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8A6-4AA0-8962-7D368A8333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8A6-4AA0-8962-7D368A8333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8A6-4AA0-8962-7D368A8333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8A6-4AA0-8962-7D368A8333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8A6-4AA0-8962-7D368A8333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8A6-4AA0-8962-7D368A8333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C8A6-4AA0-8962-7D368A833393}"/>
              </c:ext>
            </c:extLst>
          </c:dPt>
          <c:dLbls>
            <c:dLbl>
              <c:idx val="0"/>
              <c:layout>
                <c:manualLayout>
                  <c:x val="-6.636777341995749E-2"/>
                  <c:y val="-0.155463498759072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A6-4AA0-8962-7D368A8333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22'!$C$63:$C$66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22'!$D$63:$D$66</c:f>
              <c:numCache>
                <c:formatCode>_-* #,##0_-;\-* #,##0_-;_-* "-"??_-;_-@_-</c:formatCode>
                <c:ptCount val="4"/>
                <c:pt idx="0">
                  <c:v>15649360</c:v>
                </c:pt>
                <c:pt idx="1">
                  <c:v>3228414</c:v>
                </c:pt>
                <c:pt idx="2">
                  <c:v>171900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8A6-4AA0-8962-7D368A833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'[22.xlsx]Partida 22'!$C$29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'[22.xlsx]Partida 22'!$D$28:$O$28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22'!$D$29:$O$29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BA-4EFC-A0C4-7067C7D40CFC}"/>
            </c:ext>
          </c:extLst>
        </c:ser>
        <c:ser>
          <c:idx val="1"/>
          <c:order val="1"/>
          <c:tx>
            <c:strRef>
              <c:f>'[22.xlsx]Partida 22'!$C$30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'[22.xlsx]Partida 22'!$D$28:$O$28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22'!$D$30:$O$30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0.12708940516152498</c:v>
                </c:pt>
                <c:pt idx="2">
                  <c:v>0.2068343897424193</c:v>
                </c:pt>
                <c:pt idx="3">
                  <c:v>0.27796543315930206</c:v>
                </c:pt>
                <c:pt idx="4">
                  <c:v>0.36590023767308416</c:v>
                </c:pt>
                <c:pt idx="5">
                  <c:v>0.45483567417761234</c:v>
                </c:pt>
                <c:pt idx="6">
                  <c:v>0.51898831414800917</c:v>
                </c:pt>
                <c:pt idx="7">
                  <c:v>0.5857922832201945</c:v>
                </c:pt>
                <c:pt idx="8">
                  <c:v>0.66416725490043982</c:v>
                </c:pt>
                <c:pt idx="9">
                  <c:v>0.74387574951325275</c:v>
                </c:pt>
                <c:pt idx="10">
                  <c:v>0.81732502307686339</c:v>
                </c:pt>
                <c:pt idx="11">
                  <c:v>0.96551232917278684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BA-4EFC-A0C4-7067C7D40CFC}"/>
            </c:ext>
          </c:extLst>
        </c:ser>
        <c:ser>
          <c:idx val="2"/>
          <c:order val="2"/>
          <c:tx>
            <c:strRef>
              <c:f>'[22.xlsx]Partida 22'!$C$31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7907679341362792E-2"/>
                  <c:y val="-1.32713980982535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4BA-4EFC-A0C4-7067C7D40CFC}"/>
                </c:ext>
              </c:extLst>
            </c:dLbl>
            <c:dLbl>
              <c:idx val="1"/>
              <c:layout>
                <c:manualLayout>
                  <c:x val="-6.6165313765591732E-2"/>
                  <c:y val="-9.66381798991870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BA-4EFC-A0C4-7067C7D40CFC}"/>
                </c:ext>
              </c:extLst>
            </c:dLbl>
            <c:dLbl>
              <c:idx val="2"/>
              <c:layout>
                <c:manualLayout>
                  <c:x val="-6.9867026855561232E-2"/>
                  <c:y val="-1.7776017642765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BA-4EFC-A0C4-7067C7D40CFC}"/>
                </c:ext>
              </c:extLst>
            </c:dLbl>
            <c:dLbl>
              <c:idx val="3"/>
              <c:layout>
                <c:manualLayout>
                  <c:x val="-6.995523220416161E-2"/>
                  <c:y val="-1.4053332090885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BA-4EFC-A0C4-7067C7D40CFC}"/>
                </c:ext>
              </c:extLst>
            </c:dLbl>
            <c:dLbl>
              <c:idx val="4"/>
              <c:layout>
                <c:manualLayout>
                  <c:x val="-6.9602820115321845E-2"/>
                  <c:y val="-5.49814409293520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4BA-4EFC-A0C4-7067C7D40CFC}"/>
                </c:ext>
              </c:extLst>
            </c:dLbl>
            <c:dLbl>
              <c:idx val="5"/>
              <c:layout>
                <c:manualLayout>
                  <c:x val="-8.31708901884340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DF-4F39-99BD-FBEDA570F80F}"/>
                </c:ext>
              </c:extLst>
            </c:dLbl>
            <c:dLbl>
              <c:idx val="6"/>
              <c:layout>
                <c:manualLayout>
                  <c:x val="-8.8369070825211268E-2"/>
                  <c:y val="-1.9723865877712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33-4B13-A4DB-3FF376FD5359}"/>
                </c:ext>
              </c:extLst>
            </c:dLbl>
            <c:dLbl>
              <c:idx val="7"/>
              <c:layout>
                <c:manualLayout>
                  <c:x val="-6.4977257959714096E-2"/>
                  <c:y val="-1.5779092702169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6E-4D91-AABA-94B872BCBC82}"/>
                </c:ext>
              </c:extLst>
            </c:dLbl>
            <c:dLbl>
              <c:idx val="8"/>
              <c:layout>
                <c:manualLayout>
                  <c:x val="-6.757634827810266E-2"/>
                  <c:y val="-1.972386587771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6E-4D91-AABA-94B872BCBC82}"/>
                </c:ext>
              </c:extLst>
            </c:dLbl>
            <c:dLbl>
              <c:idx val="9"/>
              <c:layout>
                <c:manualLayout>
                  <c:x val="-8.057179987004548E-2"/>
                  <c:y val="-7.889546351084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6E-4D91-AABA-94B872BCBC82}"/>
                </c:ext>
              </c:extLst>
            </c:dLbl>
            <c:dLbl>
              <c:idx val="10"/>
              <c:layout>
                <c:manualLayout>
                  <c:x val="-5.1981806367771277E-2"/>
                  <c:y val="-1.1834319526627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A89-43CF-BB25-07B7D3F4B9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'[22.xlsx]Partida 22'!$D$28:$O$28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22'!$D$31:$F$31</c:f>
              <c:numCache>
                <c:formatCode>0.0%</c:formatCode>
                <c:ptCount val="3"/>
                <c:pt idx="0">
                  <c:v>6.1999081205697477E-2</c:v>
                </c:pt>
                <c:pt idx="1">
                  <c:v>0.14344221939829116</c:v>
                </c:pt>
                <c:pt idx="2">
                  <c:v>0.19725156944478328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4BA-4EFC-A0C4-7067C7D40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8598560"/>
        <c:axId val="458596992"/>
      </c:lineChart>
      <c:catAx>
        <c:axId val="458598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8596992"/>
        <c:crosses val="autoZero"/>
        <c:auto val="1"/>
        <c:lblAlgn val="ctr"/>
        <c:lblOffset val="100"/>
        <c:tickLblSkip val="1"/>
        <c:noMultiLvlLbl val="0"/>
      </c:catAx>
      <c:valAx>
        <c:axId val="45859699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859856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'[22.xlsx]Partida 22'!$C$33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22'!$D$33:$O$33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96-4250-BD41-E542AEF4BF33}"/>
            </c:ext>
          </c:extLst>
        </c:ser>
        <c:ser>
          <c:idx val="1"/>
          <c:order val="1"/>
          <c:tx>
            <c:strRef>
              <c:f>'[22.xlsx]Partida 22'!$C$34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22'!$D$34:$O$34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7.6302225169117582E-2</c:v>
                </c:pt>
                <c:pt idx="2">
                  <c:v>7.9870314693903724E-2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  <c:pt idx="7">
                  <c:v>6.6803969072185318E-2</c:v>
                </c:pt>
                <c:pt idx="8">
                  <c:v>8.9206155898756564E-2</c:v>
                </c:pt>
                <c:pt idx="9">
                  <c:v>7.9708494612812889E-2</c:v>
                </c:pt>
                <c:pt idx="10">
                  <c:v>7.3449273563610695E-2</c:v>
                </c:pt>
                <c:pt idx="11">
                  <c:v>0.16625981058929226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96-4250-BD41-E542AEF4BF33}"/>
            </c:ext>
          </c:extLst>
        </c:ser>
        <c:ser>
          <c:idx val="2"/>
          <c:order val="2"/>
          <c:tx>
            <c:strRef>
              <c:f>'[22.xlsx]Partida 22'!$C$35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'[22.xlsx]Partida 22'!$D$32:$O$32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22'!$D$35:$F$35</c:f>
              <c:numCache>
                <c:formatCode>0.0%</c:formatCode>
                <c:ptCount val="3"/>
                <c:pt idx="0">
                  <c:v>6.1999081205697477E-2</c:v>
                </c:pt>
                <c:pt idx="1">
                  <c:v>8.1661448837097778E-2</c:v>
                </c:pt>
                <c:pt idx="2">
                  <c:v>5.9179964113436366E-2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96-4250-BD41-E542AEF4B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63053680"/>
        <c:axId val="463051720"/>
      </c:barChart>
      <c:catAx>
        <c:axId val="463053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3051720"/>
        <c:crosses val="autoZero"/>
        <c:auto val="0"/>
        <c:lblAlgn val="ctr"/>
        <c:lblOffset val="100"/>
        <c:noMultiLvlLbl val="0"/>
      </c:catAx>
      <c:valAx>
        <c:axId val="4630517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6305368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EBBF33B-57D4-403B-9F13-05DB1A99114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MARZO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887814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LABORATORIO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461479"/>
              </p:ext>
            </p:extLst>
          </p:nvPr>
        </p:nvGraphicFramePr>
        <p:xfrm>
          <a:off x="589611" y="2708921"/>
          <a:ext cx="7860247" cy="2520280"/>
        </p:xfrm>
        <a:graphic>
          <a:graphicData uri="http://schemas.openxmlformats.org/drawingml/2006/table">
            <a:tbl>
              <a:tblPr/>
              <a:tblGrid>
                <a:gridCol w="843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5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1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88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2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8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11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887814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CONVENCIÓN CONSTITUCIONAL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0" y="1803110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79952"/>
              </p:ext>
            </p:extLst>
          </p:nvPr>
        </p:nvGraphicFramePr>
        <p:xfrm>
          <a:off x="648439" y="2102789"/>
          <a:ext cx="7801421" cy="3276482"/>
        </p:xfrm>
        <a:graphic>
          <a:graphicData uri="http://schemas.openxmlformats.org/drawingml/2006/table">
            <a:tbl>
              <a:tblPr/>
              <a:tblGrid>
                <a:gridCol w="836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8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6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6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6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69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95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79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0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1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Art. 134, inc. Final, CPR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ciudadana y Difusión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Sede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0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69756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3945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2265998"/>
              </p:ext>
            </p:extLst>
          </p:nvPr>
        </p:nvGraphicFramePr>
        <p:xfrm>
          <a:off x="457200" y="1819274"/>
          <a:ext cx="8229599" cy="3913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7611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576130"/>
              </p:ext>
            </p:extLst>
          </p:nvPr>
        </p:nvGraphicFramePr>
        <p:xfrm>
          <a:off x="467544" y="1905000"/>
          <a:ext cx="8219255" cy="390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183086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37773" y="1725139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9094"/>
              </p:ext>
            </p:extLst>
          </p:nvPr>
        </p:nvGraphicFramePr>
        <p:xfrm>
          <a:off x="480011" y="2492894"/>
          <a:ext cx="7764398" cy="2690191"/>
        </p:xfrm>
        <a:graphic>
          <a:graphicData uri="http://schemas.openxmlformats.org/drawingml/2006/table">
            <a:tbl>
              <a:tblPr/>
              <a:tblGrid>
                <a:gridCol w="831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3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6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181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55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22.789.588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4.495.282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15.649.360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15.966.602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3.228.414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3.210.289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44381" y="5027951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4633396-84B1-4E5A-AAEB-6FB1D1A53006}"/>
              </a:ext>
            </a:extLst>
          </p:cNvPr>
          <p:cNvGraphicFramePr>
            <a:graphicFrameLocks noGrp="1"/>
          </p:cNvGraphicFramePr>
          <p:nvPr/>
        </p:nvGraphicFramePr>
        <p:xfrm>
          <a:off x="819150" y="2886869"/>
          <a:ext cx="7505700" cy="1952625"/>
        </p:xfrm>
        <a:graphic>
          <a:graphicData uri="http://schemas.openxmlformats.org/drawingml/2006/table">
            <a:tbl>
              <a:tblPr/>
              <a:tblGrid>
                <a:gridCol w="794756">
                  <a:extLst>
                    <a:ext uri="{9D8B030D-6E8A-4147-A177-3AD203B41FA5}">
                      <a16:colId xmlns:a16="http://schemas.microsoft.com/office/drawing/2014/main" val="3071621406"/>
                    </a:ext>
                  </a:extLst>
                </a:gridCol>
                <a:gridCol w="293585">
                  <a:extLst>
                    <a:ext uri="{9D8B030D-6E8A-4147-A177-3AD203B41FA5}">
                      <a16:colId xmlns:a16="http://schemas.microsoft.com/office/drawing/2014/main" val="1260455871"/>
                    </a:ext>
                  </a:extLst>
                </a:gridCol>
                <a:gridCol w="2526613">
                  <a:extLst>
                    <a:ext uri="{9D8B030D-6E8A-4147-A177-3AD203B41FA5}">
                      <a16:colId xmlns:a16="http://schemas.microsoft.com/office/drawing/2014/main" val="1858172768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4209977023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1560313143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3734901091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1173629933"/>
                    </a:ext>
                  </a:extLst>
                </a:gridCol>
                <a:gridCol w="711722">
                  <a:extLst>
                    <a:ext uri="{9D8B030D-6E8A-4147-A177-3AD203B41FA5}">
                      <a16:colId xmlns:a16="http://schemas.microsoft.com/office/drawing/2014/main" val="787930927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612466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18545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13.716.105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14.646.611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930.506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25190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8.963.839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219.458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345849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33123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1.387.353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85523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369019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Constitucional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354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06382" y="166989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821882"/>
              </p:ext>
            </p:extLst>
          </p:nvPr>
        </p:nvGraphicFramePr>
        <p:xfrm>
          <a:off x="597997" y="2046403"/>
          <a:ext cx="7959600" cy="4127381"/>
        </p:xfrm>
        <a:graphic>
          <a:graphicData uri="http://schemas.openxmlformats.org/drawingml/2006/table">
            <a:tbl>
              <a:tblPr/>
              <a:tblGrid>
                <a:gridCol w="730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6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00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7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43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1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0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8.963.839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219.458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2.116.495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7.526.593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7.603.835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77.242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1.846.242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1.155.596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1.137.471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-18.125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128.686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36.554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261" y="5229200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8261" y="1714103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727877"/>
              </p:ext>
            </p:extLst>
          </p:nvPr>
        </p:nvGraphicFramePr>
        <p:xfrm>
          <a:off x="618261" y="2348882"/>
          <a:ext cx="7862882" cy="2736303"/>
        </p:xfrm>
        <a:graphic>
          <a:graphicData uri="http://schemas.openxmlformats.org/drawingml/2006/table">
            <a:tbl>
              <a:tblPr/>
              <a:tblGrid>
                <a:gridCol w="822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61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5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5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5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5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5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05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6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469.892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913540"/>
              </p:ext>
            </p:extLst>
          </p:nvPr>
        </p:nvGraphicFramePr>
        <p:xfrm>
          <a:off x="589614" y="2360523"/>
          <a:ext cx="7801414" cy="2796672"/>
        </p:xfrm>
        <a:graphic>
          <a:graphicData uri="http://schemas.openxmlformats.org/drawingml/2006/table">
            <a:tbl>
              <a:tblPr/>
              <a:tblGrid>
                <a:gridCol w="836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8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6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69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69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69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95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59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1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1.387.353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1254</Words>
  <Application>Microsoft Office PowerPoint</Application>
  <PresentationFormat>Presentación en pantalla (4:3)</PresentationFormat>
  <Paragraphs>600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EJECUCIÓN ACUMULADA DE GASTOS PRESUPUESTARIOS AL MES DE MARZO DE 2021 PARTIDA 22: MINISTERIO SECRETARÍA DE LA PRESIDENCIA</vt:lpstr>
      <vt:lpstr>EJECUCIÓN ACUMULADA DE GASTOS A MARZO DE 2021  PARTIDA 22 MINISTERIO SECRETARÍA GENERAL DE LA PRESIDENCIA</vt:lpstr>
      <vt:lpstr>EJECUCIÓN ACUMULADA DE GASTOS A MARZO DE 2021  PARTIDA 22 MINISTERIO SECRETARÍA GENERAL DE LA PRESIDENCIA</vt:lpstr>
      <vt:lpstr>COMPORTAMIENTO DE LA EJECUCIÓN ACUMULADA DE GASTOS A MARZO DE 2021  PARTIDA 22 MINISTERIO SECRETARÍA GENERAL DE LA PRESIDENCIA</vt:lpstr>
      <vt:lpstr>EJECUCIÓN ACUMULADA DE GASTOS A MARZO DE 2021  PARTIDA 22 MINISTERIO SECRETARÍA GENERAL DE LA PRESIDENCIA</vt:lpstr>
      <vt:lpstr>EJECUCIÓN ACUMULADA DE GASTOS A MARZO DE 2021  PARTIDA 22,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RCATALAN</cp:lastModifiedBy>
  <cp:revision>15</cp:revision>
  <dcterms:created xsi:type="dcterms:W3CDTF">2019-11-13T19:07:15Z</dcterms:created>
  <dcterms:modified xsi:type="dcterms:W3CDTF">2021-08-09T20:49:13Z</dcterms:modified>
</cp:coreProperties>
</file>