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9" r:id="rId3"/>
    <p:sldId id="307" r:id="rId4"/>
    <p:sldId id="301" r:id="rId5"/>
    <p:sldId id="264" r:id="rId6"/>
    <p:sldId id="263" r:id="rId7"/>
    <p:sldId id="316" r:id="rId8"/>
    <p:sldId id="265" r:id="rId9"/>
    <p:sldId id="267" r:id="rId10"/>
    <p:sldId id="311" r:id="rId11"/>
    <p:sldId id="269" r:id="rId12"/>
    <p:sldId id="314" r:id="rId13"/>
    <p:sldId id="275" r:id="rId14"/>
    <p:sldId id="276" r:id="rId15"/>
    <p:sldId id="300" r:id="rId16"/>
    <p:sldId id="277" r:id="rId17"/>
    <p:sldId id="278" r:id="rId18"/>
    <p:sldId id="306" r:id="rId19"/>
    <p:sldId id="272" r:id="rId20"/>
    <p:sldId id="305" r:id="rId21"/>
    <p:sldId id="308" r:id="rId22"/>
    <p:sldId id="315" r:id="rId23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4033" autoAdjust="0"/>
  </p:normalViewPr>
  <p:slideViewPr>
    <p:cSldViewPr>
      <p:cViewPr varScale="1">
        <p:scale>
          <a:sx n="104" d="100"/>
          <a:sy n="104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Distribución Presupuesto Inicial por Subtítulos de Gasto</a:t>
            </a:r>
            <a:endParaRPr lang="es-CL" sz="5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'Partida 21'!$D$68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94-490F-B142-3B98EC6C41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94-490F-B142-3B98EC6C41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94-490F-B142-3B98EC6C41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94-490F-B142-3B98EC6C41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94-490F-B142-3B98EC6C414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21'!$C$69:$C$73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21'!$D$69:$D$73</c:f>
              <c:numCache>
                <c:formatCode>#,##0</c:formatCode>
                <c:ptCount val="5"/>
                <c:pt idx="0">
                  <c:v>79679012</c:v>
                </c:pt>
                <c:pt idx="1">
                  <c:v>14534111</c:v>
                </c:pt>
                <c:pt idx="2">
                  <c:v>537891693</c:v>
                </c:pt>
                <c:pt idx="3">
                  <c:v>118826427</c:v>
                </c:pt>
                <c:pt idx="4">
                  <c:v>8152601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94-490F-B142-3B98EC6C41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657630267778117E-2"/>
          <c:y val="0.78769208901884336"/>
          <c:w val="0.96122163145174166"/>
          <c:h val="0.19578541260558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Distribución Presupuesto Inicial por Capítulo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(en Millones de $)</a:t>
            </a:r>
            <a:endParaRPr lang="es-CL" sz="5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21'!$M$67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21'!$L$68:$L$76</c:f>
              <c:strCache>
                <c:ptCount val="9"/>
                <c:pt idx="0">
                  <c:v>Sub.de Ser.Sociales</c:v>
                </c:pt>
                <c:pt idx="1">
                  <c:v>FOSIS</c:v>
                </c:pt>
                <c:pt idx="2">
                  <c:v>INJUV</c:v>
                </c:pt>
                <c:pt idx="3">
                  <c:v>CONADI</c:v>
                </c:pt>
                <c:pt idx="4">
                  <c:v>SENADIS</c:v>
                </c:pt>
                <c:pt idx="5">
                  <c:v>SENAMA</c:v>
                </c:pt>
                <c:pt idx="6">
                  <c:v>Sub. de Eva. Social</c:v>
                </c:pt>
                <c:pt idx="7">
                  <c:v>Sub.de la Niñez</c:v>
                </c:pt>
                <c:pt idx="8">
                  <c:v>Sis.Prot.Integral a la Infancia</c:v>
                </c:pt>
              </c:strCache>
            </c:strRef>
          </c:cat>
          <c:val>
            <c:numRef>
              <c:f>'Partida 21'!$M$68:$M$76</c:f>
              <c:numCache>
                <c:formatCode>#,##0</c:formatCode>
                <c:ptCount val="9"/>
                <c:pt idx="0">
                  <c:v>421754917000</c:v>
                </c:pt>
                <c:pt idx="1">
                  <c:v>84660469000</c:v>
                </c:pt>
                <c:pt idx="2">
                  <c:v>7708934000</c:v>
                </c:pt>
                <c:pt idx="3">
                  <c:v>114569365000</c:v>
                </c:pt>
                <c:pt idx="4">
                  <c:v>29220013000</c:v>
                </c:pt>
                <c:pt idx="5">
                  <c:v>41903386000</c:v>
                </c:pt>
                <c:pt idx="6">
                  <c:v>21688801000</c:v>
                </c:pt>
                <c:pt idx="7">
                  <c:v>6001950000</c:v>
                </c:pt>
                <c:pt idx="8">
                  <c:v>49726961000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0-463F-86EC-00445B0FF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708416"/>
        <c:axId val="219718400"/>
      </c:barChart>
      <c:catAx>
        <c:axId val="21970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718400"/>
        <c:crosses val="autoZero"/>
        <c:auto val="1"/>
        <c:lblAlgn val="ctr"/>
        <c:lblOffset val="100"/>
        <c:noMultiLvlLbl val="0"/>
      </c:catAx>
      <c:valAx>
        <c:axId val="219718400"/>
        <c:scaling>
          <c:orientation val="minMax"/>
          <c:max val="3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70841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Mensual 2019- 2020 - 2021</a:t>
            </a:r>
            <a:endParaRPr lang="es-CL" sz="400">
              <a:effectLst/>
            </a:endParaRPr>
          </a:p>
        </c:rich>
      </c:tx>
      <c:layout>
        <c:manualLayout>
          <c:xMode val="edge"/>
          <c:yMode val="edge"/>
          <c:x val="0.34818027029226561"/>
          <c:y val="3.9526329235917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113204596087529E-2"/>
          <c:y val="0.12512129654885573"/>
          <c:w val="0.90268140074872072"/>
          <c:h val="0.630072096738840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'Partida 21'!$C$31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21'!$D$31:$O$31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2.6790190808916901E-2</c:v>
                </c:pt>
                <c:pt idx="2">
                  <c:v>0.1088173099335632</c:v>
                </c:pt>
                <c:pt idx="3">
                  <c:v>0.12295192533533698</c:v>
                </c:pt>
                <c:pt idx="4">
                  <c:v>5.1229723898354604E-2</c:v>
                </c:pt>
                <c:pt idx="5">
                  <c:v>5.7806136080718773E-2</c:v>
                </c:pt>
                <c:pt idx="6">
                  <c:v>6.4378703033053875E-2</c:v>
                </c:pt>
                <c:pt idx="7">
                  <c:v>9.0163887995490771E-2</c:v>
                </c:pt>
                <c:pt idx="8">
                  <c:v>5.4288838558250188E-2</c:v>
                </c:pt>
                <c:pt idx="9">
                  <c:v>5.0409095929547953E-2</c:v>
                </c:pt>
                <c:pt idx="10">
                  <c:v>0.12840258790968745</c:v>
                </c:pt>
                <c:pt idx="11">
                  <c:v>0.11082638126043161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A-44B1-B360-2073EA2396B8}"/>
            </c:ext>
          </c:extLst>
        </c:ser>
        <c:ser>
          <c:idx val="0"/>
          <c:order val="1"/>
          <c:tx>
            <c:strRef>
              <c:f>'Partida 21'!$C$32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21'!$D$32:$O$32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9.8407249973095551E-2</c:v>
                </c:pt>
                <c:pt idx="2">
                  <c:v>0.10623642392751623</c:v>
                </c:pt>
                <c:pt idx="3">
                  <c:v>0.12139726043365417</c:v>
                </c:pt>
                <c:pt idx="4">
                  <c:v>3.1267957022966655E-2</c:v>
                </c:pt>
                <c:pt idx="5">
                  <c:v>7.3227634467798591E-2</c:v>
                </c:pt>
                <c:pt idx="6">
                  <c:v>2.9048515434754077E-2</c:v>
                </c:pt>
                <c:pt idx="7">
                  <c:v>4.4743820421543429E-2</c:v>
                </c:pt>
                <c:pt idx="8">
                  <c:v>4.4102459743099967E-2</c:v>
                </c:pt>
                <c:pt idx="9">
                  <c:v>8.3325599623644234E-2</c:v>
                </c:pt>
                <c:pt idx="10">
                  <c:v>0.14437076722136294</c:v>
                </c:pt>
                <c:pt idx="11">
                  <c:v>0.17345231782341503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A-44B1-B360-2073EA2396B8}"/>
            </c:ext>
          </c:extLst>
        </c:ser>
        <c:ser>
          <c:idx val="1"/>
          <c:order val="2"/>
          <c:tx>
            <c:strRef>
              <c:f>'Partida 21'!$C$33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373444827621289E-3"/>
                  <c:y val="-3.6579784398174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FA-44B1-B360-2073EA2396B8}"/>
                </c:ext>
              </c:extLst>
            </c:dLbl>
            <c:dLbl>
              <c:idx val="1"/>
              <c:layout>
                <c:manualLayout>
                  <c:x val="8.07468896552425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FA-44B1-B360-2073EA2396B8}"/>
                </c:ext>
              </c:extLst>
            </c:dLbl>
            <c:dLbl>
              <c:idx val="3"/>
              <c:layout>
                <c:manualLayout>
                  <c:x val="1.2112033448286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FA-44B1-B360-2073EA2396B8}"/>
                </c:ext>
              </c:extLst>
            </c:dLbl>
            <c:dLbl>
              <c:idx val="4"/>
              <c:layout>
                <c:manualLayout>
                  <c:x val="8.07468896552425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FA-44B1-B360-2073EA2396B8}"/>
                </c:ext>
              </c:extLst>
            </c:dLbl>
            <c:dLbl>
              <c:idx val="5"/>
              <c:layout>
                <c:manualLayout>
                  <c:x val="4.03734448276212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FA-44B1-B360-2073EA2396B8}"/>
                </c:ext>
              </c:extLst>
            </c:dLbl>
            <c:dLbl>
              <c:idx val="6"/>
              <c:layout>
                <c:manualLayout>
                  <c:x val="6.05601672414319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FA-44B1-B360-2073EA239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21'!$D$33:$E$33</c:f>
              <c:numCache>
                <c:formatCode>0.0%</c:formatCode>
                <c:ptCount val="2"/>
                <c:pt idx="0">
                  <c:v>0.10561795463532485</c:v>
                </c:pt>
                <c:pt idx="1">
                  <c:v>6.8710200565739871E-2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FA-44B1-B360-2073EA2396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912960"/>
        <c:axId val="219484160"/>
      </c:barChart>
      <c:catAx>
        <c:axId val="1479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484160"/>
        <c:crosses val="autoZero"/>
        <c:auto val="1"/>
        <c:lblAlgn val="ctr"/>
        <c:lblOffset val="100"/>
        <c:noMultiLvlLbl val="0"/>
      </c:catAx>
      <c:valAx>
        <c:axId val="219484160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791296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Mensual 2019- 2020 - 2021</a:t>
            </a:r>
            <a:endParaRPr lang="es-CL" sz="400">
              <a:effectLst/>
            </a:endParaRPr>
          </a:p>
        </c:rich>
      </c:tx>
      <c:layout>
        <c:manualLayout>
          <c:xMode val="edge"/>
          <c:yMode val="edge"/>
          <c:x val="0.34818027029226561"/>
          <c:y val="3.9526329235917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113204596087529E-2"/>
          <c:y val="0.12512129654885573"/>
          <c:w val="0.90268140074872072"/>
          <c:h val="0.630072096738840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'Partida 21'!$C$31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21'!$D$31:$O$31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2.6790190808916901E-2</c:v>
                </c:pt>
                <c:pt idx="2">
                  <c:v>0.1088173099335632</c:v>
                </c:pt>
                <c:pt idx="3">
                  <c:v>0.12295192533533698</c:v>
                </c:pt>
                <c:pt idx="4">
                  <c:v>5.1229723898354604E-2</c:v>
                </c:pt>
                <c:pt idx="5">
                  <c:v>5.7806136080718773E-2</c:v>
                </c:pt>
                <c:pt idx="6">
                  <c:v>6.4378703033053875E-2</c:v>
                </c:pt>
                <c:pt idx="7">
                  <c:v>9.0163887995490771E-2</c:v>
                </c:pt>
                <c:pt idx="8">
                  <c:v>5.4288838558250188E-2</c:v>
                </c:pt>
                <c:pt idx="9">
                  <c:v>5.0409095929547953E-2</c:v>
                </c:pt>
                <c:pt idx="10">
                  <c:v>0.12840258790968745</c:v>
                </c:pt>
                <c:pt idx="11">
                  <c:v>0.11082638126043161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D-4E0E-873C-50558085302A}"/>
            </c:ext>
          </c:extLst>
        </c:ser>
        <c:ser>
          <c:idx val="0"/>
          <c:order val="1"/>
          <c:tx>
            <c:strRef>
              <c:f>'Partida 21'!$C$32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21'!$D$32:$O$32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9.8407249973095551E-2</c:v>
                </c:pt>
                <c:pt idx="2">
                  <c:v>0.10623642392751623</c:v>
                </c:pt>
                <c:pt idx="3">
                  <c:v>0.12139726043365417</c:v>
                </c:pt>
                <c:pt idx="4">
                  <c:v>3.1267957022966655E-2</c:v>
                </c:pt>
                <c:pt idx="5">
                  <c:v>7.3227634467798591E-2</c:v>
                </c:pt>
                <c:pt idx="6">
                  <c:v>2.9048515434754077E-2</c:v>
                </c:pt>
                <c:pt idx="7">
                  <c:v>4.4743820421543429E-2</c:v>
                </c:pt>
                <c:pt idx="8">
                  <c:v>4.4102459743099967E-2</c:v>
                </c:pt>
                <c:pt idx="9">
                  <c:v>8.3325599623644234E-2</c:v>
                </c:pt>
                <c:pt idx="10">
                  <c:v>0.14437076722136294</c:v>
                </c:pt>
                <c:pt idx="11">
                  <c:v>0.17345231782341503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D-4E0E-873C-50558085302A}"/>
            </c:ext>
          </c:extLst>
        </c:ser>
        <c:ser>
          <c:idx val="1"/>
          <c:order val="2"/>
          <c:tx>
            <c:strRef>
              <c:f>'Partida 21'!$C$33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373444827621289E-3"/>
                  <c:y val="-3.6579784398174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DD-4E0E-873C-50558085302A}"/>
                </c:ext>
              </c:extLst>
            </c:dLbl>
            <c:dLbl>
              <c:idx val="1"/>
              <c:layout>
                <c:manualLayout>
                  <c:x val="8.07468896552425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DD-4E0E-873C-50558085302A}"/>
                </c:ext>
              </c:extLst>
            </c:dLbl>
            <c:dLbl>
              <c:idx val="2"/>
              <c:layout>
                <c:manualLayout>
                  <c:x val="6.0560167241431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DD-4E0E-873C-50558085302A}"/>
                </c:ext>
              </c:extLst>
            </c:dLbl>
            <c:dLbl>
              <c:idx val="3"/>
              <c:layout>
                <c:manualLayout>
                  <c:x val="1.2112033448286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DD-4E0E-873C-50558085302A}"/>
                </c:ext>
              </c:extLst>
            </c:dLbl>
            <c:dLbl>
              <c:idx val="4"/>
              <c:layout>
                <c:manualLayout>
                  <c:x val="8.07468896552425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DD-4E0E-873C-50558085302A}"/>
                </c:ext>
              </c:extLst>
            </c:dLbl>
            <c:dLbl>
              <c:idx val="5"/>
              <c:layout>
                <c:manualLayout>
                  <c:x val="4.03734448276212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DD-4E0E-873C-50558085302A}"/>
                </c:ext>
              </c:extLst>
            </c:dLbl>
            <c:dLbl>
              <c:idx val="6"/>
              <c:layout>
                <c:manualLayout>
                  <c:x val="6.05601672414319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DD-4E0E-873C-5055808530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21'!$D$33:$F$33</c:f>
              <c:numCache>
                <c:formatCode>0.0%</c:formatCode>
                <c:ptCount val="3"/>
                <c:pt idx="0">
                  <c:v>0.10561795463532485</c:v>
                </c:pt>
                <c:pt idx="1">
                  <c:v>6.8710200565739871E-2</c:v>
                </c:pt>
                <c:pt idx="2">
                  <c:v>7.2714618679196416E-2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DD-4E0E-873C-5055808530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912960"/>
        <c:axId val="219484160"/>
      </c:barChart>
      <c:catAx>
        <c:axId val="1479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484160"/>
        <c:crosses val="autoZero"/>
        <c:auto val="1"/>
        <c:lblAlgn val="ctr"/>
        <c:lblOffset val="100"/>
        <c:noMultiLvlLbl val="0"/>
      </c:catAx>
      <c:valAx>
        <c:axId val="219484160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791296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Acumulada  2019 - 2020 - 2021</a:t>
            </a:r>
            <a:endParaRPr lang="es-CL" sz="1000">
              <a:effectLst/>
            </a:endParaRPr>
          </a:p>
        </c:rich>
      </c:tx>
      <c:layout>
        <c:manualLayout>
          <c:xMode val="edge"/>
          <c:yMode val="edge"/>
          <c:x val="0.30808112324492981"/>
          <c:y val="4.48807788051994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21'!$C$24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21'!$D$24:$O$24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0.16809918043233985</c:v>
                </c:pt>
                <c:pt idx="2">
                  <c:v>0.26653305862701659</c:v>
                </c:pt>
                <c:pt idx="3">
                  <c:v>0.37754740694656347</c:v>
                </c:pt>
                <c:pt idx="4">
                  <c:v>0.42877713084491809</c:v>
                </c:pt>
                <c:pt idx="5">
                  <c:v>0.48655661597238709</c:v>
                </c:pt>
                <c:pt idx="6">
                  <c:v>0.55035810061647039</c:v>
                </c:pt>
                <c:pt idx="7">
                  <c:v>0.63897870235337106</c:v>
                </c:pt>
                <c:pt idx="8">
                  <c:v>0.69173509617061735</c:v>
                </c:pt>
                <c:pt idx="9">
                  <c:v>0.74214419210016525</c:v>
                </c:pt>
                <c:pt idx="10">
                  <c:v>0.87022861357971271</c:v>
                </c:pt>
                <c:pt idx="11">
                  <c:v>0.97861926818656408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DA-42DB-BEC8-C3140E0FDCED}"/>
            </c:ext>
          </c:extLst>
        </c:ser>
        <c:ser>
          <c:idx val="0"/>
          <c:order val="1"/>
          <c:tx>
            <c:strRef>
              <c:f>'Partida 21'!$C$25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21'!$D$25:$O$25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0.14956426516803251</c:v>
                </c:pt>
                <c:pt idx="2">
                  <c:v>0.25351168392428625</c:v>
                </c:pt>
                <c:pt idx="3">
                  <c:v>0.3686002240432758</c:v>
                </c:pt>
                <c:pt idx="4">
                  <c:v>0.4081326282775149</c:v>
                </c:pt>
                <c:pt idx="5">
                  <c:v>0.4808975900235119</c:v>
                </c:pt>
                <c:pt idx="6">
                  <c:v>0.39544549731199929</c:v>
                </c:pt>
                <c:pt idx="7">
                  <c:v>0.43836495415073456</c:v>
                </c:pt>
                <c:pt idx="8">
                  <c:v>0.48246498159720663</c:v>
                </c:pt>
                <c:pt idx="9">
                  <c:v>0.59711683943279947</c:v>
                </c:pt>
                <c:pt idx="10">
                  <c:v>0.7420726133695188</c:v>
                </c:pt>
                <c:pt idx="11">
                  <c:v>0.98071207509815472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DA-42DB-BEC8-C3140E0FDCED}"/>
            </c:ext>
          </c:extLst>
        </c:ser>
        <c:ser>
          <c:idx val="1"/>
          <c:order val="2"/>
          <c:tx>
            <c:strRef>
              <c:f>'Partida 21'!$C$26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53DA-42DB-BEC8-C3140E0FDCED}"/>
              </c:ext>
            </c:extLst>
          </c:dPt>
          <c:dLbls>
            <c:dLbl>
              <c:idx val="0"/>
              <c:layout>
                <c:manualLayout>
                  <c:x val="-4.5885933129926268E-2"/>
                  <c:y val="3.278411827191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DA-42DB-BEC8-C3140E0FDCED}"/>
                </c:ext>
              </c:extLst>
            </c:dLbl>
            <c:dLbl>
              <c:idx val="1"/>
              <c:layout>
                <c:manualLayout>
                  <c:x val="-3.1944126620900112E-2"/>
                  <c:y val="3.974522043490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DA-42DB-BEC8-C3140E0FDCED}"/>
                </c:ext>
              </c:extLst>
            </c:dLbl>
            <c:dLbl>
              <c:idx val="2"/>
              <c:layout>
                <c:manualLayout>
                  <c:x val="-4.2035024154589373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DA-42DB-BEC8-C3140E0FDCED}"/>
                </c:ext>
              </c:extLst>
            </c:dLbl>
            <c:dLbl>
              <c:idx val="3"/>
              <c:layout>
                <c:manualLayout>
                  <c:x val="-3.3058415967454867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DA-42DB-BEC8-C3140E0FDCED}"/>
                </c:ext>
              </c:extLst>
            </c:dLbl>
            <c:dLbl>
              <c:idx val="4"/>
              <c:layout>
                <c:manualLayout>
                  <c:x val="-3.4309051614543604E-2"/>
                  <c:y val="2.5605841703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DA-42DB-BEC8-C3140E0FDCED}"/>
                </c:ext>
              </c:extLst>
            </c:dLbl>
            <c:dLbl>
              <c:idx val="5"/>
              <c:layout>
                <c:manualLayout>
                  <c:x val="-4.1354087210780571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DA-42DB-BEC8-C3140E0FDCED}"/>
                </c:ext>
              </c:extLst>
            </c:dLbl>
            <c:dLbl>
              <c:idx val="6"/>
              <c:layout>
                <c:manualLayout>
                  <c:x val="-2.9121164846593939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DA-42DB-BEC8-C3140E0FDCED}"/>
                </c:ext>
              </c:extLst>
            </c:dLbl>
            <c:dLbl>
              <c:idx val="7"/>
              <c:layout>
                <c:manualLayout>
                  <c:x val="-3.7441497659906474E-2"/>
                  <c:y val="4.023775124832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DA-42DB-BEC8-C3140E0FDCED}"/>
                </c:ext>
              </c:extLst>
            </c:dLbl>
            <c:dLbl>
              <c:idx val="8"/>
              <c:layout>
                <c:manualLayout>
                  <c:x val="-3.1185031185031187E-2"/>
                  <c:y val="4.0665410706093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DA-42DB-BEC8-C3140E0FDCED}"/>
                </c:ext>
              </c:extLst>
            </c:dLbl>
            <c:dLbl>
              <c:idx val="9"/>
              <c:layout>
                <c:manualLayout>
                  <c:x val="-3.1185005085176711E-2"/>
                  <c:y val="1.8834263093254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DA-42DB-BEC8-C3140E0FDCED}"/>
                </c:ext>
              </c:extLst>
            </c:dLbl>
            <c:dLbl>
              <c:idx val="10"/>
              <c:layout>
                <c:manualLayout>
                  <c:x val="-2.098652428171879E-2"/>
                  <c:y val="1.463190954484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DA-42DB-BEC8-C3140E0FDCED}"/>
                </c:ext>
              </c:extLst>
            </c:dLbl>
            <c:dLbl>
              <c:idx val="11"/>
              <c:layout>
                <c:manualLayout>
                  <c:x val="-1.6640605136028625E-2"/>
                  <c:y val="2.194786431726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DA-42DB-BEC8-C3140E0FD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21'!$D$23:$O$23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21'!$D$26:$E$26</c:f>
              <c:numCache>
                <c:formatCode>0.0%</c:formatCode>
                <c:ptCount val="2"/>
                <c:pt idx="0">
                  <c:v>0.10561795463532485</c:v>
                </c:pt>
                <c:pt idx="1">
                  <c:v>0.17416044379263856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3DA-42DB-BEC8-C3140E0FD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611904"/>
        <c:axId val="219613440"/>
      </c:lineChart>
      <c:catAx>
        <c:axId val="2196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3440"/>
        <c:crosses val="autoZero"/>
        <c:auto val="1"/>
        <c:lblAlgn val="ctr"/>
        <c:lblOffset val="100"/>
        <c:noMultiLvlLbl val="0"/>
      </c:catAx>
      <c:valAx>
        <c:axId val="219613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19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Acumulada  2019 - 2020 - 2021</a:t>
            </a:r>
            <a:endParaRPr lang="es-CL" sz="1000">
              <a:effectLst/>
            </a:endParaRPr>
          </a:p>
        </c:rich>
      </c:tx>
      <c:layout>
        <c:manualLayout>
          <c:xMode val="edge"/>
          <c:yMode val="edge"/>
          <c:x val="0.30808112324492981"/>
          <c:y val="4.48807788051994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21'!$C$24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21'!$D$24:$O$24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0.16809918043233985</c:v>
                </c:pt>
                <c:pt idx="2">
                  <c:v>0.26653305862701659</c:v>
                </c:pt>
                <c:pt idx="3">
                  <c:v>0.37754740694656347</c:v>
                </c:pt>
                <c:pt idx="4">
                  <c:v>0.42877713084491809</c:v>
                </c:pt>
                <c:pt idx="5">
                  <c:v>0.48655661597238709</c:v>
                </c:pt>
                <c:pt idx="6">
                  <c:v>0.55035810061647039</c:v>
                </c:pt>
                <c:pt idx="7">
                  <c:v>0.63897870235337106</c:v>
                </c:pt>
                <c:pt idx="8">
                  <c:v>0.69173509617061735</c:v>
                </c:pt>
                <c:pt idx="9">
                  <c:v>0.74214419210016525</c:v>
                </c:pt>
                <c:pt idx="10">
                  <c:v>0.87022861357971271</c:v>
                </c:pt>
                <c:pt idx="11">
                  <c:v>0.97861926818656408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9D-4FDE-90AF-D061092B35DE}"/>
            </c:ext>
          </c:extLst>
        </c:ser>
        <c:ser>
          <c:idx val="0"/>
          <c:order val="1"/>
          <c:tx>
            <c:strRef>
              <c:f>'Partida 21'!$C$25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21'!$D$25:$O$25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0.14956426516803251</c:v>
                </c:pt>
                <c:pt idx="2">
                  <c:v>0.25351168392428625</c:v>
                </c:pt>
                <c:pt idx="3">
                  <c:v>0.3686002240432758</c:v>
                </c:pt>
                <c:pt idx="4">
                  <c:v>0.4081326282775149</c:v>
                </c:pt>
                <c:pt idx="5">
                  <c:v>0.4808975900235119</c:v>
                </c:pt>
                <c:pt idx="6">
                  <c:v>0.39544549731199929</c:v>
                </c:pt>
                <c:pt idx="7">
                  <c:v>0.43836495415073456</c:v>
                </c:pt>
                <c:pt idx="8">
                  <c:v>0.48246498159720663</c:v>
                </c:pt>
                <c:pt idx="9">
                  <c:v>0.59711683943279947</c:v>
                </c:pt>
                <c:pt idx="10">
                  <c:v>0.7420726133695188</c:v>
                </c:pt>
                <c:pt idx="11">
                  <c:v>0.98071207509815472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9D-4FDE-90AF-D061092B35DE}"/>
            </c:ext>
          </c:extLst>
        </c:ser>
        <c:ser>
          <c:idx val="1"/>
          <c:order val="2"/>
          <c:tx>
            <c:strRef>
              <c:f>'Partida 21'!$C$26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E89D-4FDE-90AF-D061092B35DE}"/>
              </c:ext>
            </c:extLst>
          </c:dPt>
          <c:dLbls>
            <c:dLbl>
              <c:idx val="0"/>
              <c:layout>
                <c:manualLayout>
                  <c:x val="-2.7722317569285532E-2"/>
                  <c:y val="6.570591474781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9D-4FDE-90AF-D061092B35DE}"/>
                </c:ext>
              </c:extLst>
            </c:dLbl>
            <c:dLbl>
              <c:idx val="1"/>
              <c:layout>
                <c:manualLayout>
                  <c:x val="-3.1944126620900112E-2"/>
                  <c:y val="3.974522043490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9D-4FDE-90AF-D061092B35DE}"/>
                </c:ext>
              </c:extLst>
            </c:dLbl>
            <c:dLbl>
              <c:idx val="2"/>
              <c:layout>
                <c:manualLayout>
                  <c:x val="-4.2035024154589373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9D-4FDE-90AF-D061092B35DE}"/>
                </c:ext>
              </c:extLst>
            </c:dLbl>
            <c:dLbl>
              <c:idx val="3"/>
              <c:layout>
                <c:manualLayout>
                  <c:x val="-3.3058415967454867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9D-4FDE-90AF-D061092B35DE}"/>
                </c:ext>
              </c:extLst>
            </c:dLbl>
            <c:dLbl>
              <c:idx val="4"/>
              <c:layout>
                <c:manualLayout>
                  <c:x val="-3.4309051614543604E-2"/>
                  <c:y val="2.5605841703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9D-4FDE-90AF-D061092B35DE}"/>
                </c:ext>
              </c:extLst>
            </c:dLbl>
            <c:dLbl>
              <c:idx val="5"/>
              <c:layout>
                <c:manualLayout>
                  <c:x val="-4.1354087210780571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9D-4FDE-90AF-D061092B35DE}"/>
                </c:ext>
              </c:extLst>
            </c:dLbl>
            <c:dLbl>
              <c:idx val="6"/>
              <c:layout>
                <c:manualLayout>
                  <c:x val="-2.9121164846593939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9D-4FDE-90AF-D061092B35DE}"/>
                </c:ext>
              </c:extLst>
            </c:dLbl>
            <c:dLbl>
              <c:idx val="7"/>
              <c:layout>
                <c:manualLayout>
                  <c:x val="-3.7441497659906474E-2"/>
                  <c:y val="4.023775124832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9D-4FDE-90AF-D061092B35DE}"/>
                </c:ext>
              </c:extLst>
            </c:dLbl>
            <c:dLbl>
              <c:idx val="8"/>
              <c:layout>
                <c:manualLayout>
                  <c:x val="-3.1185031185031187E-2"/>
                  <c:y val="4.0665410706093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9D-4FDE-90AF-D061092B35DE}"/>
                </c:ext>
              </c:extLst>
            </c:dLbl>
            <c:dLbl>
              <c:idx val="9"/>
              <c:layout>
                <c:manualLayout>
                  <c:x val="-3.1185005085176711E-2"/>
                  <c:y val="1.8834263093254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9D-4FDE-90AF-D061092B35DE}"/>
                </c:ext>
              </c:extLst>
            </c:dLbl>
            <c:dLbl>
              <c:idx val="10"/>
              <c:layout>
                <c:manualLayout>
                  <c:x val="-2.098652428171879E-2"/>
                  <c:y val="1.463190954484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9D-4FDE-90AF-D061092B35DE}"/>
                </c:ext>
              </c:extLst>
            </c:dLbl>
            <c:dLbl>
              <c:idx val="11"/>
              <c:layout>
                <c:manualLayout>
                  <c:x val="-1.6640605136028625E-2"/>
                  <c:y val="2.194786431726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9D-4FDE-90AF-D061092B35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21'!$D$23:$O$23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21'!$D$26:$F$26</c:f>
              <c:numCache>
                <c:formatCode>0.0%</c:formatCode>
                <c:ptCount val="3"/>
                <c:pt idx="0">
                  <c:v>0.10561795463532485</c:v>
                </c:pt>
                <c:pt idx="1">
                  <c:v>0.17416044379263856</c:v>
                </c:pt>
                <c:pt idx="2">
                  <c:v>0.23340493284582653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89D-4FDE-90AF-D061092B3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611904"/>
        <c:axId val="219613440"/>
      </c:lineChart>
      <c:catAx>
        <c:axId val="2196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3440"/>
        <c:crosses val="autoZero"/>
        <c:auto val="1"/>
        <c:lblAlgn val="ctr"/>
        <c:lblOffset val="100"/>
        <c:noMultiLvlLbl val="0"/>
      </c:catAx>
      <c:valAx>
        <c:axId val="219613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19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30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23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10-05-2021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787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08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68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4912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317790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249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10-05-2021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97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10-05-2021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79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10-05-2021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87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10-05-2021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44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10-05-2021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08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5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7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4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5556" y="1988840"/>
            <a:ext cx="7992888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MARZO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21: 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abril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23878" y="670614"/>
            <a:ext cx="811413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05:  INGRESO ÉTICO FAMILIAR Y SISTEMA CHILE SOLIDARIO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01024" y="1687614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00666DB-95DF-41BB-8914-FE8A7392E315}"/>
              </a:ext>
            </a:extLst>
          </p:cNvPr>
          <p:cNvSpPr txBox="1">
            <a:spLocks/>
          </p:cNvSpPr>
          <p:nvPr/>
        </p:nvSpPr>
        <p:spPr>
          <a:xfrm>
            <a:off x="527186" y="1556897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F9FF9B-2BFD-4B8C-B846-11F520E06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89810"/>
              </p:ext>
            </p:extLst>
          </p:nvPr>
        </p:nvGraphicFramePr>
        <p:xfrm>
          <a:off x="523878" y="1884039"/>
          <a:ext cx="8114128" cy="1835007"/>
        </p:xfrm>
        <a:graphic>
          <a:graphicData uri="http://schemas.openxmlformats.org/drawingml/2006/table">
            <a:tbl>
              <a:tblPr/>
              <a:tblGrid>
                <a:gridCol w="271921">
                  <a:extLst>
                    <a:ext uri="{9D8B030D-6E8A-4147-A177-3AD203B41FA5}">
                      <a16:colId xmlns:a16="http://schemas.microsoft.com/office/drawing/2014/main" val="172223236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92512446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4204290400"/>
                    </a:ext>
                  </a:extLst>
                </a:gridCol>
                <a:gridCol w="3067270">
                  <a:extLst>
                    <a:ext uri="{9D8B030D-6E8A-4147-A177-3AD203B41FA5}">
                      <a16:colId xmlns:a16="http://schemas.microsoft.com/office/drawing/2014/main" val="1459541003"/>
                    </a:ext>
                  </a:extLst>
                </a:gridCol>
                <a:gridCol w="728749">
                  <a:extLst>
                    <a:ext uri="{9D8B030D-6E8A-4147-A177-3AD203B41FA5}">
                      <a16:colId xmlns:a16="http://schemas.microsoft.com/office/drawing/2014/main" val="1267704959"/>
                    </a:ext>
                  </a:extLst>
                </a:gridCol>
                <a:gridCol w="728749">
                  <a:extLst>
                    <a:ext uri="{9D8B030D-6E8A-4147-A177-3AD203B41FA5}">
                      <a16:colId xmlns:a16="http://schemas.microsoft.com/office/drawing/2014/main" val="465417392"/>
                    </a:ext>
                  </a:extLst>
                </a:gridCol>
                <a:gridCol w="728749">
                  <a:extLst>
                    <a:ext uri="{9D8B030D-6E8A-4147-A177-3AD203B41FA5}">
                      <a16:colId xmlns:a16="http://schemas.microsoft.com/office/drawing/2014/main" val="1827328135"/>
                    </a:ext>
                  </a:extLst>
                </a:gridCol>
                <a:gridCol w="728749">
                  <a:extLst>
                    <a:ext uri="{9D8B030D-6E8A-4147-A177-3AD203B41FA5}">
                      <a16:colId xmlns:a16="http://schemas.microsoft.com/office/drawing/2014/main" val="3933153899"/>
                    </a:ext>
                  </a:extLst>
                </a:gridCol>
                <a:gridCol w="663488">
                  <a:extLst>
                    <a:ext uri="{9D8B030D-6E8A-4147-A177-3AD203B41FA5}">
                      <a16:colId xmlns:a16="http://schemas.microsoft.com/office/drawing/2014/main" val="2926920019"/>
                    </a:ext>
                  </a:extLst>
                </a:gridCol>
                <a:gridCol w="652611">
                  <a:extLst>
                    <a:ext uri="{9D8B030D-6E8A-4147-A177-3AD203B41FA5}">
                      <a16:colId xmlns:a16="http://schemas.microsoft.com/office/drawing/2014/main" val="2432388637"/>
                    </a:ext>
                  </a:extLst>
                </a:gridCol>
              </a:tblGrid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75943"/>
                  </a:ext>
                </a:extLst>
              </a:tr>
              <a:tr h="3935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29253"/>
                  </a:ext>
                </a:extLst>
              </a:tr>
              <a:tr h="2623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Niños(as) y Adolescentes con un Adulto Significativo Privado de Libertad (Ley N° 20.595)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5.827.283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34459"/>
                  </a:ext>
                </a:extLst>
              </a:tr>
              <a:tr h="18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para Niños(as) con Cuidadores Principales Temporeras(os)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309702"/>
                  </a:ext>
                </a:extLst>
              </a:tr>
              <a:tr h="244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Generación de Microemprendimiento Indígena Urbano Chile Solidario - CONADI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82608"/>
                  </a:ext>
                </a:extLst>
              </a:tr>
              <a:tr h="1639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23.952.312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2395231,2%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77567"/>
                  </a:ext>
                </a:extLst>
              </a:tr>
              <a:tr h="1639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23.952.312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2395231,2%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077967"/>
                  </a:ext>
                </a:extLst>
              </a:tr>
              <a:tr h="1639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806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01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1716" y="677666"/>
            <a:ext cx="807465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02. PROGRAMA 01:  FONDO DE SOLIDARIDAD E INVERSIÓN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8B584F60-3A47-4FEF-9E9F-524A91DCB05C}"/>
              </a:ext>
            </a:extLst>
          </p:cNvPr>
          <p:cNvSpPr txBox="1">
            <a:spLocks/>
          </p:cNvSpPr>
          <p:nvPr/>
        </p:nvSpPr>
        <p:spPr>
          <a:xfrm>
            <a:off x="501717" y="1399918"/>
            <a:ext cx="8118403" cy="313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A0D3721-3ECF-4B1A-A595-F9077A3BB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12392"/>
              </p:ext>
            </p:extLst>
          </p:nvPr>
        </p:nvGraphicFramePr>
        <p:xfrm>
          <a:off x="501716" y="1713864"/>
          <a:ext cx="8071699" cy="3339654"/>
        </p:xfrm>
        <a:graphic>
          <a:graphicData uri="http://schemas.openxmlformats.org/drawingml/2006/table">
            <a:tbl>
              <a:tblPr/>
              <a:tblGrid>
                <a:gridCol w="270500">
                  <a:extLst>
                    <a:ext uri="{9D8B030D-6E8A-4147-A177-3AD203B41FA5}">
                      <a16:colId xmlns:a16="http://schemas.microsoft.com/office/drawing/2014/main" val="1293893872"/>
                    </a:ext>
                  </a:extLst>
                </a:gridCol>
                <a:gridCol w="270500">
                  <a:extLst>
                    <a:ext uri="{9D8B030D-6E8A-4147-A177-3AD203B41FA5}">
                      <a16:colId xmlns:a16="http://schemas.microsoft.com/office/drawing/2014/main" val="1858363530"/>
                    </a:ext>
                  </a:extLst>
                </a:gridCol>
                <a:gridCol w="270500">
                  <a:extLst>
                    <a:ext uri="{9D8B030D-6E8A-4147-A177-3AD203B41FA5}">
                      <a16:colId xmlns:a16="http://schemas.microsoft.com/office/drawing/2014/main" val="2531760099"/>
                    </a:ext>
                  </a:extLst>
                </a:gridCol>
                <a:gridCol w="3051231">
                  <a:extLst>
                    <a:ext uri="{9D8B030D-6E8A-4147-A177-3AD203B41FA5}">
                      <a16:colId xmlns:a16="http://schemas.microsoft.com/office/drawing/2014/main" val="2945602202"/>
                    </a:ext>
                  </a:extLst>
                </a:gridCol>
                <a:gridCol w="724938">
                  <a:extLst>
                    <a:ext uri="{9D8B030D-6E8A-4147-A177-3AD203B41FA5}">
                      <a16:colId xmlns:a16="http://schemas.microsoft.com/office/drawing/2014/main" val="3435301215"/>
                    </a:ext>
                  </a:extLst>
                </a:gridCol>
                <a:gridCol w="724938">
                  <a:extLst>
                    <a:ext uri="{9D8B030D-6E8A-4147-A177-3AD203B41FA5}">
                      <a16:colId xmlns:a16="http://schemas.microsoft.com/office/drawing/2014/main" val="1870927297"/>
                    </a:ext>
                  </a:extLst>
                </a:gridCol>
                <a:gridCol w="724938">
                  <a:extLst>
                    <a:ext uri="{9D8B030D-6E8A-4147-A177-3AD203B41FA5}">
                      <a16:colId xmlns:a16="http://schemas.microsoft.com/office/drawing/2014/main" val="3059078686"/>
                    </a:ext>
                  </a:extLst>
                </a:gridCol>
                <a:gridCol w="724938">
                  <a:extLst>
                    <a:ext uri="{9D8B030D-6E8A-4147-A177-3AD203B41FA5}">
                      <a16:colId xmlns:a16="http://schemas.microsoft.com/office/drawing/2014/main" val="450032777"/>
                    </a:ext>
                  </a:extLst>
                </a:gridCol>
                <a:gridCol w="660018">
                  <a:extLst>
                    <a:ext uri="{9D8B030D-6E8A-4147-A177-3AD203B41FA5}">
                      <a16:colId xmlns:a16="http://schemas.microsoft.com/office/drawing/2014/main" val="355434557"/>
                    </a:ext>
                  </a:extLst>
                </a:gridCol>
                <a:gridCol w="649198">
                  <a:extLst>
                    <a:ext uri="{9D8B030D-6E8A-4147-A177-3AD203B41FA5}">
                      <a16:colId xmlns:a16="http://schemas.microsoft.com/office/drawing/2014/main" val="1729941085"/>
                    </a:ext>
                  </a:extLst>
                </a:gridCol>
              </a:tblGrid>
              <a:tr h="1266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846674"/>
                  </a:ext>
                </a:extLst>
              </a:tr>
              <a:tr h="3877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596714"/>
                  </a:ext>
                </a:extLst>
              </a:tr>
              <a:tr h="1661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84.660.469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85.588.677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17.339.135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578673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18.032.187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18.032.187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4.778.840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40524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2.350.306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59233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25.603.107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25.603.107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8.076.599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57760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955427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 FOSIS - Compromiso País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77339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24.755.351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8.064.468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49082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Acompañamiento Familiar Integral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23.251.990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23.251.990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7.813.685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948194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Eje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65745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253577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28651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37.918.004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37.918.004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3.125.258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325735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37.023.547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37.023.547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3.057.765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54927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Emprendimiento y Microfinanzas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31.015.869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31.015.869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29411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Social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5.054.957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5.054.957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2.656.744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55765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Empleabilidad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62821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Financiera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441.471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285602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739325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Acción Local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56309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9281860,0%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221722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9281860,0%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319639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82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7184" y="744048"/>
            <a:ext cx="801744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02:  APOYO ATENCIÓN CIUDADANA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449DF461-F268-4197-8E33-32B510BAB298}"/>
              </a:ext>
            </a:extLst>
          </p:cNvPr>
          <p:cNvSpPr txBox="1">
            <a:spLocks/>
          </p:cNvSpPr>
          <p:nvPr/>
        </p:nvSpPr>
        <p:spPr>
          <a:xfrm>
            <a:off x="547184" y="1422634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DA4CD14-0B97-4910-B406-D5D5FDBB1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43507"/>
              </p:ext>
            </p:extLst>
          </p:nvPr>
        </p:nvGraphicFramePr>
        <p:xfrm>
          <a:off x="547184" y="1780380"/>
          <a:ext cx="8017441" cy="969583"/>
        </p:xfrm>
        <a:graphic>
          <a:graphicData uri="http://schemas.openxmlformats.org/drawingml/2006/table">
            <a:tbl>
              <a:tblPr/>
              <a:tblGrid>
                <a:gridCol w="268681">
                  <a:extLst>
                    <a:ext uri="{9D8B030D-6E8A-4147-A177-3AD203B41FA5}">
                      <a16:colId xmlns:a16="http://schemas.microsoft.com/office/drawing/2014/main" val="3992374887"/>
                    </a:ext>
                  </a:extLst>
                </a:gridCol>
                <a:gridCol w="268681">
                  <a:extLst>
                    <a:ext uri="{9D8B030D-6E8A-4147-A177-3AD203B41FA5}">
                      <a16:colId xmlns:a16="http://schemas.microsoft.com/office/drawing/2014/main" val="3714799446"/>
                    </a:ext>
                  </a:extLst>
                </a:gridCol>
                <a:gridCol w="268681">
                  <a:extLst>
                    <a:ext uri="{9D8B030D-6E8A-4147-A177-3AD203B41FA5}">
                      <a16:colId xmlns:a16="http://schemas.microsoft.com/office/drawing/2014/main" val="3509176053"/>
                    </a:ext>
                  </a:extLst>
                </a:gridCol>
                <a:gridCol w="3030722">
                  <a:extLst>
                    <a:ext uri="{9D8B030D-6E8A-4147-A177-3AD203B41FA5}">
                      <a16:colId xmlns:a16="http://schemas.microsoft.com/office/drawing/2014/main" val="3412592460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2227043507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1002844146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3938637540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717977233"/>
                    </a:ext>
                  </a:extLst>
                </a:gridCol>
                <a:gridCol w="655582">
                  <a:extLst>
                    <a:ext uri="{9D8B030D-6E8A-4147-A177-3AD203B41FA5}">
                      <a16:colId xmlns:a16="http://schemas.microsoft.com/office/drawing/2014/main" val="146712191"/>
                    </a:ext>
                  </a:extLst>
                </a:gridCol>
                <a:gridCol w="644834">
                  <a:extLst>
                    <a:ext uri="{9D8B030D-6E8A-4147-A177-3AD203B41FA5}">
                      <a16:colId xmlns:a16="http://schemas.microsoft.com/office/drawing/2014/main" val="1200747798"/>
                    </a:ext>
                  </a:extLst>
                </a:gridCol>
              </a:tblGrid>
              <a:tr h="1314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401242"/>
                  </a:ext>
                </a:extLst>
              </a:tr>
              <a:tr h="402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24541"/>
                  </a:ext>
                </a:extLst>
              </a:tr>
              <a:tr h="1725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14824"/>
                  </a:ext>
                </a:extLst>
              </a:tr>
              <a:tr h="131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60256"/>
                  </a:ext>
                </a:extLst>
              </a:tr>
              <a:tr h="1314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01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32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7888" y="753950"/>
            <a:ext cx="806911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05. PROGRAMA 01:  INSTITUTO NACIONAL DE LA JUVENTUD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64C02CEF-6D0C-46E5-A8A2-8BD23EE56E20}"/>
              </a:ext>
            </a:extLst>
          </p:cNvPr>
          <p:cNvSpPr txBox="1">
            <a:spLocks/>
          </p:cNvSpPr>
          <p:nvPr/>
        </p:nvSpPr>
        <p:spPr>
          <a:xfrm>
            <a:off x="537887" y="1432584"/>
            <a:ext cx="8124409" cy="241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0312C57-7C23-4A0F-B1F7-DC17B1167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44041"/>
              </p:ext>
            </p:extLst>
          </p:nvPr>
        </p:nvGraphicFramePr>
        <p:xfrm>
          <a:off x="536113" y="1762062"/>
          <a:ext cx="8069113" cy="2323740"/>
        </p:xfrm>
        <a:graphic>
          <a:graphicData uri="http://schemas.openxmlformats.org/drawingml/2006/table">
            <a:tbl>
              <a:tblPr/>
              <a:tblGrid>
                <a:gridCol w="268522">
                  <a:extLst>
                    <a:ext uri="{9D8B030D-6E8A-4147-A177-3AD203B41FA5}">
                      <a16:colId xmlns:a16="http://schemas.microsoft.com/office/drawing/2014/main" val="3932653018"/>
                    </a:ext>
                  </a:extLst>
                </a:gridCol>
                <a:gridCol w="268522">
                  <a:extLst>
                    <a:ext uri="{9D8B030D-6E8A-4147-A177-3AD203B41FA5}">
                      <a16:colId xmlns:a16="http://schemas.microsoft.com/office/drawing/2014/main" val="1353958454"/>
                    </a:ext>
                  </a:extLst>
                </a:gridCol>
                <a:gridCol w="268522">
                  <a:extLst>
                    <a:ext uri="{9D8B030D-6E8A-4147-A177-3AD203B41FA5}">
                      <a16:colId xmlns:a16="http://schemas.microsoft.com/office/drawing/2014/main" val="3676893196"/>
                    </a:ext>
                  </a:extLst>
                </a:gridCol>
                <a:gridCol w="3085328">
                  <a:extLst>
                    <a:ext uri="{9D8B030D-6E8A-4147-A177-3AD203B41FA5}">
                      <a16:colId xmlns:a16="http://schemas.microsoft.com/office/drawing/2014/main" val="4289681240"/>
                    </a:ext>
                  </a:extLst>
                </a:gridCol>
                <a:gridCol w="719642">
                  <a:extLst>
                    <a:ext uri="{9D8B030D-6E8A-4147-A177-3AD203B41FA5}">
                      <a16:colId xmlns:a16="http://schemas.microsoft.com/office/drawing/2014/main" val="1771961622"/>
                    </a:ext>
                  </a:extLst>
                </a:gridCol>
                <a:gridCol w="719642">
                  <a:extLst>
                    <a:ext uri="{9D8B030D-6E8A-4147-A177-3AD203B41FA5}">
                      <a16:colId xmlns:a16="http://schemas.microsoft.com/office/drawing/2014/main" val="1440349833"/>
                    </a:ext>
                  </a:extLst>
                </a:gridCol>
                <a:gridCol w="719642">
                  <a:extLst>
                    <a:ext uri="{9D8B030D-6E8A-4147-A177-3AD203B41FA5}">
                      <a16:colId xmlns:a16="http://schemas.microsoft.com/office/drawing/2014/main" val="4232998703"/>
                    </a:ext>
                  </a:extLst>
                </a:gridCol>
                <a:gridCol w="719642">
                  <a:extLst>
                    <a:ext uri="{9D8B030D-6E8A-4147-A177-3AD203B41FA5}">
                      <a16:colId xmlns:a16="http://schemas.microsoft.com/office/drawing/2014/main" val="2401470816"/>
                    </a:ext>
                  </a:extLst>
                </a:gridCol>
                <a:gridCol w="655196">
                  <a:extLst>
                    <a:ext uri="{9D8B030D-6E8A-4147-A177-3AD203B41FA5}">
                      <a16:colId xmlns:a16="http://schemas.microsoft.com/office/drawing/2014/main" val="3631359932"/>
                    </a:ext>
                  </a:extLst>
                </a:gridCol>
                <a:gridCol w="644455">
                  <a:extLst>
                    <a:ext uri="{9D8B030D-6E8A-4147-A177-3AD203B41FA5}">
                      <a16:colId xmlns:a16="http://schemas.microsoft.com/office/drawing/2014/main" val="1863637790"/>
                    </a:ext>
                  </a:extLst>
                </a:gridCol>
              </a:tblGrid>
              <a:tr h="1264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171644"/>
                  </a:ext>
                </a:extLst>
              </a:tr>
              <a:tr h="3872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68534"/>
                  </a:ext>
                </a:extLst>
              </a:tr>
              <a:tr h="1659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7.708.934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7.972.546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2.610.762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57111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4.496.762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4.496.762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1.090.666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18705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724.277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724.277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96560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2.470.074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2.470.074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1.073.766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89449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2.470.074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2.470.074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1.073.766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57773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Físico y Mental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597.073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597.073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318.893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880294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Vocacional y Laboral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408.729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408.729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421989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Cívico y Social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1.233.116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1.233.116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581.730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10737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Observatorio de Juventud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231.156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231.156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20.892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91160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11.350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079144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318813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625015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13280,6%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95465"/>
                  </a:ext>
                </a:extLst>
              </a:tr>
              <a:tr h="1264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13280,6%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563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9453" y="663636"/>
            <a:ext cx="809499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06. PROGRAMA 01:  CORPORACIÓN NACIONAL DE DESARROLLO INDÍGENA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52" y="1564875"/>
            <a:ext cx="8094996" cy="2562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					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529681-F456-4BB7-A289-B1EC5CC8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86676"/>
              </p:ext>
            </p:extLst>
          </p:nvPr>
        </p:nvGraphicFramePr>
        <p:xfrm>
          <a:off x="509452" y="1885020"/>
          <a:ext cx="8082986" cy="4327259"/>
        </p:xfrm>
        <a:graphic>
          <a:graphicData uri="http://schemas.openxmlformats.org/drawingml/2006/table">
            <a:tbl>
              <a:tblPr/>
              <a:tblGrid>
                <a:gridCol w="266238">
                  <a:extLst>
                    <a:ext uri="{9D8B030D-6E8A-4147-A177-3AD203B41FA5}">
                      <a16:colId xmlns:a16="http://schemas.microsoft.com/office/drawing/2014/main" val="368340980"/>
                    </a:ext>
                  </a:extLst>
                </a:gridCol>
                <a:gridCol w="266238">
                  <a:extLst>
                    <a:ext uri="{9D8B030D-6E8A-4147-A177-3AD203B41FA5}">
                      <a16:colId xmlns:a16="http://schemas.microsoft.com/office/drawing/2014/main" val="333930770"/>
                    </a:ext>
                  </a:extLst>
                </a:gridCol>
                <a:gridCol w="266238">
                  <a:extLst>
                    <a:ext uri="{9D8B030D-6E8A-4147-A177-3AD203B41FA5}">
                      <a16:colId xmlns:a16="http://schemas.microsoft.com/office/drawing/2014/main" val="2328974238"/>
                    </a:ext>
                  </a:extLst>
                </a:gridCol>
                <a:gridCol w="3141608">
                  <a:extLst>
                    <a:ext uri="{9D8B030D-6E8A-4147-A177-3AD203B41FA5}">
                      <a16:colId xmlns:a16="http://schemas.microsoft.com/office/drawing/2014/main" val="626571559"/>
                    </a:ext>
                  </a:extLst>
                </a:gridCol>
                <a:gridCol w="713518">
                  <a:extLst>
                    <a:ext uri="{9D8B030D-6E8A-4147-A177-3AD203B41FA5}">
                      <a16:colId xmlns:a16="http://schemas.microsoft.com/office/drawing/2014/main" val="3194935107"/>
                    </a:ext>
                  </a:extLst>
                </a:gridCol>
                <a:gridCol w="713518">
                  <a:extLst>
                    <a:ext uri="{9D8B030D-6E8A-4147-A177-3AD203B41FA5}">
                      <a16:colId xmlns:a16="http://schemas.microsoft.com/office/drawing/2014/main" val="2322191189"/>
                    </a:ext>
                  </a:extLst>
                </a:gridCol>
                <a:gridCol w="713518">
                  <a:extLst>
                    <a:ext uri="{9D8B030D-6E8A-4147-A177-3AD203B41FA5}">
                      <a16:colId xmlns:a16="http://schemas.microsoft.com/office/drawing/2014/main" val="1331000947"/>
                    </a:ext>
                  </a:extLst>
                </a:gridCol>
                <a:gridCol w="713518">
                  <a:extLst>
                    <a:ext uri="{9D8B030D-6E8A-4147-A177-3AD203B41FA5}">
                      <a16:colId xmlns:a16="http://schemas.microsoft.com/office/drawing/2014/main" val="2605843933"/>
                    </a:ext>
                  </a:extLst>
                </a:gridCol>
                <a:gridCol w="649621">
                  <a:extLst>
                    <a:ext uri="{9D8B030D-6E8A-4147-A177-3AD203B41FA5}">
                      <a16:colId xmlns:a16="http://schemas.microsoft.com/office/drawing/2014/main" val="1462591215"/>
                    </a:ext>
                  </a:extLst>
                </a:gridCol>
                <a:gridCol w="638971">
                  <a:extLst>
                    <a:ext uri="{9D8B030D-6E8A-4147-A177-3AD203B41FA5}">
                      <a16:colId xmlns:a16="http://schemas.microsoft.com/office/drawing/2014/main" val="109050755"/>
                    </a:ext>
                  </a:extLst>
                </a:gridCol>
              </a:tblGrid>
              <a:tr h="1208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94" marR="7594" marT="7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94" marR="7594" marT="7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897817"/>
                  </a:ext>
                </a:extLst>
              </a:tr>
              <a:tr h="370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05566"/>
                  </a:ext>
                </a:extLst>
              </a:tr>
              <a:tr h="1585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114.569.365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121.025.855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6.456.490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38.968.679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48414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11.246.469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11.259.754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13.285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3.017.323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11991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1.396.888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1.396.888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293.842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66043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16.939.494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16.926.209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-13.285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168.018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694955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9.849.931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9.836.646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-13.285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168.018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28186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Indígena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6.330.995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6.330.995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46.245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99366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Cultura y Educación Indígena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2.063.179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2.063.179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14.216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265077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Protección del Medio Ambiente y Recursos Naturales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61.213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61.213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344420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 a los Pueblos Indígenas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989.852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976.567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-13.285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107.557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043674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y Pueblos Indígenas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404.692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404.692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525288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5.261.686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5.261.686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08878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4.301.046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4.301.046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30722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Bienes Nacionales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551.554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551.554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787402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409.086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409.086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471093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1.827.877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1.827.877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55751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Turismo y Pueblos Indígenas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796.419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796.419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99488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Protección Ambiental Indígena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202.283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202.283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03491"/>
                  </a:ext>
                </a:extLst>
              </a:tr>
              <a:tr h="241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Cofinanciados de Apoyo al Fondo de Desarrollo Indígena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448.079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448.079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93567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Fondo de Cultura y Educación  Indígena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381.096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381.096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0780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06167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454230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80.908.423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80.908.423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961.690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90976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71.317.927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71.317.927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666.629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38990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Tierras y Aguas Indígenas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63.128.404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63.128.404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244.901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7794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Asociados de Administración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947.314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947.314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98.832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323685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Chile Indígena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7.242.209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7.242.209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322.896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34239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47325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147482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295.061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325131"/>
                  </a:ext>
                </a:extLst>
              </a:tr>
              <a:tr h="120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Fondo de Tierras y Aguas Indígenas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295.061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3880" y="728011"/>
            <a:ext cx="81112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06. PROGRAMA 01:  CORPORACIÓN NACIONAL DE DESARROLLO INDÍGENA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3880" y="1650741"/>
            <a:ext cx="8111239" cy="289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					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E36CB27-37FD-498C-8CB5-B1310F05B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96382"/>
              </p:ext>
            </p:extLst>
          </p:nvPr>
        </p:nvGraphicFramePr>
        <p:xfrm>
          <a:off x="523879" y="2025271"/>
          <a:ext cx="8111241" cy="992852"/>
        </p:xfrm>
        <a:graphic>
          <a:graphicData uri="http://schemas.openxmlformats.org/drawingml/2006/table">
            <a:tbl>
              <a:tblPr/>
              <a:tblGrid>
                <a:gridCol w="267169">
                  <a:extLst>
                    <a:ext uri="{9D8B030D-6E8A-4147-A177-3AD203B41FA5}">
                      <a16:colId xmlns:a16="http://schemas.microsoft.com/office/drawing/2014/main" val="2429452226"/>
                    </a:ext>
                  </a:extLst>
                </a:gridCol>
                <a:gridCol w="267169">
                  <a:extLst>
                    <a:ext uri="{9D8B030D-6E8A-4147-A177-3AD203B41FA5}">
                      <a16:colId xmlns:a16="http://schemas.microsoft.com/office/drawing/2014/main" val="3539354010"/>
                    </a:ext>
                  </a:extLst>
                </a:gridCol>
                <a:gridCol w="267169">
                  <a:extLst>
                    <a:ext uri="{9D8B030D-6E8A-4147-A177-3AD203B41FA5}">
                      <a16:colId xmlns:a16="http://schemas.microsoft.com/office/drawing/2014/main" val="3843152545"/>
                    </a:ext>
                  </a:extLst>
                </a:gridCol>
                <a:gridCol w="3152590">
                  <a:extLst>
                    <a:ext uri="{9D8B030D-6E8A-4147-A177-3AD203B41FA5}">
                      <a16:colId xmlns:a16="http://schemas.microsoft.com/office/drawing/2014/main" val="967154579"/>
                    </a:ext>
                  </a:extLst>
                </a:gridCol>
                <a:gridCol w="716012">
                  <a:extLst>
                    <a:ext uri="{9D8B030D-6E8A-4147-A177-3AD203B41FA5}">
                      <a16:colId xmlns:a16="http://schemas.microsoft.com/office/drawing/2014/main" val="3660709130"/>
                    </a:ext>
                  </a:extLst>
                </a:gridCol>
                <a:gridCol w="716012">
                  <a:extLst>
                    <a:ext uri="{9D8B030D-6E8A-4147-A177-3AD203B41FA5}">
                      <a16:colId xmlns:a16="http://schemas.microsoft.com/office/drawing/2014/main" val="943833452"/>
                    </a:ext>
                  </a:extLst>
                </a:gridCol>
                <a:gridCol w="716012">
                  <a:extLst>
                    <a:ext uri="{9D8B030D-6E8A-4147-A177-3AD203B41FA5}">
                      <a16:colId xmlns:a16="http://schemas.microsoft.com/office/drawing/2014/main" val="4155955577"/>
                    </a:ext>
                  </a:extLst>
                </a:gridCol>
                <a:gridCol w="716012">
                  <a:extLst>
                    <a:ext uri="{9D8B030D-6E8A-4147-A177-3AD203B41FA5}">
                      <a16:colId xmlns:a16="http://schemas.microsoft.com/office/drawing/2014/main" val="1777068582"/>
                    </a:ext>
                  </a:extLst>
                </a:gridCol>
                <a:gridCol w="651891">
                  <a:extLst>
                    <a:ext uri="{9D8B030D-6E8A-4147-A177-3AD203B41FA5}">
                      <a16:colId xmlns:a16="http://schemas.microsoft.com/office/drawing/2014/main" val="2441197627"/>
                    </a:ext>
                  </a:extLst>
                </a:gridCol>
                <a:gridCol w="641205">
                  <a:extLst>
                    <a:ext uri="{9D8B030D-6E8A-4147-A177-3AD203B41FA5}">
                      <a16:colId xmlns:a16="http://schemas.microsoft.com/office/drawing/2014/main" val="210053387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533173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6722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4.026.698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10.483.188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6.456.490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34.519.025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1767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3.558.696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3.558.696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2.046.489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75887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466.002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466.002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206.270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4427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6.458.490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6.456.490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32.266.266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1613313,3%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80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676015"/>
            <a:ext cx="8016177" cy="596176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07. PROGRAMA 01:  SERVICIO NACIONAL DE LA DISCAPACIDAD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3A875F0-0FC5-438B-A42A-35C1BDA76397}"/>
              </a:ext>
            </a:extLst>
          </p:cNvPr>
          <p:cNvSpPr txBox="1">
            <a:spLocks/>
          </p:cNvSpPr>
          <p:nvPr/>
        </p:nvSpPr>
        <p:spPr>
          <a:xfrm>
            <a:off x="522861" y="1321778"/>
            <a:ext cx="8080569" cy="313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D45BD5-08EE-4133-8E1F-F91E6042E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20649"/>
              </p:ext>
            </p:extLst>
          </p:nvPr>
        </p:nvGraphicFramePr>
        <p:xfrm>
          <a:off x="529376" y="1704138"/>
          <a:ext cx="8016180" cy="3857366"/>
        </p:xfrm>
        <a:graphic>
          <a:graphicData uri="http://schemas.openxmlformats.org/drawingml/2006/table">
            <a:tbl>
              <a:tblPr/>
              <a:tblGrid>
                <a:gridCol w="268639">
                  <a:extLst>
                    <a:ext uri="{9D8B030D-6E8A-4147-A177-3AD203B41FA5}">
                      <a16:colId xmlns:a16="http://schemas.microsoft.com/office/drawing/2014/main" val="2122254948"/>
                    </a:ext>
                  </a:extLst>
                </a:gridCol>
                <a:gridCol w="268639">
                  <a:extLst>
                    <a:ext uri="{9D8B030D-6E8A-4147-A177-3AD203B41FA5}">
                      <a16:colId xmlns:a16="http://schemas.microsoft.com/office/drawing/2014/main" val="1003840186"/>
                    </a:ext>
                  </a:extLst>
                </a:gridCol>
                <a:gridCol w="268639">
                  <a:extLst>
                    <a:ext uri="{9D8B030D-6E8A-4147-A177-3AD203B41FA5}">
                      <a16:colId xmlns:a16="http://schemas.microsoft.com/office/drawing/2014/main" val="1963118530"/>
                    </a:ext>
                  </a:extLst>
                </a:gridCol>
                <a:gridCol w="3030244">
                  <a:extLst>
                    <a:ext uri="{9D8B030D-6E8A-4147-A177-3AD203B41FA5}">
                      <a16:colId xmlns:a16="http://schemas.microsoft.com/office/drawing/2014/main" val="2144154513"/>
                    </a:ext>
                  </a:extLst>
                </a:gridCol>
                <a:gridCol w="719952">
                  <a:extLst>
                    <a:ext uri="{9D8B030D-6E8A-4147-A177-3AD203B41FA5}">
                      <a16:colId xmlns:a16="http://schemas.microsoft.com/office/drawing/2014/main" val="2758986400"/>
                    </a:ext>
                  </a:extLst>
                </a:gridCol>
                <a:gridCol w="719952">
                  <a:extLst>
                    <a:ext uri="{9D8B030D-6E8A-4147-A177-3AD203B41FA5}">
                      <a16:colId xmlns:a16="http://schemas.microsoft.com/office/drawing/2014/main" val="46358458"/>
                    </a:ext>
                  </a:extLst>
                </a:gridCol>
                <a:gridCol w="719952">
                  <a:extLst>
                    <a:ext uri="{9D8B030D-6E8A-4147-A177-3AD203B41FA5}">
                      <a16:colId xmlns:a16="http://schemas.microsoft.com/office/drawing/2014/main" val="1700069599"/>
                    </a:ext>
                  </a:extLst>
                </a:gridCol>
                <a:gridCol w="719952">
                  <a:extLst>
                    <a:ext uri="{9D8B030D-6E8A-4147-A177-3AD203B41FA5}">
                      <a16:colId xmlns:a16="http://schemas.microsoft.com/office/drawing/2014/main" val="1288826117"/>
                    </a:ext>
                  </a:extLst>
                </a:gridCol>
                <a:gridCol w="655478">
                  <a:extLst>
                    <a:ext uri="{9D8B030D-6E8A-4147-A177-3AD203B41FA5}">
                      <a16:colId xmlns:a16="http://schemas.microsoft.com/office/drawing/2014/main" val="3231116586"/>
                    </a:ext>
                  </a:extLst>
                </a:gridCol>
                <a:gridCol w="644733">
                  <a:extLst>
                    <a:ext uri="{9D8B030D-6E8A-4147-A177-3AD203B41FA5}">
                      <a16:colId xmlns:a16="http://schemas.microsoft.com/office/drawing/2014/main" val="4028485468"/>
                    </a:ext>
                  </a:extLst>
                </a:gridCol>
              </a:tblGrid>
              <a:tr h="2375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497505"/>
                  </a:ext>
                </a:extLst>
              </a:tr>
              <a:tr h="3906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69053"/>
                  </a:ext>
                </a:extLst>
              </a:tr>
              <a:tr h="1674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29.220.013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33.393.664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12.564.551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969248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5.478.156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1.434.008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36605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1.064.120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77994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83228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2439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33316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22.601.907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6.813.565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568974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22.593.685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22.593.685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6.805.343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637743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20.422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9.246.004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9.246.004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15358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Ayuda al Niño Limitado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981.369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86127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Atención Temprana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904.448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30851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a la Justicia de las Personas con Discapacidad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30717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Inclusiva Territorial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341881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Organizaciones Inclusivas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42374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Tránsito a la Vida Independiente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2.075.379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2.075.379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16797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Adultos con Discapacidad en Residencias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6.197.642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34789"/>
                  </a:ext>
                </a:extLst>
              </a:tr>
              <a:tr h="2551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Cumplimiento a la Ley de Inserción Laboral de Personas en situación de discapacidad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95467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58121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CEDDIS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04271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565312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06505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4.174.631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4.172.019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417201,9%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33661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4.174.631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4.172.019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417201,9%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985229"/>
                  </a:ext>
                </a:extLst>
              </a:tr>
              <a:tr h="12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1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6623" y="749675"/>
            <a:ext cx="799288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08. PROGRAMA 01:  SERVICIO NACIONAL DEL ADULTO MARZOR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623" y="1412776"/>
            <a:ext cx="7965817" cy="224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E00A3DA-8203-48F0-A4D5-969AAD4AA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63140"/>
              </p:ext>
            </p:extLst>
          </p:nvPr>
        </p:nvGraphicFramePr>
        <p:xfrm>
          <a:off x="566622" y="1758148"/>
          <a:ext cx="7965816" cy="3341704"/>
        </p:xfrm>
        <a:graphic>
          <a:graphicData uri="http://schemas.openxmlformats.org/drawingml/2006/table">
            <a:tbl>
              <a:tblPr/>
              <a:tblGrid>
                <a:gridCol w="266952">
                  <a:extLst>
                    <a:ext uri="{9D8B030D-6E8A-4147-A177-3AD203B41FA5}">
                      <a16:colId xmlns:a16="http://schemas.microsoft.com/office/drawing/2014/main" val="1836504283"/>
                    </a:ext>
                  </a:extLst>
                </a:gridCol>
                <a:gridCol w="266952">
                  <a:extLst>
                    <a:ext uri="{9D8B030D-6E8A-4147-A177-3AD203B41FA5}">
                      <a16:colId xmlns:a16="http://schemas.microsoft.com/office/drawing/2014/main" val="482370434"/>
                    </a:ext>
                  </a:extLst>
                </a:gridCol>
                <a:gridCol w="266952">
                  <a:extLst>
                    <a:ext uri="{9D8B030D-6E8A-4147-A177-3AD203B41FA5}">
                      <a16:colId xmlns:a16="http://schemas.microsoft.com/office/drawing/2014/main" val="3063283943"/>
                    </a:ext>
                  </a:extLst>
                </a:gridCol>
                <a:gridCol w="3011206">
                  <a:extLst>
                    <a:ext uri="{9D8B030D-6E8A-4147-A177-3AD203B41FA5}">
                      <a16:colId xmlns:a16="http://schemas.microsoft.com/office/drawing/2014/main" val="4025868901"/>
                    </a:ext>
                  </a:extLst>
                </a:gridCol>
                <a:gridCol w="715428">
                  <a:extLst>
                    <a:ext uri="{9D8B030D-6E8A-4147-A177-3AD203B41FA5}">
                      <a16:colId xmlns:a16="http://schemas.microsoft.com/office/drawing/2014/main" val="1439730492"/>
                    </a:ext>
                  </a:extLst>
                </a:gridCol>
                <a:gridCol w="715428">
                  <a:extLst>
                    <a:ext uri="{9D8B030D-6E8A-4147-A177-3AD203B41FA5}">
                      <a16:colId xmlns:a16="http://schemas.microsoft.com/office/drawing/2014/main" val="2308830087"/>
                    </a:ext>
                  </a:extLst>
                </a:gridCol>
                <a:gridCol w="715428">
                  <a:extLst>
                    <a:ext uri="{9D8B030D-6E8A-4147-A177-3AD203B41FA5}">
                      <a16:colId xmlns:a16="http://schemas.microsoft.com/office/drawing/2014/main" val="2323322748"/>
                    </a:ext>
                  </a:extLst>
                </a:gridCol>
                <a:gridCol w="715428">
                  <a:extLst>
                    <a:ext uri="{9D8B030D-6E8A-4147-A177-3AD203B41FA5}">
                      <a16:colId xmlns:a16="http://schemas.microsoft.com/office/drawing/2014/main" val="1734055276"/>
                    </a:ext>
                  </a:extLst>
                </a:gridCol>
                <a:gridCol w="651360">
                  <a:extLst>
                    <a:ext uri="{9D8B030D-6E8A-4147-A177-3AD203B41FA5}">
                      <a16:colId xmlns:a16="http://schemas.microsoft.com/office/drawing/2014/main" val="2618632881"/>
                    </a:ext>
                  </a:extLst>
                </a:gridCol>
                <a:gridCol w="640682">
                  <a:extLst>
                    <a:ext uri="{9D8B030D-6E8A-4147-A177-3AD203B41FA5}">
                      <a16:colId xmlns:a16="http://schemas.microsoft.com/office/drawing/2014/main" val="2595830126"/>
                    </a:ext>
                  </a:extLst>
                </a:gridCol>
              </a:tblGrid>
              <a:tr h="126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545133"/>
                  </a:ext>
                </a:extLst>
              </a:tr>
              <a:tr h="3871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981781"/>
                  </a:ext>
                </a:extLst>
              </a:tr>
              <a:tr h="165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41.903.386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46.812.182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13.288.080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65976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6.370.402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6.370.402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77548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983.504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31769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33.602.465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34.716.685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8.455.129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3563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224234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Protección a la Ancianidad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09405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31.911.842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33.026.062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8.031.840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25628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Nacional del Adulto Mayor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5.108.996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6.223.216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93886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Escuelas de Formación para Dirigentes Mayores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077232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Establecimientos de Larga Estadía para Adultos Mayores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9.714.525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9.714.525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8035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Buen Trato al Adulto Mayor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104.752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14784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Condominios de Viviendas Tuteladas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992.326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78371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Envejecimiento Activo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808914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Subsidio ELEAM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8.135.740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8.135.740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1.879.384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45650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Cuidados Domiciliarios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1.479.960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596517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Centros Diurnos del Adulto Mayor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5.490.506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5.490.506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43494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Voluntariado País de Mayores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77485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Comunas Amigables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583883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59041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Iberoamericana de Seguridad Social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447"/>
                  </a:ext>
                </a:extLst>
              </a:tr>
              <a:tr h="134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37487"/>
                  </a:ext>
                </a:extLst>
              </a:tr>
              <a:tr h="126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738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79733"/>
            <a:ext cx="80648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08. PROGRAMA 01:  SERVICIO NACIONAL DEL ADULTO MARZOR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3803" y="1499638"/>
            <a:ext cx="8090646" cy="201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40A18E-9B66-402B-9448-7AF2906AA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39207"/>
              </p:ext>
            </p:extLst>
          </p:nvPr>
        </p:nvGraphicFramePr>
        <p:xfrm>
          <a:off x="539552" y="1829620"/>
          <a:ext cx="8064897" cy="1184362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13215643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57344482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160056928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65146148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61972506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12088405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67388176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15226252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997934134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172506330"/>
                    </a:ext>
                  </a:extLst>
                </a:gridCol>
              </a:tblGrid>
              <a:tr h="131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05684"/>
                  </a:ext>
                </a:extLst>
              </a:tr>
              <a:tr h="3947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67859"/>
                  </a:ext>
                </a:extLst>
              </a:tr>
              <a:tr h="131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87600"/>
                  </a:ext>
                </a:extLst>
              </a:tr>
              <a:tr h="131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22354"/>
                  </a:ext>
                </a:extLst>
              </a:tr>
              <a:tr h="131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3.795.575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3.794.575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2.916.568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291656,8%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42464"/>
                  </a:ext>
                </a:extLst>
              </a:tr>
              <a:tr h="131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3.795.575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3.794.575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2.916.568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291656,8%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41923"/>
                  </a:ext>
                </a:extLst>
              </a:tr>
              <a:tr h="131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2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66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18609" y="753937"/>
            <a:ext cx="801383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09. PROGRAMA 01:  SUBSECRETARÍA DE EVALUACIÓN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924D701-30F3-4216-8613-28C1B7C50C72}"/>
              </a:ext>
            </a:extLst>
          </p:cNvPr>
          <p:cNvSpPr txBox="1">
            <a:spLocks/>
          </p:cNvSpPr>
          <p:nvPr/>
        </p:nvSpPr>
        <p:spPr>
          <a:xfrm>
            <a:off x="518508" y="1469493"/>
            <a:ext cx="8010526" cy="2384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49EC39-4896-4992-B352-77A1A6478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4391"/>
              </p:ext>
            </p:extLst>
          </p:nvPr>
        </p:nvGraphicFramePr>
        <p:xfrm>
          <a:off x="516627" y="1821898"/>
          <a:ext cx="8010528" cy="2757290"/>
        </p:xfrm>
        <a:graphic>
          <a:graphicData uri="http://schemas.openxmlformats.org/drawingml/2006/table">
            <a:tbl>
              <a:tblPr/>
              <a:tblGrid>
                <a:gridCol w="268450">
                  <a:extLst>
                    <a:ext uri="{9D8B030D-6E8A-4147-A177-3AD203B41FA5}">
                      <a16:colId xmlns:a16="http://schemas.microsoft.com/office/drawing/2014/main" val="186651360"/>
                    </a:ext>
                  </a:extLst>
                </a:gridCol>
                <a:gridCol w="268450">
                  <a:extLst>
                    <a:ext uri="{9D8B030D-6E8A-4147-A177-3AD203B41FA5}">
                      <a16:colId xmlns:a16="http://schemas.microsoft.com/office/drawing/2014/main" val="213969641"/>
                    </a:ext>
                  </a:extLst>
                </a:gridCol>
                <a:gridCol w="268450">
                  <a:extLst>
                    <a:ext uri="{9D8B030D-6E8A-4147-A177-3AD203B41FA5}">
                      <a16:colId xmlns:a16="http://schemas.microsoft.com/office/drawing/2014/main" val="3474862404"/>
                    </a:ext>
                  </a:extLst>
                </a:gridCol>
                <a:gridCol w="3028108">
                  <a:extLst>
                    <a:ext uri="{9D8B030D-6E8A-4147-A177-3AD203B41FA5}">
                      <a16:colId xmlns:a16="http://schemas.microsoft.com/office/drawing/2014/main" val="3800458742"/>
                    </a:ext>
                  </a:extLst>
                </a:gridCol>
                <a:gridCol w="719444">
                  <a:extLst>
                    <a:ext uri="{9D8B030D-6E8A-4147-A177-3AD203B41FA5}">
                      <a16:colId xmlns:a16="http://schemas.microsoft.com/office/drawing/2014/main" val="3510040269"/>
                    </a:ext>
                  </a:extLst>
                </a:gridCol>
                <a:gridCol w="719444">
                  <a:extLst>
                    <a:ext uri="{9D8B030D-6E8A-4147-A177-3AD203B41FA5}">
                      <a16:colId xmlns:a16="http://schemas.microsoft.com/office/drawing/2014/main" val="2693846375"/>
                    </a:ext>
                  </a:extLst>
                </a:gridCol>
                <a:gridCol w="719444">
                  <a:extLst>
                    <a:ext uri="{9D8B030D-6E8A-4147-A177-3AD203B41FA5}">
                      <a16:colId xmlns:a16="http://schemas.microsoft.com/office/drawing/2014/main" val="1015223592"/>
                    </a:ext>
                  </a:extLst>
                </a:gridCol>
                <a:gridCol w="719444">
                  <a:extLst>
                    <a:ext uri="{9D8B030D-6E8A-4147-A177-3AD203B41FA5}">
                      <a16:colId xmlns:a16="http://schemas.microsoft.com/office/drawing/2014/main" val="417418058"/>
                    </a:ext>
                  </a:extLst>
                </a:gridCol>
                <a:gridCol w="655016">
                  <a:extLst>
                    <a:ext uri="{9D8B030D-6E8A-4147-A177-3AD203B41FA5}">
                      <a16:colId xmlns:a16="http://schemas.microsoft.com/office/drawing/2014/main" val="3008325015"/>
                    </a:ext>
                  </a:extLst>
                </a:gridCol>
                <a:gridCol w="644278">
                  <a:extLst>
                    <a:ext uri="{9D8B030D-6E8A-4147-A177-3AD203B41FA5}">
                      <a16:colId xmlns:a16="http://schemas.microsoft.com/office/drawing/2014/main" val="1926618085"/>
                    </a:ext>
                  </a:extLst>
                </a:gridCol>
              </a:tblGrid>
              <a:tr h="1289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87993"/>
                  </a:ext>
                </a:extLst>
              </a:tr>
              <a:tr h="3950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70637"/>
                  </a:ext>
                </a:extLst>
              </a:tr>
              <a:tr h="1693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21.688.801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23.228.121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4.980.801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703649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9.167.641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9.286.841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966242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4.336.641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4.268.441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64296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7.526.411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7.526.411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26699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5.271.933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5.271.933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61616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para la Superación de la Pobreza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5.271.922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5.271.922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80013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19.885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653927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35677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Colaboración INE Encuesta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16911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81943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Casen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983607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89574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37984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561.612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868905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272926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99933"/>
                  </a:ext>
                </a:extLst>
              </a:tr>
              <a:tr h="128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88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5" y="968128"/>
            <a:ext cx="814922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10001EA-2C44-4899-8247-871C66D30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597024"/>
              </p:ext>
            </p:extLst>
          </p:nvPr>
        </p:nvGraphicFramePr>
        <p:xfrm>
          <a:off x="542134" y="1974711"/>
          <a:ext cx="3944049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594317-D3C6-40BE-B9FC-A00888CBC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341898"/>
              </p:ext>
            </p:extLst>
          </p:nvPr>
        </p:nvGraphicFramePr>
        <p:xfrm>
          <a:off x="4627539" y="1991313"/>
          <a:ext cx="4004518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309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55086" y="811484"/>
            <a:ext cx="801342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10. PROGRAMA 01:  SUBSECRETARÍA DE LA NIÑEZ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D1133A9D-1876-4296-BCD6-7BCA609129F5}"/>
              </a:ext>
            </a:extLst>
          </p:cNvPr>
          <p:cNvSpPr txBox="1">
            <a:spLocks/>
          </p:cNvSpPr>
          <p:nvPr/>
        </p:nvSpPr>
        <p:spPr>
          <a:xfrm>
            <a:off x="541983" y="1459345"/>
            <a:ext cx="7984695" cy="2567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DB0807A-FCC4-4C32-82EA-CA4F3A502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464629"/>
              </p:ext>
            </p:extLst>
          </p:nvPr>
        </p:nvGraphicFramePr>
        <p:xfrm>
          <a:off x="541983" y="1772817"/>
          <a:ext cx="8026529" cy="2332176"/>
        </p:xfrm>
        <a:graphic>
          <a:graphicData uri="http://schemas.openxmlformats.org/drawingml/2006/table">
            <a:tbl>
              <a:tblPr/>
              <a:tblGrid>
                <a:gridCol w="268986">
                  <a:extLst>
                    <a:ext uri="{9D8B030D-6E8A-4147-A177-3AD203B41FA5}">
                      <a16:colId xmlns:a16="http://schemas.microsoft.com/office/drawing/2014/main" val="237223462"/>
                    </a:ext>
                  </a:extLst>
                </a:gridCol>
                <a:gridCol w="268986">
                  <a:extLst>
                    <a:ext uri="{9D8B030D-6E8A-4147-A177-3AD203B41FA5}">
                      <a16:colId xmlns:a16="http://schemas.microsoft.com/office/drawing/2014/main" val="3098624152"/>
                    </a:ext>
                  </a:extLst>
                </a:gridCol>
                <a:gridCol w="268986">
                  <a:extLst>
                    <a:ext uri="{9D8B030D-6E8A-4147-A177-3AD203B41FA5}">
                      <a16:colId xmlns:a16="http://schemas.microsoft.com/office/drawing/2014/main" val="252449074"/>
                    </a:ext>
                  </a:extLst>
                </a:gridCol>
                <a:gridCol w="3034156">
                  <a:extLst>
                    <a:ext uri="{9D8B030D-6E8A-4147-A177-3AD203B41FA5}">
                      <a16:colId xmlns:a16="http://schemas.microsoft.com/office/drawing/2014/main" val="2907633923"/>
                    </a:ext>
                  </a:extLst>
                </a:gridCol>
                <a:gridCol w="720881">
                  <a:extLst>
                    <a:ext uri="{9D8B030D-6E8A-4147-A177-3AD203B41FA5}">
                      <a16:colId xmlns:a16="http://schemas.microsoft.com/office/drawing/2014/main" val="1870354940"/>
                    </a:ext>
                  </a:extLst>
                </a:gridCol>
                <a:gridCol w="720881">
                  <a:extLst>
                    <a:ext uri="{9D8B030D-6E8A-4147-A177-3AD203B41FA5}">
                      <a16:colId xmlns:a16="http://schemas.microsoft.com/office/drawing/2014/main" val="2589733830"/>
                    </a:ext>
                  </a:extLst>
                </a:gridCol>
                <a:gridCol w="720881">
                  <a:extLst>
                    <a:ext uri="{9D8B030D-6E8A-4147-A177-3AD203B41FA5}">
                      <a16:colId xmlns:a16="http://schemas.microsoft.com/office/drawing/2014/main" val="2656971167"/>
                    </a:ext>
                  </a:extLst>
                </a:gridCol>
                <a:gridCol w="720881">
                  <a:extLst>
                    <a:ext uri="{9D8B030D-6E8A-4147-A177-3AD203B41FA5}">
                      <a16:colId xmlns:a16="http://schemas.microsoft.com/office/drawing/2014/main" val="2241827165"/>
                    </a:ext>
                  </a:extLst>
                </a:gridCol>
                <a:gridCol w="656325">
                  <a:extLst>
                    <a:ext uri="{9D8B030D-6E8A-4147-A177-3AD203B41FA5}">
                      <a16:colId xmlns:a16="http://schemas.microsoft.com/office/drawing/2014/main" val="4051767196"/>
                    </a:ext>
                  </a:extLst>
                </a:gridCol>
                <a:gridCol w="645566">
                  <a:extLst>
                    <a:ext uri="{9D8B030D-6E8A-4147-A177-3AD203B41FA5}">
                      <a16:colId xmlns:a16="http://schemas.microsoft.com/office/drawing/2014/main" val="1443620984"/>
                    </a:ext>
                  </a:extLst>
                </a:gridCol>
              </a:tblGrid>
              <a:tr h="1269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68900"/>
                  </a:ext>
                </a:extLst>
              </a:tr>
              <a:tr h="3886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59255"/>
                  </a:ext>
                </a:extLst>
              </a:tr>
              <a:tr h="1665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6.001.950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6.458.830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454.255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267073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1.438.227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3707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-198.916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09967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3.554.462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52745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3.554.462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097985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Piloto Oficina Local de la Niñez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1.975.230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22915"/>
                  </a:ext>
                </a:extLst>
              </a:tr>
              <a:tr h="253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Acompañamiento Proyecto de Ley Servicio de Protección de la Niñez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414.783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058722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Niños, Niñas y Adolescentes en Situación de Calle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1.158.493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1.164.449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64873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03040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755440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2848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019997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9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7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39550" y="738413"/>
            <a:ext cx="80648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10. PROGRAMA 02:  SISTEMA DE PROTECCIÓN INTEGRAL A LA INFANCIA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0" y="1667773"/>
            <a:ext cx="7992889" cy="249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3EDB124-F52B-468C-B211-45F63AAB9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29606"/>
              </p:ext>
            </p:extLst>
          </p:nvPr>
        </p:nvGraphicFramePr>
        <p:xfrm>
          <a:off x="539169" y="2008878"/>
          <a:ext cx="8064899" cy="2792445"/>
        </p:xfrm>
        <a:graphic>
          <a:graphicData uri="http://schemas.openxmlformats.org/drawingml/2006/table">
            <a:tbl>
              <a:tblPr/>
              <a:tblGrid>
                <a:gridCol w="264944">
                  <a:extLst>
                    <a:ext uri="{9D8B030D-6E8A-4147-A177-3AD203B41FA5}">
                      <a16:colId xmlns:a16="http://schemas.microsoft.com/office/drawing/2014/main" val="2009936427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3245062569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1668221211"/>
                    </a:ext>
                  </a:extLst>
                </a:gridCol>
                <a:gridCol w="3147536">
                  <a:extLst>
                    <a:ext uri="{9D8B030D-6E8A-4147-A177-3AD203B41FA5}">
                      <a16:colId xmlns:a16="http://schemas.microsoft.com/office/drawing/2014/main" val="1283877236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4174964080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760614992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3357852600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2163581552"/>
                    </a:ext>
                  </a:extLst>
                </a:gridCol>
                <a:gridCol w="646465">
                  <a:extLst>
                    <a:ext uri="{9D8B030D-6E8A-4147-A177-3AD203B41FA5}">
                      <a16:colId xmlns:a16="http://schemas.microsoft.com/office/drawing/2014/main" val="206233872"/>
                    </a:ext>
                  </a:extLst>
                </a:gridCol>
                <a:gridCol w="635866">
                  <a:extLst>
                    <a:ext uri="{9D8B030D-6E8A-4147-A177-3AD203B41FA5}">
                      <a16:colId xmlns:a16="http://schemas.microsoft.com/office/drawing/2014/main" val="1338130916"/>
                    </a:ext>
                  </a:extLst>
                </a:gridCol>
              </a:tblGrid>
              <a:tr h="1248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53334"/>
                  </a:ext>
                </a:extLst>
              </a:tr>
              <a:tr h="3822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57335"/>
                  </a:ext>
                </a:extLst>
              </a:tr>
              <a:tr h="1638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49.726.961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54.134.025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4.407.064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10.275.414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936945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49.726.461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49.797.864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71.403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10.275.414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2199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201.175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36047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Fono Infancia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201.175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58412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35.467.628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35.267.628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10.224.372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203443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Desarrollo Biopsicosocial - Ministerio de Salud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20.448.745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20.448.745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10.224.372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16571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Recién Nacido - Ministerio de Salud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15.018.883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14.818.883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6589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14.057.658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14.379.061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321.403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51.042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49325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Intervenciones de Apoyo al Desarrollo Infantil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3.124.872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3.124.872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2867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de Iniciativas para la Infancia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483.349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683.349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471261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Fortalecimiento Municipal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3.514.304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3.514.304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69889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Diagnóstico de Vulnerabilidad en Pre-escolares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102.374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284134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Educativo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2.870.350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2.698.824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-171.526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51.042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127796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Salud Mental Infantil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3.490.598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3.490.598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378807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Aprendizaje Integral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332.929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332.929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73636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Ayudas Técnicas Chile Crece Contigo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471.811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471.811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25178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4.336.161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4.335.661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861173"/>
                  </a:ext>
                </a:extLst>
              </a:tr>
              <a:tr h="124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4.336.161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4.335.661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81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584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39550" y="738413"/>
            <a:ext cx="80648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11. PROGRAMA 01:  SISTEMA NACIONAL DE PROTECCIÓN ESPECIALIZADA A LA NIÑEZ Y ADOLESCENCIA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0" y="1667773"/>
            <a:ext cx="7992889" cy="249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CE79FF-40A7-443D-9C99-66AA665F7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95638"/>
              </p:ext>
            </p:extLst>
          </p:nvPr>
        </p:nvGraphicFramePr>
        <p:xfrm>
          <a:off x="539550" y="2008878"/>
          <a:ext cx="8064898" cy="1538993"/>
        </p:xfrm>
        <a:graphic>
          <a:graphicData uri="http://schemas.openxmlformats.org/drawingml/2006/table">
            <a:tbl>
              <a:tblPr/>
              <a:tblGrid>
                <a:gridCol w="264944">
                  <a:extLst>
                    <a:ext uri="{9D8B030D-6E8A-4147-A177-3AD203B41FA5}">
                      <a16:colId xmlns:a16="http://schemas.microsoft.com/office/drawing/2014/main" val="944539359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3227526919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2556889344"/>
                    </a:ext>
                  </a:extLst>
                </a:gridCol>
                <a:gridCol w="3147536">
                  <a:extLst>
                    <a:ext uri="{9D8B030D-6E8A-4147-A177-3AD203B41FA5}">
                      <a16:colId xmlns:a16="http://schemas.microsoft.com/office/drawing/2014/main" val="838337395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2468514518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1533343457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2986522085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3683755879"/>
                    </a:ext>
                  </a:extLst>
                </a:gridCol>
                <a:gridCol w="646464">
                  <a:extLst>
                    <a:ext uri="{9D8B030D-6E8A-4147-A177-3AD203B41FA5}">
                      <a16:colId xmlns:a16="http://schemas.microsoft.com/office/drawing/2014/main" val="3284383398"/>
                    </a:ext>
                  </a:extLst>
                </a:gridCol>
                <a:gridCol w="635866">
                  <a:extLst>
                    <a:ext uri="{9D8B030D-6E8A-4147-A177-3AD203B41FA5}">
                      <a16:colId xmlns:a16="http://schemas.microsoft.com/office/drawing/2014/main" val="2994541133"/>
                    </a:ext>
                  </a:extLst>
                </a:gridCol>
              </a:tblGrid>
              <a:tr h="1243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79379"/>
                  </a:ext>
                </a:extLst>
              </a:tr>
              <a:tr h="3808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72010"/>
                  </a:ext>
                </a:extLst>
              </a:tr>
              <a:tr h="1632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7.155.884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7.155.884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2644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2.169.576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2.169.576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96718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4.372.516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4.372.516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928885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613.792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613.792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980001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88425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48.591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48.591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54241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2079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306.125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306.125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959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9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59" y="920405"/>
            <a:ext cx="784887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F7BEAB2-3A71-4F7A-93E8-36F59B195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287322"/>
              </p:ext>
            </p:extLst>
          </p:nvPr>
        </p:nvGraphicFramePr>
        <p:xfrm>
          <a:off x="611559" y="1988840"/>
          <a:ext cx="7848873" cy="347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F7BEAB2-3A71-4F7A-93E8-36F59B195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300221"/>
              </p:ext>
            </p:extLst>
          </p:nvPr>
        </p:nvGraphicFramePr>
        <p:xfrm>
          <a:off x="611559" y="1988840"/>
          <a:ext cx="7848872" cy="345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63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60" y="844677"/>
            <a:ext cx="75718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A4A131C-E679-4744-A6BB-8C12A5C74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436736"/>
              </p:ext>
            </p:extLst>
          </p:nvPr>
        </p:nvGraphicFramePr>
        <p:xfrm>
          <a:off x="611560" y="2276872"/>
          <a:ext cx="7488832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A4A131C-E679-4744-A6BB-8C12A5C74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909423"/>
              </p:ext>
            </p:extLst>
          </p:nvPr>
        </p:nvGraphicFramePr>
        <p:xfrm>
          <a:off x="611560" y="2276872"/>
          <a:ext cx="7488832" cy="34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47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39552" y="849118"/>
            <a:ext cx="804107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4794" y="1544409"/>
            <a:ext cx="811583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275C7A-DB03-4F3D-ACDF-8E352A81C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64681"/>
              </p:ext>
            </p:extLst>
          </p:nvPr>
        </p:nvGraphicFramePr>
        <p:xfrm>
          <a:off x="534794" y="1909534"/>
          <a:ext cx="8045833" cy="1904575"/>
        </p:xfrm>
        <a:graphic>
          <a:graphicData uri="http://schemas.openxmlformats.org/drawingml/2006/table">
            <a:tbl>
              <a:tblPr/>
              <a:tblGrid>
                <a:gridCol w="288587">
                  <a:extLst>
                    <a:ext uri="{9D8B030D-6E8A-4147-A177-3AD203B41FA5}">
                      <a16:colId xmlns:a16="http://schemas.microsoft.com/office/drawing/2014/main" val="3420143409"/>
                    </a:ext>
                  </a:extLst>
                </a:gridCol>
                <a:gridCol w="3255272">
                  <a:extLst>
                    <a:ext uri="{9D8B030D-6E8A-4147-A177-3AD203B41FA5}">
                      <a16:colId xmlns:a16="http://schemas.microsoft.com/office/drawing/2014/main" val="1076527247"/>
                    </a:ext>
                  </a:extLst>
                </a:gridCol>
                <a:gridCol w="773416">
                  <a:extLst>
                    <a:ext uri="{9D8B030D-6E8A-4147-A177-3AD203B41FA5}">
                      <a16:colId xmlns:a16="http://schemas.microsoft.com/office/drawing/2014/main" val="636077902"/>
                    </a:ext>
                  </a:extLst>
                </a:gridCol>
                <a:gridCol w="773416">
                  <a:extLst>
                    <a:ext uri="{9D8B030D-6E8A-4147-A177-3AD203B41FA5}">
                      <a16:colId xmlns:a16="http://schemas.microsoft.com/office/drawing/2014/main" val="3784373749"/>
                    </a:ext>
                  </a:extLst>
                </a:gridCol>
                <a:gridCol w="773416">
                  <a:extLst>
                    <a:ext uri="{9D8B030D-6E8A-4147-A177-3AD203B41FA5}">
                      <a16:colId xmlns:a16="http://schemas.microsoft.com/office/drawing/2014/main" val="4111984886"/>
                    </a:ext>
                  </a:extLst>
                </a:gridCol>
                <a:gridCol w="773416">
                  <a:extLst>
                    <a:ext uri="{9D8B030D-6E8A-4147-A177-3AD203B41FA5}">
                      <a16:colId xmlns:a16="http://schemas.microsoft.com/office/drawing/2014/main" val="881813344"/>
                    </a:ext>
                  </a:extLst>
                </a:gridCol>
                <a:gridCol w="704155">
                  <a:extLst>
                    <a:ext uri="{9D8B030D-6E8A-4147-A177-3AD203B41FA5}">
                      <a16:colId xmlns:a16="http://schemas.microsoft.com/office/drawing/2014/main" val="2295939430"/>
                    </a:ext>
                  </a:extLst>
                </a:gridCol>
                <a:gridCol w="704155">
                  <a:extLst>
                    <a:ext uri="{9D8B030D-6E8A-4147-A177-3AD203B41FA5}">
                      <a16:colId xmlns:a16="http://schemas.microsoft.com/office/drawing/2014/main" val="3751483866"/>
                    </a:ext>
                  </a:extLst>
                </a:gridCol>
              </a:tblGrid>
              <a:tr h="1348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232869"/>
                  </a:ext>
                </a:extLst>
              </a:tr>
              <a:tr h="4129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36933"/>
                  </a:ext>
                </a:extLst>
              </a:tr>
              <a:tr h="1432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759.083.844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824.023.767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64.939.923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192.331.212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485611"/>
                  </a:ext>
                </a:extLst>
              </a:tr>
              <a:tr h="134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79.679.012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83.184.812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3.505.800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21.091.722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721968"/>
                  </a:ext>
                </a:extLst>
              </a:tr>
              <a:tr h="134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14.534.111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18.653.581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4.119.470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1.707.151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45112"/>
                  </a:ext>
                </a:extLst>
              </a:tr>
              <a:tr h="134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13096"/>
                  </a:ext>
                </a:extLst>
              </a:tr>
              <a:tr h="134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537.891.693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543.607.735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5.716.042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91.702.605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12634"/>
                  </a:ext>
                </a:extLst>
              </a:tr>
              <a:tr h="134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1.767.135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2.380.927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613.792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246.178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037583"/>
                  </a:ext>
                </a:extLst>
              </a:tr>
              <a:tr h="134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933697"/>
                  </a:ext>
                </a:extLst>
              </a:tr>
              <a:tr h="134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118.826.427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118.826.427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4.086.948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22805"/>
                  </a:ext>
                </a:extLst>
              </a:tr>
              <a:tr h="134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5.504.981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56.488.727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50.983.746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73.480.980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709751"/>
                  </a:ext>
                </a:extLst>
              </a:tr>
              <a:tr h="134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48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5868" y="825540"/>
            <a:ext cx="799226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2I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24A9ADCD-2DBA-403E-9123-FADCB754C5D8}"/>
              </a:ext>
            </a:extLst>
          </p:cNvPr>
          <p:cNvSpPr txBox="1">
            <a:spLocks/>
          </p:cNvSpPr>
          <p:nvPr/>
        </p:nvSpPr>
        <p:spPr>
          <a:xfrm>
            <a:off x="575867" y="1484784"/>
            <a:ext cx="7992263" cy="280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D9191AC-77A4-4129-A551-BAD7F9E6D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18003"/>
              </p:ext>
            </p:extLst>
          </p:nvPr>
        </p:nvGraphicFramePr>
        <p:xfrm>
          <a:off x="577255" y="1833688"/>
          <a:ext cx="7989489" cy="3110940"/>
        </p:xfrm>
        <a:graphic>
          <a:graphicData uri="http://schemas.openxmlformats.org/drawingml/2006/table">
            <a:tbl>
              <a:tblPr/>
              <a:tblGrid>
                <a:gridCol w="277028">
                  <a:extLst>
                    <a:ext uri="{9D8B030D-6E8A-4147-A177-3AD203B41FA5}">
                      <a16:colId xmlns:a16="http://schemas.microsoft.com/office/drawing/2014/main" val="2531098763"/>
                    </a:ext>
                  </a:extLst>
                </a:gridCol>
                <a:gridCol w="277028">
                  <a:extLst>
                    <a:ext uri="{9D8B030D-6E8A-4147-A177-3AD203B41FA5}">
                      <a16:colId xmlns:a16="http://schemas.microsoft.com/office/drawing/2014/main" val="1166520642"/>
                    </a:ext>
                  </a:extLst>
                </a:gridCol>
                <a:gridCol w="3124877">
                  <a:extLst>
                    <a:ext uri="{9D8B030D-6E8A-4147-A177-3AD203B41FA5}">
                      <a16:colId xmlns:a16="http://schemas.microsoft.com/office/drawing/2014/main" val="1785128591"/>
                    </a:ext>
                  </a:extLst>
                </a:gridCol>
                <a:gridCol w="742435">
                  <a:extLst>
                    <a:ext uri="{9D8B030D-6E8A-4147-A177-3AD203B41FA5}">
                      <a16:colId xmlns:a16="http://schemas.microsoft.com/office/drawing/2014/main" val="2377638022"/>
                    </a:ext>
                  </a:extLst>
                </a:gridCol>
                <a:gridCol w="742435">
                  <a:extLst>
                    <a:ext uri="{9D8B030D-6E8A-4147-A177-3AD203B41FA5}">
                      <a16:colId xmlns:a16="http://schemas.microsoft.com/office/drawing/2014/main" val="3599976436"/>
                    </a:ext>
                  </a:extLst>
                </a:gridCol>
                <a:gridCol w="742435">
                  <a:extLst>
                    <a:ext uri="{9D8B030D-6E8A-4147-A177-3AD203B41FA5}">
                      <a16:colId xmlns:a16="http://schemas.microsoft.com/office/drawing/2014/main" val="701883489"/>
                    </a:ext>
                  </a:extLst>
                </a:gridCol>
                <a:gridCol w="742435">
                  <a:extLst>
                    <a:ext uri="{9D8B030D-6E8A-4147-A177-3AD203B41FA5}">
                      <a16:colId xmlns:a16="http://schemas.microsoft.com/office/drawing/2014/main" val="3125419290"/>
                    </a:ext>
                  </a:extLst>
                </a:gridCol>
                <a:gridCol w="675949">
                  <a:extLst>
                    <a:ext uri="{9D8B030D-6E8A-4147-A177-3AD203B41FA5}">
                      <a16:colId xmlns:a16="http://schemas.microsoft.com/office/drawing/2014/main" val="354137727"/>
                    </a:ext>
                  </a:extLst>
                </a:gridCol>
                <a:gridCol w="664867">
                  <a:extLst>
                    <a:ext uri="{9D8B030D-6E8A-4147-A177-3AD203B41FA5}">
                      <a16:colId xmlns:a16="http://schemas.microsoft.com/office/drawing/2014/main" val="1151722037"/>
                    </a:ext>
                  </a:extLst>
                </a:gridCol>
              </a:tblGrid>
              <a:tr h="164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818771"/>
                  </a:ext>
                </a:extLst>
              </a:tr>
              <a:tr h="4032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17666"/>
                  </a:ext>
                </a:extLst>
              </a:tr>
              <a:tr h="172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Servicios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421.754.917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450.719.935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28.965.018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100.027.181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313321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Servicios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198.866.949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204.170.817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5.303.868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44.461.011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867718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Atención Ciudadana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86125"/>
                  </a:ext>
                </a:extLst>
              </a:tr>
              <a:tr h="1563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 Etico Familiar y Sistema Chile Solidario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222.887.968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246.549.118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23.661.150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55.566.170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78933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84.660.469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85.588.677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928.208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17.339.135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27391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la Juventud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7.708.934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7.972.546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263.612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2.610.762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516270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Corporacion Nacional De Desarrollo Indigena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114.569.365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121.025.855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6.456.490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38.968.679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898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la Discapacidad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29.220.013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33.393.664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4.173.651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12.564.551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562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Adulto Mayor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41.903.386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46.812.182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4.908.796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13.288.080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047930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Evaluación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21.688.801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23.228.121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1.539.320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4.980.801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44172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Niñez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55.728.911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60.592.855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4.863.944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10.729.669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6729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Niñez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6.001.950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6.458.830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456.880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454.255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1358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Protección Integral a la Infancia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49.726.961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54.134.025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4.407.064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10.275.414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387846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Protección Especializada a La Niñez y Adolescencia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7.155.884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7.155.884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299384"/>
                  </a:ext>
                </a:extLst>
              </a:tr>
              <a:tr h="238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Protección Especializada a La Niñez y Adolescencia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7.155.884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7.155.884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39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5868" y="825540"/>
            <a:ext cx="799226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2I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24A9ADCD-2DBA-403E-9123-FADCB754C5D8}"/>
              </a:ext>
            </a:extLst>
          </p:cNvPr>
          <p:cNvSpPr txBox="1">
            <a:spLocks/>
          </p:cNvSpPr>
          <p:nvPr/>
        </p:nvSpPr>
        <p:spPr>
          <a:xfrm>
            <a:off x="575867" y="1484784"/>
            <a:ext cx="7992263" cy="280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3E62EF4-E055-4C94-8C74-43A81CD24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89390"/>
              </p:ext>
            </p:extLst>
          </p:nvPr>
        </p:nvGraphicFramePr>
        <p:xfrm>
          <a:off x="586350" y="1833688"/>
          <a:ext cx="7981780" cy="919447"/>
        </p:xfrm>
        <a:graphic>
          <a:graphicData uri="http://schemas.openxmlformats.org/drawingml/2006/table">
            <a:tbl>
              <a:tblPr/>
              <a:tblGrid>
                <a:gridCol w="276761">
                  <a:extLst>
                    <a:ext uri="{9D8B030D-6E8A-4147-A177-3AD203B41FA5}">
                      <a16:colId xmlns:a16="http://schemas.microsoft.com/office/drawing/2014/main" val="36292146"/>
                    </a:ext>
                  </a:extLst>
                </a:gridCol>
                <a:gridCol w="276761">
                  <a:extLst>
                    <a:ext uri="{9D8B030D-6E8A-4147-A177-3AD203B41FA5}">
                      <a16:colId xmlns:a16="http://schemas.microsoft.com/office/drawing/2014/main" val="2569575668"/>
                    </a:ext>
                  </a:extLst>
                </a:gridCol>
                <a:gridCol w="3121861">
                  <a:extLst>
                    <a:ext uri="{9D8B030D-6E8A-4147-A177-3AD203B41FA5}">
                      <a16:colId xmlns:a16="http://schemas.microsoft.com/office/drawing/2014/main" val="4136938983"/>
                    </a:ext>
                  </a:extLst>
                </a:gridCol>
                <a:gridCol w="741719">
                  <a:extLst>
                    <a:ext uri="{9D8B030D-6E8A-4147-A177-3AD203B41FA5}">
                      <a16:colId xmlns:a16="http://schemas.microsoft.com/office/drawing/2014/main" val="3539426668"/>
                    </a:ext>
                  </a:extLst>
                </a:gridCol>
                <a:gridCol w="741719">
                  <a:extLst>
                    <a:ext uri="{9D8B030D-6E8A-4147-A177-3AD203B41FA5}">
                      <a16:colId xmlns:a16="http://schemas.microsoft.com/office/drawing/2014/main" val="2861815831"/>
                    </a:ext>
                  </a:extLst>
                </a:gridCol>
                <a:gridCol w="741719">
                  <a:extLst>
                    <a:ext uri="{9D8B030D-6E8A-4147-A177-3AD203B41FA5}">
                      <a16:colId xmlns:a16="http://schemas.microsoft.com/office/drawing/2014/main" val="405631167"/>
                    </a:ext>
                  </a:extLst>
                </a:gridCol>
                <a:gridCol w="741719">
                  <a:extLst>
                    <a:ext uri="{9D8B030D-6E8A-4147-A177-3AD203B41FA5}">
                      <a16:colId xmlns:a16="http://schemas.microsoft.com/office/drawing/2014/main" val="614754402"/>
                    </a:ext>
                  </a:extLst>
                </a:gridCol>
                <a:gridCol w="675296">
                  <a:extLst>
                    <a:ext uri="{9D8B030D-6E8A-4147-A177-3AD203B41FA5}">
                      <a16:colId xmlns:a16="http://schemas.microsoft.com/office/drawing/2014/main" val="1609016946"/>
                    </a:ext>
                  </a:extLst>
                </a:gridCol>
                <a:gridCol w="664225">
                  <a:extLst>
                    <a:ext uri="{9D8B030D-6E8A-4147-A177-3AD203B41FA5}">
                      <a16:colId xmlns:a16="http://schemas.microsoft.com/office/drawing/2014/main" val="1575883732"/>
                    </a:ext>
                  </a:extLst>
                </a:gridCol>
              </a:tblGrid>
              <a:tr h="167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52897"/>
                  </a:ext>
                </a:extLst>
              </a:tr>
              <a:tr h="4095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94885"/>
                  </a:ext>
                </a:extLst>
              </a:tr>
              <a:tr h="175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Evaluación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5.592.000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5.592.000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67668"/>
                  </a:ext>
                </a:extLst>
              </a:tr>
              <a:tr h="167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Evaluación Social FET – Covid –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5.592.000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5.592.000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6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5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7184" y="744048"/>
            <a:ext cx="801744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01:  SUBSECRETARÍA DE SERVICIOS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449DF461-F268-4197-8E33-32B510BAB298}"/>
              </a:ext>
            </a:extLst>
          </p:cNvPr>
          <p:cNvSpPr txBox="1">
            <a:spLocks/>
          </p:cNvSpPr>
          <p:nvPr/>
        </p:nvSpPr>
        <p:spPr>
          <a:xfrm>
            <a:off x="547184" y="1422634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A5C6F09-3CF5-478B-920A-F9F88EFB2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523575"/>
              </p:ext>
            </p:extLst>
          </p:nvPr>
        </p:nvGraphicFramePr>
        <p:xfrm>
          <a:off x="538839" y="1788300"/>
          <a:ext cx="8017441" cy="4202389"/>
        </p:xfrm>
        <a:graphic>
          <a:graphicData uri="http://schemas.openxmlformats.org/drawingml/2006/table">
            <a:tbl>
              <a:tblPr/>
              <a:tblGrid>
                <a:gridCol w="268681">
                  <a:extLst>
                    <a:ext uri="{9D8B030D-6E8A-4147-A177-3AD203B41FA5}">
                      <a16:colId xmlns:a16="http://schemas.microsoft.com/office/drawing/2014/main" val="340867195"/>
                    </a:ext>
                  </a:extLst>
                </a:gridCol>
                <a:gridCol w="268681">
                  <a:extLst>
                    <a:ext uri="{9D8B030D-6E8A-4147-A177-3AD203B41FA5}">
                      <a16:colId xmlns:a16="http://schemas.microsoft.com/office/drawing/2014/main" val="1828787230"/>
                    </a:ext>
                  </a:extLst>
                </a:gridCol>
                <a:gridCol w="268681">
                  <a:extLst>
                    <a:ext uri="{9D8B030D-6E8A-4147-A177-3AD203B41FA5}">
                      <a16:colId xmlns:a16="http://schemas.microsoft.com/office/drawing/2014/main" val="1082456097"/>
                    </a:ext>
                  </a:extLst>
                </a:gridCol>
                <a:gridCol w="3030722">
                  <a:extLst>
                    <a:ext uri="{9D8B030D-6E8A-4147-A177-3AD203B41FA5}">
                      <a16:colId xmlns:a16="http://schemas.microsoft.com/office/drawing/2014/main" val="1494141933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215438995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2817087570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3955886340"/>
                    </a:ext>
                  </a:extLst>
                </a:gridCol>
                <a:gridCol w="720065">
                  <a:extLst>
                    <a:ext uri="{9D8B030D-6E8A-4147-A177-3AD203B41FA5}">
                      <a16:colId xmlns:a16="http://schemas.microsoft.com/office/drawing/2014/main" val="3890860012"/>
                    </a:ext>
                  </a:extLst>
                </a:gridCol>
                <a:gridCol w="655582">
                  <a:extLst>
                    <a:ext uri="{9D8B030D-6E8A-4147-A177-3AD203B41FA5}">
                      <a16:colId xmlns:a16="http://schemas.microsoft.com/office/drawing/2014/main" val="1619757247"/>
                    </a:ext>
                  </a:extLst>
                </a:gridCol>
                <a:gridCol w="644834">
                  <a:extLst>
                    <a:ext uri="{9D8B030D-6E8A-4147-A177-3AD203B41FA5}">
                      <a16:colId xmlns:a16="http://schemas.microsoft.com/office/drawing/2014/main" val="2494326205"/>
                    </a:ext>
                  </a:extLst>
                </a:gridCol>
              </a:tblGrid>
              <a:tr h="1256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858032"/>
                  </a:ext>
                </a:extLst>
              </a:tr>
              <a:tr h="3848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77671"/>
                  </a:ext>
                </a:extLst>
              </a:tr>
              <a:tr h="164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198.866.949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204.170.817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5.303.868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44.461.011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786876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23.449.168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24.419.350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6.194.752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10354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2.677.728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093362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3838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77448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171.137.252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170.526.675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32.736.026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01268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128.039.161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127.662.753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-376.408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84017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Ingreso Mínimo Garantizado Ley N° 21.218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126.383.863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126.007.455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-376.408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25.733.510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52324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de las Familias - Programa Red Telecentros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1.655.298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901706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43.091.591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42.857.422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5.761.043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46272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Elige Vivir Sano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1.469.064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1.469.064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16514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Apoyo a la Selección de Beneficios Sociales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1.150.511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69234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Apoyo, Monitoreo y Supervisión a la Gestión Territorial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629.461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32173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Pago Electrónico de Prestaciones Monetarias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6.314.068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2.091.114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98007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Nacional de Cuidado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6.530.100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6.530.100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62624"/>
                  </a:ext>
                </a:extLst>
              </a:tr>
              <a:tr h="133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Pago Cuidadores de Personas con Discapacidad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044121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Apoyo a la Atención de Salud Mental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85528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Asuntos Indígenas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3984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Voluntariado País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67371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Clase Media Protegida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754604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Noche Digna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11.066.762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1.938.047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74784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16206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Cuotas a Organismos Internacionales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500289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01844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58120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1.471.763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6.403.956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4.932.193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5.237.958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08983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368093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40085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4.934.693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4.932.193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4.932.473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197298,9%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19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23878" y="670614"/>
            <a:ext cx="811413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05:  INGRESO ÉTICO FAMILIAR Y SISTEMA CHILE SOLIDARIO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01024" y="1687614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621F824-C89E-4122-AD39-1339A525B12B}"/>
              </a:ext>
            </a:extLst>
          </p:cNvPr>
          <p:cNvSpPr txBox="1">
            <a:spLocks/>
          </p:cNvSpPr>
          <p:nvPr/>
        </p:nvSpPr>
        <p:spPr>
          <a:xfrm>
            <a:off x="514934" y="1564290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1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EF1962C-B5B3-46DF-9DE8-0FA42A0A8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3367"/>
              </p:ext>
            </p:extLst>
          </p:nvPr>
        </p:nvGraphicFramePr>
        <p:xfrm>
          <a:off x="523878" y="1972040"/>
          <a:ext cx="8078179" cy="3353966"/>
        </p:xfrm>
        <a:graphic>
          <a:graphicData uri="http://schemas.openxmlformats.org/drawingml/2006/table">
            <a:tbl>
              <a:tblPr/>
              <a:tblGrid>
                <a:gridCol w="270717">
                  <a:extLst>
                    <a:ext uri="{9D8B030D-6E8A-4147-A177-3AD203B41FA5}">
                      <a16:colId xmlns:a16="http://schemas.microsoft.com/office/drawing/2014/main" val="2050030290"/>
                    </a:ext>
                  </a:extLst>
                </a:gridCol>
                <a:gridCol w="270717">
                  <a:extLst>
                    <a:ext uri="{9D8B030D-6E8A-4147-A177-3AD203B41FA5}">
                      <a16:colId xmlns:a16="http://schemas.microsoft.com/office/drawing/2014/main" val="2514974697"/>
                    </a:ext>
                  </a:extLst>
                </a:gridCol>
                <a:gridCol w="270717">
                  <a:extLst>
                    <a:ext uri="{9D8B030D-6E8A-4147-A177-3AD203B41FA5}">
                      <a16:colId xmlns:a16="http://schemas.microsoft.com/office/drawing/2014/main" val="1188494126"/>
                    </a:ext>
                  </a:extLst>
                </a:gridCol>
                <a:gridCol w="3053681">
                  <a:extLst>
                    <a:ext uri="{9D8B030D-6E8A-4147-A177-3AD203B41FA5}">
                      <a16:colId xmlns:a16="http://schemas.microsoft.com/office/drawing/2014/main" val="144530464"/>
                    </a:ext>
                  </a:extLst>
                </a:gridCol>
                <a:gridCol w="725520">
                  <a:extLst>
                    <a:ext uri="{9D8B030D-6E8A-4147-A177-3AD203B41FA5}">
                      <a16:colId xmlns:a16="http://schemas.microsoft.com/office/drawing/2014/main" val="3465782624"/>
                    </a:ext>
                  </a:extLst>
                </a:gridCol>
                <a:gridCol w="725520">
                  <a:extLst>
                    <a:ext uri="{9D8B030D-6E8A-4147-A177-3AD203B41FA5}">
                      <a16:colId xmlns:a16="http://schemas.microsoft.com/office/drawing/2014/main" val="1627320051"/>
                    </a:ext>
                  </a:extLst>
                </a:gridCol>
                <a:gridCol w="725520">
                  <a:extLst>
                    <a:ext uri="{9D8B030D-6E8A-4147-A177-3AD203B41FA5}">
                      <a16:colId xmlns:a16="http://schemas.microsoft.com/office/drawing/2014/main" val="2514276829"/>
                    </a:ext>
                  </a:extLst>
                </a:gridCol>
                <a:gridCol w="725520">
                  <a:extLst>
                    <a:ext uri="{9D8B030D-6E8A-4147-A177-3AD203B41FA5}">
                      <a16:colId xmlns:a16="http://schemas.microsoft.com/office/drawing/2014/main" val="1593983510"/>
                    </a:ext>
                  </a:extLst>
                </a:gridCol>
                <a:gridCol w="660548">
                  <a:extLst>
                    <a:ext uri="{9D8B030D-6E8A-4147-A177-3AD203B41FA5}">
                      <a16:colId xmlns:a16="http://schemas.microsoft.com/office/drawing/2014/main" val="530062752"/>
                    </a:ext>
                  </a:extLst>
                </a:gridCol>
                <a:gridCol w="649719">
                  <a:extLst>
                    <a:ext uri="{9D8B030D-6E8A-4147-A177-3AD203B41FA5}">
                      <a16:colId xmlns:a16="http://schemas.microsoft.com/office/drawing/2014/main" val="22752740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6676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30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222.887.968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246.549.118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23.661.150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64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222.886.968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222.515.293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31.613.858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50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318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PRODEMU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49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74.649.823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74.649.823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21.198.351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495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- JUNAEB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1.072.683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901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Ayudas Técnicas - SENADIS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1.767.223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1.767.223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41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- JUNAEB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00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16.383.729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16.383.729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8.191.865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86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 - Subsecretaría de Educación Parvularia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25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Proempleo - Subsecretaría del Trabajo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3.787.784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07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Media - JUNAEB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063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Empleo a la Mujer, Ley N° 20.595 - SENCE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44.906.400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44.906.400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8.981.280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671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147.522.658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147.150.983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9.915.366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678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Bonificación Ley N° 20.595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87.000.816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86.889.537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826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Chile Solidario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77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Identificación Chile Solidario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514094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Bonos Art. 2° Transitorio, Ley N° 19.949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8.182.863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5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Integral al Adulto Mayor Chile Solidario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9.091.148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9.091.148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519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Personas en Situación de Calle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5.030.457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63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Familias para el Autoconsumo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526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Eje (Ley N° 20.595)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1.843.620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41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6030</TotalTime>
  <Words>5279</Words>
  <Application>Microsoft Office PowerPoint</Application>
  <PresentationFormat>Presentación en pantalla (4:3)</PresentationFormat>
  <Paragraphs>2968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Calibri</vt:lpstr>
      <vt:lpstr>2_Tema de Office</vt:lpstr>
      <vt:lpstr>EJECUCIÓN ACUMULADA DE GASTOS PRESUPUESTARIOS AL MES DE MARZO DE 2021 PARTIDA 21:  MINISTERIO DE DESARROLLO SOCIAL</vt:lpstr>
      <vt:lpstr>EJECUCIÓN ACUMULADA DE GASTOS A MARZO DE 2021  PARTIDA 21 MINISTERIO DE DESARROLLO SOCIAL</vt:lpstr>
      <vt:lpstr>Presentación de PowerPoint</vt:lpstr>
      <vt:lpstr>Presentación de PowerPoint</vt:lpstr>
      <vt:lpstr>EJECUCIÓN ACUMULADA DE GASTOS A MARZO DE 2021  PARTIDA 21 MINISTERIO DE DESARROLLO SOCIAL</vt:lpstr>
      <vt:lpstr>EJECUCIÓN ACUMULADA DE GASTOS A MARZO DE 2021  PARTIDA 2I RESUMEN POR CAPÍTULOS</vt:lpstr>
      <vt:lpstr>EJECUCIÓN ACUMULADA DE GASTOS A MARZO DE 2021  PARTIDA 2I RESUMEN POR CAPÍTULOS FET – Covid - 19</vt:lpstr>
      <vt:lpstr>EJECUCIÓN ACUMULADA DE GASTOS A MARZO DE 2021  PARTIDA 21. CAPÍTULO 01. PROGRAMA 01:  SUBSECRETARÍA DE SERVICIOS SOCIALES</vt:lpstr>
      <vt:lpstr>EJECUCIÓN ACUMULADA DE GASTOS A MARZO DE 2021  PARTIDA 21. CAPÍTULO 01. PROGRAMA 05:  INGRESO ÉTICO FAMILIAR Y SISTEMA CHILE SOLIDARIO</vt:lpstr>
      <vt:lpstr>EJECUCIÓN ACUMULADA DE GASTOS A MARZO DE 2021  PARTIDA 21. CAPÍTULO 01. PROGRAMA 05:  INGRESO ÉTICO FAMILIAR Y SISTEMA CHILE SOLIDARIO</vt:lpstr>
      <vt:lpstr>EJECUCIÓN ACUMULADA DE GASTOS A MARZO DE 2021  PARTIDA 21. CAPÍTULO 02. PROGRAMA 01:  FONDO DE SOLIDARIDAD E INVERSIÓN SOCIAL</vt:lpstr>
      <vt:lpstr>EJECUCIÓN ACUMULADA DE GASTOS A MARZO DE 2021  PARTIDA 21. CAPÍTULO 01. PROGRAMA 02:  APOYO ATENCIÓN CIUDADANA</vt:lpstr>
      <vt:lpstr>EJECUCIÓN ACUMULADA DE GASTOS A MARZO DE 2021  PARTIDA 21. CAPÍTULO 05. PROGRAMA 01:  INSTITUTO NACIONAL DE LA JUVENTUD</vt:lpstr>
      <vt:lpstr>EJECUCIÓN ACUMULADA DE GASTOS A MARZO DE 2021  PARTIDA 21. CAPÍTULO 06. PROGRAMA 01:  CORPORACIÓN NACIONAL DE DESARROLLO INDÍGENA</vt:lpstr>
      <vt:lpstr>EJECUCIÓN ACUMULADA DE GASTOS A MARZO DE 2021  PARTIDA 21. CAPÍTULO 06. PROGRAMA 01:  CORPORACIÓN NACIONAL DE DESARROLLO INDÍGENA</vt:lpstr>
      <vt:lpstr>EJECUCIÓN ACUMULADA DE GASTOS A MARZO DE 2021  PARTIDA 21. CAPÍTULO 07. PROGRAMA 01:  SERVICIO NACIONAL DE LA DISCAPACIDAD</vt:lpstr>
      <vt:lpstr>EJECUCIÓN ACUMULADA DE GASTOS A MARZO DE 2021  PARTIDA 21. CAPÍTULO 08. PROGRAMA 01:  SERVICIO NACIONAL DEL ADULTO MARZOR</vt:lpstr>
      <vt:lpstr>EJECUCIÓN ACUMULADA DE GASTOS A MARZO DE 2021  PARTIDA 21. CAPÍTULO 08. PROGRAMA 01:  SERVICIO NACIONAL DEL ADULTO MARZOR</vt:lpstr>
      <vt:lpstr>EJECUCIÓN ACUMULADA DE GASTOS A MARZO DE 2021  PARTIDA 21. CAPÍTULO 09. PROGRAMA 01:  SUBSECRETARÍA DE EVALUACIÓN SOCIAL</vt:lpstr>
      <vt:lpstr>EJECUCIÓN ACUMULADA DE GASTOS A MARZO DE 2021  PARTIDA 21. CAPÍTULO 10. PROGRAMA 01:  SUBSECRETARÍA DE LA NIÑEZ</vt:lpstr>
      <vt:lpstr>EJECUCIÓN ACUMULADA DE GASTOS A MARZO DE 2021  PARTIDA 21. CAPÍTULO 10. PROGRAMA 02:  SISTEMA DE PROTECCIÓN INTEGRAL A LA INFANCIA</vt:lpstr>
      <vt:lpstr>EJECUCIÓN ACUMULADA DE GASTOS A MARZO DE 2021  PARTIDA 21. CAPÍTULO 11. PROGRAMA 01:  SISTEMA NACIONAL DE PROTECCIÓN ESPECIALIZADA A LA NIÑEZ Y ADOLESCENCIA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358</cp:revision>
  <cp:lastPrinted>2019-10-14T14:51:48Z</cp:lastPrinted>
  <dcterms:created xsi:type="dcterms:W3CDTF">2016-06-23T13:38:47Z</dcterms:created>
  <dcterms:modified xsi:type="dcterms:W3CDTF">2021-05-10T19:38:30Z</dcterms:modified>
</cp:coreProperties>
</file>