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7" r:id="rId10"/>
    <p:sldId id="299" r:id="rId11"/>
    <p:sldId id="318" r:id="rId12"/>
    <p:sldId id="320" r:id="rId13"/>
    <p:sldId id="321" r:id="rId14"/>
    <p:sldId id="322" r:id="rId15"/>
    <p:sldId id="325" r:id="rId16"/>
    <p:sldId id="328" r:id="rId17"/>
    <p:sldId id="327" r:id="rId18"/>
    <p:sldId id="326" r:id="rId19"/>
    <p:sldId id="323" r:id="rId20"/>
    <p:sldId id="324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18158303096125525"/>
          <c:y val="5.22875745235174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3402200116834922E-2"/>
          <c:y val="0.18318299855104406"/>
          <c:w val="0.97659779988316509"/>
          <c:h val="0.46417944327045185"/>
        </c:manualLayout>
      </c:layout>
      <c:pie3DChart>
        <c:varyColors val="1"/>
        <c:ser>
          <c:idx val="0"/>
          <c:order val="0"/>
          <c:tx>
            <c:strRef>
              <c:f>'Partida 19'!$D$61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482-46DA-982E-89D2896810C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482-46DA-982E-89D2896810C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482-46DA-982E-89D2896810C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482-46DA-982E-89D2896810C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A482-46DA-982E-89D2896810C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A482-46DA-982E-89D2896810CF}"/>
              </c:ext>
            </c:extLst>
          </c:dPt>
          <c:dLbls>
            <c:dLbl>
              <c:idx val="0"/>
              <c:layout>
                <c:manualLayout>
                  <c:x val="-1.3215511070520573E-3"/>
                  <c:y val="1.0181392595146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482-46DA-982E-89D2896810CF}"/>
                </c:ext>
              </c:extLst>
            </c:dLbl>
            <c:dLbl>
              <c:idx val="4"/>
              <c:layout>
                <c:manualLayout>
                  <c:x val="7.8864829396325456E-3"/>
                  <c:y val="5.496135899679207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482-46DA-982E-89D2896810C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19'!$C$62:$C$67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INTEGROS AL FISCO                                                               </c:v>
                </c:pt>
                <c:pt idx="2">
                  <c:v>PRÉSTAMOS               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SERVICIO DE LA DEUDA     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19'!$D$62:$D$67</c:f>
              <c:numCache>
                <c:formatCode>#,##0</c:formatCode>
                <c:ptCount val="6"/>
                <c:pt idx="0">
                  <c:v>43336982</c:v>
                </c:pt>
                <c:pt idx="1">
                  <c:v>145013</c:v>
                </c:pt>
                <c:pt idx="2">
                  <c:v>8803214</c:v>
                </c:pt>
                <c:pt idx="3">
                  <c:v>59853143</c:v>
                </c:pt>
                <c:pt idx="4">
                  <c:v>9000</c:v>
                </c:pt>
                <c:pt idx="5">
                  <c:v>54403277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482-46DA-982E-89D2896810C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30446819539407105"/>
          <c:y val="0.70288086694719887"/>
          <c:w val="0.38497878390201218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/>
              <a:t>% Ejecución Acumulada  2019 - 2020 -2021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'[19.xlsx]Partida 19'!$C$22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'[19.xlsx]Partida 19'!$D$21:$O$21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19'!$D$22:$O$22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0.1188452457007436</c:v>
                </c:pt>
                <c:pt idx="2">
                  <c:v>0.17149624961177792</c:v>
                </c:pt>
                <c:pt idx="3">
                  <c:v>0.25632959553173268</c:v>
                </c:pt>
                <c:pt idx="4">
                  <c:v>0.32342526231569635</c:v>
                </c:pt>
                <c:pt idx="5">
                  <c:v>0.39451342439539006</c:v>
                </c:pt>
                <c:pt idx="6">
                  <c:v>0.46972993291169934</c:v>
                </c:pt>
                <c:pt idx="7">
                  <c:v>0.54119900836142287</c:v>
                </c:pt>
                <c:pt idx="8">
                  <c:v>0.64097002736080655</c:v>
                </c:pt>
                <c:pt idx="9">
                  <c:v>0.71616734018171524</c:v>
                </c:pt>
                <c:pt idx="10">
                  <c:v>0.79752757953428799</c:v>
                </c:pt>
                <c:pt idx="11">
                  <c:v>0.96938186863210096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'[19.xlsx]Partida 19'!$C$23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'[19.xlsx]Partida 19'!$D$21:$O$21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19'!$D$23:$O$23</c:f>
              <c:numCache>
                <c:formatCode>0.0%</c:formatCode>
                <c:ptCount val="12"/>
                <c:pt idx="0">
                  <c:v>9.4812575272963703E-2</c:v>
                </c:pt>
                <c:pt idx="1">
                  <c:v>0.15670814527818114</c:v>
                </c:pt>
                <c:pt idx="2">
                  <c:v>0.2305816485893564</c:v>
                </c:pt>
                <c:pt idx="3">
                  <c:v>0.28840251901706021</c:v>
                </c:pt>
                <c:pt idx="4">
                  <c:v>0.34776823875517016</c:v>
                </c:pt>
                <c:pt idx="5">
                  <c:v>0.42658194103928476</c:v>
                </c:pt>
                <c:pt idx="6">
                  <c:v>0.49267811541247108</c:v>
                </c:pt>
                <c:pt idx="7">
                  <c:v>0.56374905714397383</c:v>
                </c:pt>
                <c:pt idx="8">
                  <c:v>0.64931788005747837</c:v>
                </c:pt>
                <c:pt idx="9">
                  <c:v>0.72601670239088378</c:v>
                </c:pt>
                <c:pt idx="10">
                  <c:v>0.80266786970419512</c:v>
                </c:pt>
                <c:pt idx="11">
                  <c:v>0.99233467893548033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29C-44C0-833C-C452E759861A}"/>
            </c:ext>
          </c:extLst>
        </c:ser>
        <c:ser>
          <c:idx val="1"/>
          <c:order val="2"/>
          <c:tx>
            <c:strRef>
              <c:f>'[19.xlsx]Partida 19'!$C$24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'[19.xlsx]Partida 19'!$D$24:$F$24</c:f>
              <c:numCache>
                <c:formatCode>0.0%</c:formatCode>
                <c:ptCount val="3"/>
                <c:pt idx="0">
                  <c:v>4.1394827769182215E-3</c:v>
                </c:pt>
                <c:pt idx="1">
                  <c:v>0.10544063599304586</c:v>
                </c:pt>
                <c:pt idx="2">
                  <c:v>0.22478343050699853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9B5-4F42-9C31-195A379934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2128400"/>
        <c:axId val="512128792"/>
      </c:lineChart>
      <c:catAx>
        <c:axId val="512128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2128792"/>
        <c:crosses val="autoZero"/>
        <c:auto val="1"/>
        <c:lblAlgn val="ctr"/>
        <c:lblOffset val="100"/>
        <c:noMultiLvlLbl val="0"/>
      </c:catAx>
      <c:valAx>
        <c:axId val="51212879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212840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 b="1"/>
              <a:t>% Ejecución Mensual 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9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'[19.xlsx]Partida 19'!$C$29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19'!$D$29:$O$29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6.0591102186217556E-2</c:v>
                </c:pt>
                <c:pt idx="2">
                  <c:v>5.2666627071718153E-2</c:v>
                </c:pt>
                <c:pt idx="3">
                  <c:v>9.2144472697434324E-2</c:v>
                </c:pt>
                <c:pt idx="4">
                  <c:v>6.7095666783963684E-2</c:v>
                </c:pt>
                <c:pt idx="5">
                  <c:v>7.108816207969372E-2</c:v>
                </c:pt>
                <c:pt idx="6">
                  <c:v>7.5721523717805064E-2</c:v>
                </c:pt>
                <c:pt idx="7">
                  <c:v>7.1902092763366759E-2</c:v>
                </c:pt>
                <c:pt idx="8">
                  <c:v>0.10979937727321905</c:v>
                </c:pt>
                <c:pt idx="9">
                  <c:v>7.5197312820908691E-2</c:v>
                </c:pt>
                <c:pt idx="10">
                  <c:v>8.3465250183976825E-2</c:v>
                </c:pt>
                <c:pt idx="11">
                  <c:v>0.18781852822619885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2"/>
          <c:order val="1"/>
          <c:tx>
            <c:strRef>
              <c:f>'[19.xlsx]Partida 19'!$C$30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19'!$D$30:$O$30</c:f>
              <c:numCache>
                <c:formatCode>0.0%</c:formatCode>
                <c:ptCount val="12"/>
                <c:pt idx="0">
                  <c:v>9.4812575272963703E-2</c:v>
                </c:pt>
                <c:pt idx="1">
                  <c:v>6.1895570005217442E-2</c:v>
                </c:pt>
                <c:pt idx="2">
                  <c:v>7.3873503311175245E-2</c:v>
                </c:pt>
                <c:pt idx="3">
                  <c:v>6.8598757659651358E-2</c:v>
                </c:pt>
                <c:pt idx="4">
                  <c:v>5.5291306418133651E-2</c:v>
                </c:pt>
                <c:pt idx="5">
                  <c:v>7.8756493497298991E-2</c:v>
                </c:pt>
                <c:pt idx="6">
                  <c:v>6.609617437318635E-2</c:v>
                </c:pt>
                <c:pt idx="7">
                  <c:v>7.1070941731502718E-2</c:v>
                </c:pt>
                <c:pt idx="8">
                  <c:v>8.6233512288964559E-2</c:v>
                </c:pt>
                <c:pt idx="9">
                  <c:v>7.273600455307401E-2</c:v>
                </c:pt>
                <c:pt idx="10">
                  <c:v>7.6651167313311327E-2</c:v>
                </c:pt>
                <c:pt idx="11">
                  <c:v>0.16052144691238576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82-47CD-94CC-02C1B831E1D2}"/>
            </c:ext>
          </c:extLst>
        </c:ser>
        <c:ser>
          <c:idx val="1"/>
          <c:order val="2"/>
          <c:tx>
            <c:strRef>
              <c:f>'[19.xlsx]Partida 19'!$C$31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19'!$D$31:$F$31</c:f>
              <c:numCache>
                <c:formatCode>0.0%</c:formatCode>
                <c:ptCount val="3"/>
                <c:pt idx="0">
                  <c:v>4.1394827769182215E-3</c:v>
                </c:pt>
                <c:pt idx="1">
                  <c:v>0.10130115321612763</c:v>
                </c:pt>
                <c:pt idx="2">
                  <c:v>0.11934299090618998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82-47CD-94CC-02C1B831E1D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12989192"/>
        <c:axId val="512991152"/>
      </c:barChart>
      <c:catAx>
        <c:axId val="512989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2991152"/>
        <c:crosses val="autoZero"/>
        <c:auto val="1"/>
        <c:lblAlgn val="ctr"/>
        <c:lblOffset val="100"/>
        <c:noMultiLvlLbl val="0"/>
      </c:catAx>
      <c:valAx>
        <c:axId val="51299115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2989192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58973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25796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08244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1241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MARZO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19: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60113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8014" y="779057"/>
            <a:ext cx="80959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05: FISCALIZACIÓN Y CONTROL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125972"/>
              </p:ext>
            </p:extLst>
          </p:nvPr>
        </p:nvGraphicFramePr>
        <p:xfrm>
          <a:off x="558010" y="2092230"/>
          <a:ext cx="8128789" cy="3497002"/>
        </p:xfrm>
        <a:graphic>
          <a:graphicData uri="http://schemas.openxmlformats.org/drawingml/2006/table">
            <a:tbl>
              <a:tblPr/>
              <a:tblGrid>
                <a:gridCol w="814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8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58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43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43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43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43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93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163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62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2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10.988.252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10.988.252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2.904.198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8.284.743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8.284.743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2.177.859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2.278.040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2.278.040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186.921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Seguridad Vial (SEGIB)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1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1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1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285.176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285.176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1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1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144.684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144.684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1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1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1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52175,8%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1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52175,8%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1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3832" y="649755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2230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42715"/>
            <a:ext cx="81145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06: SUBSIDIO NACIONAL AL TRANSPORTE PÚBLICO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677089"/>
              </p:ext>
            </p:extLst>
          </p:nvPr>
        </p:nvGraphicFramePr>
        <p:xfrm>
          <a:off x="518864" y="1611268"/>
          <a:ext cx="8114582" cy="4882177"/>
        </p:xfrm>
        <a:graphic>
          <a:graphicData uri="http://schemas.openxmlformats.org/drawingml/2006/table">
            <a:tbl>
              <a:tblPr/>
              <a:tblGrid>
                <a:gridCol w="812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1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80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4600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33" marR="8133" marT="8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33" marR="8133" marT="8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15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6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933.795.362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929.379.184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-4.416.178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221.697.358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3.349.114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3.507.353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158.239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853.338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150.539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150.539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12.993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897.114.227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896.955.988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-158.239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187.066.157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897.114.227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896.955.988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-158.239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187.066.157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al Transporte Regional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16.288.118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16.129.879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-158.239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2.478.632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177.613.363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177.613.363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33.429.996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Rebaja tarifa adulto mayor en regiones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32.720.000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32.720.000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Transitorio - Transantiago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226.348.070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226.348.070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Transporte Público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238.922.964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238.922.964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151.157.529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Especial Adicional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154.089.554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154.089.554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Rebaja tarifa adulto mayor en Sistema Transantiago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51.132.158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51.132.158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173.703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173.703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25.563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25.563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148.140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148.140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-4.416.178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-4.416.178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113.430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113.430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5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24.391.216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24.391.216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7.219.898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7.219.898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Regional de Valparaíso S.A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2.096.167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2.096.167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Trenes Metropolitanos S.A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1.125.388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1.125.388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FESUB Concepción S.A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3.998.343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3.998.343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33.651.165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3365116,5%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33.651.165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3365116,5%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64686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653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07: PROGRAMA DESARROLLO LOGÍSTICO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31311"/>
              </p:ext>
            </p:extLst>
          </p:nvPr>
        </p:nvGraphicFramePr>
        <p:xfrm>
          <a:off x="518865" y="1916826"/>
          <a:ext cx="8027318" cy="3456388"/>
        </p:xfrm>
        <a:graphic>
          <a:graphicData uri="http://schemas.openxmlformats.org/drawingml/2006/table">
            <a:tbl>
              <a:tblPr/>
              <a:tblGrid>
                <a:gridCol w="804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0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17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42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42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42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42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2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810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1.026.794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1.026.794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326.115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820.928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820.928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195.589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188.448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8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Interamericana de Puertos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8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6.589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8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12586,9%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8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12586,9%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8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958" y="600971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960" y="155828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720970"/>
            <a:ext cx="81318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08: PROGRAMA DE VIALIDAD Y TRANSPORTE URBANO: SECTRA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889388"/>
              </p:ext>
            </p:extLst>
          </p:nvPr>
        </p:nvGraphicFramePr>
        <p:xfrm>
          <a:off x="518958" y="2060848"/>
          <a:ext cx="7996391" cy="3822047"/>
        </p:xfrm>
        <a:graphic>
          <a:graphicData uri="http://schemas.openxmlformats.org/drawingml/2006/table">
            <a:tbl>
              <a:tblPr/>
              <a:tblGrid>
                <a:gridCol w="794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4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4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67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43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43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43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43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131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41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5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9.565.711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5.277.346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1.522.704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2.201.435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2.201.435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550.375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663.592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663.592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117.978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58.025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58.025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2.352.294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2.352.294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1.230.877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1.230.877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1.121.417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1.121.417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85407,6%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85407,6%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4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9452" y="472716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959" y="177281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844080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 TRANSANTIAGO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946448"/>
              </p:ext>
            </p:extLst>
          </p:nvPr>
        </p:nvGraphicFramePr>
        <p:xfrm>
          <a:off x="518959" y="2399429"/>
          <a:ext cx="8011851" cy="1821658"/>
        </p:xfrm>
        <a:graphic>
          <a:graphicData uri="http://schemas.openxmlformats.org/drawingml/2006/table">
            <a:tbl>
              <a:tblPr/>
              <a:tblGrid>
                <a:gridCol w="795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9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19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5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58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5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58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26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700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4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1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3231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6456" y="481662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6456" y="180615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844080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PROGRAMA:UNIDAD OPERATIVA CONTROL DE TRANSITO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363432"/>
              </p:ext>
            </p:extLst>
          </p:nvPr>
        </p:nvGraphicFramePr>
        <p:xfrm>
          <a:off x="521543" y="2571773"/>
          <a:ext cx="8009267" cy="1505298"/>
        </p:xfrm>
        <a:graphic>
          <a:graphicData uri="http://schemas.openxmlformats.org/drawingml/2006/table">
            <a:tbl>
              <a:tblPr/>
              <a:tblGrid>
                <a:gridCol w="795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1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55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55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55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55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24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41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08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8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41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6906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4782" y="471525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82" y="176596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844080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 SUBSIDIO NACIONAL TRANSPORTE PÚBLICO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678851"/>
              </p:ext>
            </p:extLst>
          </p:nvPr>
        </p:nvGraphicFramePr>
        <p:xfrm>
          <a:off x="521543" y="2483234"/>
          <a:ext cx="8131836" cy="1737855"/>
        </p:xfrm>
        <a:graphic>
          <a:graphicData uri="http://schemas.openxmlformats.org/drawingml/2006/table">
            <a:tbl>
              <a:tblPr/>
              <a:tblGrid>
                <a:gridCol w="807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3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29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3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56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165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2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0092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957" y="498259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953" y="177790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720970"/>
            <a:ext cx="81318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 DE VIALIDAD Y TRANSPORTE URBANO: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SECTRA FET COVID-19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108485"/>
              </p:ext>
            </p:extLst>
          </p:nvPr>
        </p:nvGraphicFramePr>
        <p:xfrm>
          <a:off x="516372" y="2406930"/>
          <a:ext cx="8170428" cy="2318213"/>
        </p:xfrm>
        <a:graphic>
          <a:graphicData uri="http://schemas.openxmlformats.org/drawingml/2006/table">
            <a:tbl>
              <a:tblPr/>
              <a:tblGrid>
                <a:gridCol w="811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8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8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60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5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15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5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15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79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379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13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4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1.360.065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1.360.065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968.865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968.865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391.200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391.200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497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6552" y="593489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46050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4519" y="821227"/>
            <a:ext cx="8167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02. PROGRAMA 01: SUBSECRETARÍA DE TELECOMUNICACIONES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521473"/>
              </p:ext>
            </p:extLst>
          </p:nvPr>
        </p:nvGraphicFramePr>
        <p:xfrm>
          <a:off x="518865" y="1951120"/>
          <a:ext cx="8153593" cy="3782131"/>
        </p:xfrm>
        <a:graphic>
          <a:graphicData uri="http://schemas.openxmlformats.org/drawingml/2006/table">
            <a:tbl>
              <a:tblPr/>
              <a:tblGrid>
                <a:gridCol w="816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41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8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8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8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8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5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562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48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6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53.465.866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53.465.866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3.366.486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8.277.704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8.277.704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2.102.026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789.108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131.903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116.565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116.565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5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916.772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5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916.772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5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de las Telecomunicaciones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916.772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5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160.630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16063,0%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5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160.630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16063,0%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5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6790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87598" y="764704"/>
            <a:ext cx="817165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03. PROGRAMA 01: JUNTA DE AERONÁUTICA CIVIL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365901"/>
              </p:ext>
            </p:extLst>
          </p:nvPr>
        </p:nvGraphicFramePr>
        <p:xfrm>
          <a:off x="518864" y="1878635"/>
          <a:ext cx="8140392" cy="3384385"/>
        </p:xfrm>
        <a:graphic>
          <a:graphicData uri="http://schemas.openxmlformats.org/drawingml/2006/table">
            <a:tbl>
              <a:tblPr/>
              <a:tblGrid>
                <a:gridCol w="822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9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07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9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9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9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9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9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66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295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2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1.215.688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1.007.907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1.007.907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232.881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6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162.436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6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6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Atención de Usuarios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6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6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6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6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6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6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52DDFA81-9B94-4E5F-989A-1115AA423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5020181"/>
              </p:ext>
            </p:extLst>
          </p:nvPr>
        </p:nvGraphicFramePr>
        <p:xfrm>
          <a:off x="395625" y="1607343"/>
          <a:ext cx="8210798" cy="4197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764704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2458306"/>
              </p:ext>
            </p:extLst>
          </p:nvPr>
        </p:nvGraphicFramePr>
        <p:xfrm>
          <a:off x="539552" y="1914524"/>
          <a:ext cx="8147248" cy="3962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457198" y="702645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6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4572532"/>
              </p:ext>
            </p:extLst>
          </p:nvPr>
        </p:nvGraphicFramePr>
        <p:xfrm>
          <a:off x="457198" y="1700808"/>
          <a:ext cx="8220199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3628" y="5775068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898755"/>
              </p:ext>
            </p:extLst>
          </p:nvPr>
        </p:nvGraphicFramePr>
        <p:xfrm>
          <a:off x="611558" y="2000516"/>
          <a:ext cx="7632850" cy="3528331"/>
        </p:xfrm>
        <a:graphic>
          <a:graphicData uri="http://schemas.openxmlformats.org/drawingml/2006/table">
            <a:tbl>
              <a:tblPr/>
              <a:tblGrid>
                <a:gridCol w="889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1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97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603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97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1.073.774.005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1.073.776.005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241.367.054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43.336.982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43.495.221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10.942.459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6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10.874.173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10.874.173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1.783.744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6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897.180.380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897.022.141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187.066.157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6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6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1.203.383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6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10.042.996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-10.042.996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6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42.316.721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48.431.417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6.114.696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6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6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59.853.143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62.781.443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6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40.383.567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448706,3%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6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672371"/>
            <a:ext cx="774337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513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8" y="1656182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3DAB510-3F48-4722-9080-18A9F8ECB263}"/>
              </a:ext>
            </a:extLst>
          </p:cNvPr>
          <p:cNvGraphicFramePr>
            <a:graphicFrameLocks noGrp="1"/>
          </p:cNvGraphicFramePr>
          <p:nvPr/>
        </p:nvGraphicFramePr>
        <p:xfrm>
          <a:off x="857250" y="2396331"/>
          <a:ext cx="7429500" cy="3209925"/>
        </p:xfrm>
        <a:graphic>
          <a:graphicData uri="http://schemas.openxmlformats.org/drawingml/2006/table">
            <a:tbl>
              <a:tblPr/>
              <a:tblGrid>
                <a:gridCol w="317364">
                  <a:extLst>
                    <a:ext uri="{9D8B030D-6E8A-4147-A177-3AD203B41FA5}">
                      <a16:colId xmlns:a16="http://schemas.microsoft.com/office/drawing/2014/main" val="4045440061"/>
                    </a:ext>
                  </a:extLst>
                </a:gridCol>
                <a:gridCol w="317364">
                  <a:extLst>
                    <a:ext uri="{9D8B030D-6E8A-4147-A177-3AD203B41FA5}">
                      <a16:colId xmlns:a16="http://schemas.microsoft.com/office/drawing/2014/main" val="3195099154"/>
                    </a:ext>
                  </a:extLst>
                </a:gridCol>
                <a:gridCol w="2846758">
                  <a:extLst>
                    <a:ext uri="{9D8B030D-6E8A-4147-A177-3AD203B41FA5}">
                      <a16:colId xmlns:a16="http://schemas.microsoft.com/office/drawing/2014/main" val="2596459599"/>
                    </a:ext>
                  </a:extLst>
                </a:gridCol>
                <a:gridCol w="850537">
                  <a:extLst>
                    <a:ext uri="{9D8B030D-6E8A-4147-A177-3AD203B41FA5}">
                      <a16:colId xmlns:a16="http://schemas.microsoft.com/office/drawing/2014/main" val="3286288807"/>
                    </a:ext>
                  </a:extLst>
                </a:gridCol>
                <a:gridCol w="837842">
                  <a:extLst>
                    <a:ext uri="{9D8B030D-6E8A-4147-A177-3AD203B41FA5}">
                      <a16:colId xmlns:a16="http://schemas.microsoft.com/office/drawing/2014/main" val="2076259929"/>
                    </a:ext>
                  </a:extLst>
                </a:gridCol>
                <a:gridCol w="698202">
                  <a:extLst>
                    <a:ext uri="{9D8B030D-6E8A-4147-A177-3AD203B41FA5}">
                      <a16:colId xmlns:a16="http://schemas.microsoft.com/office/drawing/2014/main" val="3753304844"/>
                    </a:ext>
                  </a:extLst>
                </a:gridCol>
                <a:gridCol w="850537">
                  <a:extLst>
                    <a:ext uri="{9D8B030D-6E8A-4147-A177-3AD203B41FA5}">
                      <a16:colId xmlns:a16="http://schemas.microsoft.com/office/drawing/2014/main" val="1546179824"/>
                    </a:ext>
                  </a:extLst>
                </a:gridCol>
                <a:gridCol w="710896">
                  <a:extLst>
                    <a:ext uri="{9D8B030D-6E8A-4147-A177-3AD203B41FA5}">
                      <a16:colId xmlns:a16="http://schemas.microsoft.com/office/drawing/2014/main" val="372912226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043638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60238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1.019.092.451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1.009.051.455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-10.040.996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237.757.700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839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15.509.511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15.511.511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4.510.425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33472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34.346.225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34.100.825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5.496.716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53367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13.860.596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12.767.543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1.300.184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97898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Fiscalización y Control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10.988.252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10.988.252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2.904.198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11106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933.795.362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929.379.184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-4.416.178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221.697.358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3161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Logístico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1.026.794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26039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9.565.711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5.277.346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-4.288.365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47395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478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 FET COVID-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45564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78144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2083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TELECOMUNICACIONES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53.465.866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53.465.866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3.366.486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2034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1.215.688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852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7985" y="6424369"/>
            <a:ext cx="7977800" cy="27955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80300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01: SECRETARÍA Y ADMINISTRACIÓN GENERAL DE TRANSPORTES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346981"/>
              </p:ext>
            </p:extLst>
          </p:nvPr>
        </p:nvGraphicFramePr>
        <p:xfrm>
          <a:off x="427987" y="2098689"/>
          <a:ext cx="8187835" cy="3935319"/>
        </p:xfrm>
        <a:graphic>
          <a:graphicData uri="http://schemas.openxmlformats.org/drawingml/2006/table">
            <a:tbl>
              <a:tblPr/>
              <a:tblGrid>
                <a:gridCol w="820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0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56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03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03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03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03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46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83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5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9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15.509.511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15.511.511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4.510.425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12.566.037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12.566.037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3.182.005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2.592.321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2.592.321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408.367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8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8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8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8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Foro Internacional de Transporte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8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Transporte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8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8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8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315.136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315.136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8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8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8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8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261.965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8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855.929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85592,9%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8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855.929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85592,9%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83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5202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7789" y="773281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03: TRANSANTIAGO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413360"/>
              </p:ext>
            </p:extLst>
          </p:nvPr>
        </p:nvGraphicFramePr>
        <p:xfrm>
          <a:off x="537789" y="2157631"/>
          <a:ext cx="8066661" cy="3517931"/>
        </p:xfrm>
        <a:graphic>
          <a:graphicData uri="http://schemas.openxmlformats.org/drawingml/2006/table">
            <a:tbl>
              <a:tblPr/>
              <a:tblGrid>
                <a:gridCol w="808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49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81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81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81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81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7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145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3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2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34.346.225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34.100.825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5.496.716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3.934.141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3.934.141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931.188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3.408.598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3.408.598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771.631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163.089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147.751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147.751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26.592.997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25.592.997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1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26.592.997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25.584.997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1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378267,1%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1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378267,1%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1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5592" y="59002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5069" y="755224"/>
            <a:ext cx="82117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04: UNIDAD OPERATIVA DE CONTROL DE TRÁNSITO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183041"/>
              </p:ext>
            </p:extLst>
          </p:nvPr>
        </p:nvGraphicFramePr>
        <p:xfrm>
          <a:off x="518866" y="1855111"/>
          <a:ext cx="8085581" cy="3808837"/>
        </p:xfrm>
        <a:graphic>
          <a:graphicData uri="http://schemas.openxmlformats.org/drawingml/2006/table">
            <a:tbl>
              <a:tblPr/>
              <a:tblGrid>
                <a:gridCol w="810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2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13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0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0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0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0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54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65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0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0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13.860.596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12.767.543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1.300.184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2.894.973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2.894.973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717.198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641.091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641.091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108.699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6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51.841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45.706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6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6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6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6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6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43146,9%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6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43146,9%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6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3979</TotalTime>
  <Words>3394</Words>
  <Application>Microsoft Office PowerPoint</Application>
  <PresentationFormat>Presentación en pantalla (4:3)</PresentationFormat>
  <Paragraphs>1907</Paragraphs>
  <Slides>19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Arial</vt:lpstr>
      <vt:lpstr>Calibri</vt:lpstr>
      <vt:lpstr>1_Tema de Office</vt:lpstr>
      <vt:lpstr>Tema de Office</vt:lpstr>
      <vt:lpstr>EJECUCIÓN PRESUPUESTARIA DE GASTOS ACUMULADA AL MES DE MARZO DE 2021 PARTIDA 19: MINISTERIO DE TRANSPORTES Y TELECOMUNICACIONES</vt:lpstr>
      <vt:lpstr>EJECUCIÓN ACUMULADA DE GASTOS A MARZO DE 2021  PARTIDA 19 MINISTERIO DE TRANSPORTES Y TELECOMUNICACIONES</vt:lpstr>
      <vt:lpstr>COMPORTAMIENTO DE LA EJECUCIÓN ACUMULADA DE GASTOS A MARZO DE 2021  PARTIDA 19 MINISTERIO DE TRANSPORTES Y TELECOMUNICACIONES</vt:lpstr>
      <vt:lpstr>COMPORTAMIENTO DE LA EJECUCIÓN ACUMULADA DE GASTOS A MARZO DE 2021  PARTIDA 19 MINISTERIO DE TRANSPORTES Y TELECOMUNICACIONES</vt:lpstr>
      <vt:lpstr>EJECUCIÓN ACUMULADA DE GASTOS A MARZO DE 2021  PARTIDA 19 MINISTERIO DE TRANSPORTES Y TELECOMUNICACIONES</vt:lpstr>
      <vt:lpstr>EJECUCIÓN ACUMULADA DE GASTOS A MARZO DE 2021  PARTIDA 19 MINISTERIO DE TRANSPORTES Y TELECOMUNICACIONES  RESUMEN POR CAPÍTULOS</vt:lpstr>
      <vt:lpstr>EJECUCIÓN ACUMULADA DE GASTOS A MARZO DE 2021  PARTIDA 19. CAPÍTULO 01. PROGRAMA 01: SECRETARÍA Y ADMINISTRACIÓN GENERAL DE TRANSPORTES</vt:lpstr>
      <vt:lpstr>EJECUCIÓN ACUMULADA DE GASTOS A MARZO DE 2021  PARTIDA 19. CAPÍTULO 01. PROGRAMA 03: TRANSANTIAGO</vt:lpstr>
      <vt:lpstr>EJECUCIÓN ACUMULADA DE GASTOS A MARZO DE 2021  PARTIDA 19. CAPÍTULO 01. PROGRAMA 04: UNIDAD OPERATIVA DE CONTROL DE TRÁNSITO</vt:lpstr>
      <vt:lpstr>EJECUCIÓN ACUMULADA DE GASTOS A MARZO DE 2021  PARTIDA 19. CAPÍTULO 01. PROGRAMA 05: FISCALIZACIÓN Y CONTROL</vt:lpstr>
      <vt:lpstr>EJECUCIÓN ACUMULADA DE GASTOS A MARZO DE 2021  PARTIDA 19. CAPÍTULO 01. PROGRAMA 06: SUBSIDIO NACIONAL AL TRANSPORTE PÚBLICO</vt:lpstr>
      <vt:lpstr>EJECUCIÓN ACUMULADA DE GASTOS A MARZO DE 2021  PARTIDA 19. CAPÍTULO 01. PROGRAMA 07: PROGRAMA DESARROLLO LOGÍSTICO</vt:lpstr>
      <vt:lpstr>EJECUCIÓN ACUMULADA DE GASTOS A MARZO DE 2021  PARTIDA 19. CAPÍTULO 01. PROGRAMA 08: PROGRAMA DE VIALIDAD Y TRANSPORTE URBANO: SECTRA</vt:lpstr>
      <vt:lpstr>EJECUCIÓN ACUMULADA DE GASTOS A MARZO DE 2021  PARTIDA 19. PROGRAMA: TRANSANTIAGO FET COVID-19</vt:lpstr>
      <vt:lpstr>EJECUCIÓN ACUMULADA DE GASTOS A MARZO DE 2021  PARTIDA 19. PROGRAMA:UNIDAD OPERATIVA CONTROL DE TRANSITO FET COVID-19</vt:lpstr>
      <vt:lpstr>EJECUCIÓN ACUMULADA DE GASTOS A MARZO DE 2021  PARTIDA 19. PROGRAMA: SUBSIDIO NACIONAL TRANSPORTE PÚBLICO FET COVID-19</vt:lpstr>
      <vt:lpstr>EJECUCIÓN ACUMULADA DE GASTOS A MARZO DE 2021  PARTIDA 19. PROGRAMA DE VIALIDAD Y TRANSPORTE URBANO: SECTRA FET COVID-19 </vt:lpstr>
      <vt:lpstr>EJECUCIÓN ACUMULADA DE GASTOS A MARZO DE 2021  PARTIDA 19. CAPÍTULO 02. PROGRAMA 01: SUBSECRETARÍA DE TELECOMUNICACIONES</vt:lpstr>
      <vt:lpstr>EJECUCIÓN ACUMULADA DE GASTOS A MARZO DE 2021  PARTIDA 19. CAPÍTULO 03. PROGRAMA 01: JUNTA DE AERONÁUTICA CIVIL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322</cp:revision>
  <cp:lastPrinted>2019-06-03T14:10:49Z</cp:lastPrinted>
  <dcterms:created xsi:type="dcterms:W3CDTF">2016-06-23T13:38:47Z</dcterms:created>
  <dcterms:modified xsi:type="dcterms:W3CDTF">2021-08-09T19:53:19Z</dcterms:modified>
</cp:coreProperties>
</file>