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64" r:id="rId12"/>
    <p:sldId id="282" r:id="rId13"/>
    <p:sldId id="266" r:id="rId14"/>
    <p:sldId id="284" r:id="rId15"/>
    <p:sldId id="285" r:id="rId16"/>
    <p:sldId id="294" r:id="rId17"/>
    <p:sldId id="295" r:id="rId18"/>
    <p:sldId id="267" r:id="rId19"/>
    <p:sldId id="268" r:id="rId20"/>
    <p:sldId id="269" r:id="rId21"/>
    <p:sldId id="297" r:id="rId22"/>
    <p:sldId id="270" r:id="rId23"/>
    <p:sldId id="286" r:id="rId24"/>
    <p:sldId id="288" r:id="rId25"/>
    <p:sldId id="287" r:id="rId26"/>
    <p:sldId id="273" r:id="rId27"/>
    <p:sldId id="274" r:id="rId28"/>
    <p:sldId id="275" r:id="rId2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B8-442C-B7C8-7C36A6EF2347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B8-442C-B7C8-7C36A6EF2347}"/>
                </c:ext>
              </c:extLst>
            </c:dLbl>
            <c:dLbl>
              <c:idx val="2"/>
              <c:layout>
                <c:manualLayout>
                  <c:x val="-2.268900520469453E-2"/>
                  <c:y val="5.5555461176044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B8-442C-B7C8-7C36A6EF2347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B8-442C-B7C8-7C36A6EF2347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B8-442C-B7C8-7C36A6EF2347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B8-442C-B7C8-7C36A6EF2347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B8-442C-B7C8-7C36A6EF2347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5B8-442C-B7C8-7C36A6EF2347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7-42EB-BECA-51AB3314FE51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C7-42EB-BECA-51AB3314FE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16'!$D$21:$F$21</c:f>
              <c:numCache>
                <c:formatCode>0.0%</c:formatCode>
                <c:ptCount val="3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1274032"/>
        <c:axId val="581266192"/>
      </c:lineChart>
      <c:catAx>
        <c:axId val="58127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1266192"/>
        <c:crosses val="autoZero"/>
        <c:auto val="1"/>
        <c:lblAlgn val="ctr"/>
        <c:lblOffset val="100"/>
        <c:noMultiLvlLbl val="0"/>
      </c:catAx>
      <c:valAx>
        <c:axId val="58126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12740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16'!$D$27:$F$27</c:f>
              <c:numCache>
                <c:formatCode>0.0%</c:formatCode>
                <c:ptCount val="3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154768"/>
        <c:axId val="581152808"/>
      </c:barChart>
      <c:catAx>
        <c:axId val="58115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1152808"/>
        <c:crosses val="autoZero"/>
        <c:auto val="1"/>
        <c:lblAlgn val="ctr"/>
        <c:lblOffset val="100"/>
        <c:noMultiLvlLbl val="0"/>
      </c:catAx>
      <c:valAx>
        <c:axId val="581152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11547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98654"/>
              </p:ext>
            </p:extLst>
          </p:nvPr>
        </p:nvGraphicFramePr>
        <p:xfrm>
          <a:off x="603598" y="1683704"/>
          <a:ext cx="7848873" cy="4672645"/>
        </p:xfrm>
        <a:graphic>
          <a:graphicData uri="http://schemas.openxmlformats.org/drawingml/2006/table">
            <a:tbl>
              <a:tblPr/>
              <a:tblGrid>
                <a:gridCol w="27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3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6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6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9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35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5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8.461.163.116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2.567.556.349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10.058.417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3.492.123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194.747.788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194.747.788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333.218.700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-69.561.065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138.589.601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69.561.065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56.158.187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561581870,0%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7.996.084.224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2.299.724.595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280.823.936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-1.218.390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73.684.292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265.928.808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-1.218.390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71.126.874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2.557.418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7.598.499.398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2.200.121.063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458.214.389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587.201.079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1.095.732.107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58.973.488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116.760.890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1.218.390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25.919.240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1.218.390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1.218.390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25.919.240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1.351.148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1.351.148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05893"/>
              </p:ext>
            </p:extLst>
          </p:nvPr>
        </p:nvGraphicFramePr>
        <p:xfrm>
          <a:off x="628650" y="1840452"/>
          <a:ext cx="7886699" cy="4515890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28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458.214.389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458.214.389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458.214.389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7.802.559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10.241.244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10.635.074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7.319.210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20.841.975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12.472.538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25.994.363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7.289.169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23.908.175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31.938.834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14.638.869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16.475.616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10.540.447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12.838.964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3.966.046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5.849.386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25.346.128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15.879.748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7.003.937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72964"/>
              </p:ext>
            </p:extLst>
          </p:nvPr>
        </p:nvGraphicFramePr>
        <p:xfrm>
          <a:off x="517833" y="2107749"/>
          <a:ext cx="8168967" cy="3121447"/>
        </p:xfrm>
        <a:graphic>
          <a:graphicData uri="http://schemas.openxmlformats.org/drawingml/2006/table">
            <a:tbl>
              <a:tblPr/>
              <a:tblGrid>
                <a:gridCol w="7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51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11.166.926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4.871.323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17.263.636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15.133.799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34.961.978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21.552.409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37.760.450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33.843.866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10.677.720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67826"/>
              </p:ext>
            </p:extLst>
          </p:nvPr>
        </p:nvGraphicFramePr>
        <p:xfrm>
          <a:off x="628649" y="1913646"/>
          <a:ext cx="7886701" cy="4442697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5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587.201.079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587.201.079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587.201.079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4.800.675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7.121.788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26.748.771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7.794.295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21.821.247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15.673.652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28.714.067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11.191.259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32.712.187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24.249.970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16.189.676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28.948.547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13.864.874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14.108.041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15.765.670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11.844.998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28.661.258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19.489.300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9.755.935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20.174.333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007"/>
              </p:ext>
            </p:extLst>
          </p:nvPr>
        </p:nvGraphicFramePr>
        <p:xfrm>
          <a:off x="589451" y="2204864"/>
          <a:ext cx="7886701" cy="3384378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8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14.485.543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11.771.891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15.199.801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28.418.982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27.854.813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28.324.017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98.351.032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20.696.351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53.360.605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29.002.651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206.556.904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-20.696.351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2.328.757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13.985.021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50440"/>
              </p:ext>
            </p:extLst>
          </p:nvPr>
        </p:nvGraphicFramePr>
        <p:xfrm>
          <a:off x="500348" y="1913646"/>
          <a:ext cx="8064900" cy="4442710"/>
        </p:xfrm>
        <a:graphic>
          <a:graphicData uri="http://schemas.openxmlformats.org/drawingml/2006/table">
            <a:tbl>
              <a:tblPr/>
              <a:tblGrid>
                <a:gridCol w="6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2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9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53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1.095.732.107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1.095.732.107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1.095.732.107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12.397.543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21.614.810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34.952.972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11.805.304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13.506.669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4.683.620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20.190.552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21.111.636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13.975.201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21.336.459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5.603.953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5.241.279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35.785.874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11.811.162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8.499.225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7.966.047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9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6.274.824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29.975.543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8.649.476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2.629.083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07274"/>
              </p:ext>
            </p:extLst>
          </p:nvPr>
        </p:nvGraphicFramePr>
        <p:xfrm>
          <a:off x="500354" y="2132857"/>
          <a:ext cx="8064894" cy="4223492"/>
        </p:xfrm>
        <a:graphic>
          <a:graphicData uri="http://schemas.openxmlformats.org/drawingml/2006/table">
            <a:tbl>
              <a:tblPr/>
              <a:tblGrid>
                <a:gridCol w="6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5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14.991.548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30.525.796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9.333.010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2.314.679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23.811.607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4.630.979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45.737.912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25.563.566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26.165.243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7.885.163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8.305.661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6.810.549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4.450.866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6.547.941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3.180.081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4.317.634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34.122.230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25.661.893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19.769.010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36.038.552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12.896.740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17.438.513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0899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198554"/>
              </p:ext>
            </p:extLst>
          </p:nvPr>
        </p:nvGraphicFramePr>
        <p:xfrm>
          <a:off x="500354" y="1772822"/>
          <a:ext cx="8014996" cy="4583528"/>
        </p:xfrm>
        <a:graphic>
          <a:graphicData uri="http://schemas.openxmlformats.org/drawingml/2006/table">
            <a:tbl>
              <a:tblPr/>
              <a:tblGrid>
                <a:gridCol w="67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36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31.998.579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10.815.105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11.944.873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7.690.376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26.551.419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22.698.688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27.678.355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38.268.783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9.448.224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3.402.188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13.412.325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30.225.658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10.689.189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33.329.805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21.624.549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5.825.323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6.094.258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54.544.553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22.732.896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19.631.970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704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46197"/>
              </p:ext>
            </p:extLst>
          </p:nvPr>
        </p:nvGraphicFramePr>
        <p:xfrm>
          <a:off x="611560" y="2019738"/>
          <a:ext cx="7823202" cy="3569500"/>
        </p:xfrm>
        <a:graphic>
          <a:graphicData uri="http://schemas.openxmlformats.org/drawingml/2006/table">
            <a:tbl>
              <a:tblPr/>
              <a:tblGrid>
                <a:gridCol w="71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4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7.985.250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154" y="155679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68901"/>
              </p:ext>
            </p:extLst>
          </p:nvPr>
        </p:nvGraphicFramePr>
        <p:xfrm>
          <a:off x="704849" y="2204868"/>
          <a:ext cx="7734302" cy="3384371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7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2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537857"/>
              </p:ext>
            </p:extLst>
          </p:nvPr>
        </p:nvGraphicFramePr>
        <p:xfrm>
          <a:off x="683568" y="184785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796024"/>
            <a:ext cx="76328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73279"/>
              </p:ext>
            </p:extLst>
          </p:nvPr>
        </p:nvGraphicFramePr>
        <p:xfrm>
          <a:off x="683568" y="2349406"/>
          <a:ext cx="7734301" cy="1871682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03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4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02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56449"/>
              </p:ext>
            </p:extLst>
          </p:nvPr>
        </p:nvGraphicFramePr>
        <p:xfrm>
          <a:off x="611560" y="1934701"/>
          <a:ext cx="7848871" cy="4302610"/>
        </p:xfrm>
        <a:graphic>
          <a:graphicData uri="http://schemas.openxmlformats.org/drawingml/2006/table">
            <a:tbl>
              <a:tblPr/>
              <a:tblGrid>
                <a:gridCol w="71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3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67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44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518.829.381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303.041.973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86.195.107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46.342.268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76.783.148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58.326.030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57.201.367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128.537.159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8.246.740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1493" y="1534262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1493" y="758931"/>
            <a:ext cx="736101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95190"/>
              </p:ext>
            </p:extLst>
          </p:nvPr>
        </p:nvGraphicFramePr>
        <p:xfrm>
          <a:off x="704848" y="1844824"/>
          <a:ext cx="7734301" cy="4248469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31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50" y="79602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03595"/>
              </p:ext>
            </p:extLst>
          </p:nvPr>
        </p:nvGraphicFramePr>
        <p:xfrm>
          <a:off x="704849" y="1844824"/>
          <a:ext cx="7734301" cy="4412455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4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811039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60514"/>
              </p:ext>
            </p:extLst>
          </p:nvPr>
        </p:nvGraphicFramePr>
        <p:xfrm>
          <a:off x="704849" y="1961519"/>
          <a:ext cx="7734301" cy="4275792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18.151.946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64.377.271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2145909,0%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2145909,0%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64.377.271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2145909,0%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2145909,0%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942973" y="1534262"/>
            <a:ext cx="269292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820058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54024"/>
              </p:ext>
            </p:extLst>
          </p:nvPr>
        </p:nvGraphicFramePr>
        <p:xfrm>
          <a:off x="606946" y="1838814"/>
          <a:ext cx="7886702" cy="4491308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6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141.894.270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5.405.579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1.423.293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3.467.911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1.510.206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1.510.206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1.957.705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1.957.705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84.081.268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84.081.268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73.671.537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9.390.609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47.516.219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47.516.219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671" y="1495655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67765"/>
              </p:ext>
            </p:extLst>
          </p:nvPr>
        </p:nvGraphicFramePr>
        <p:xfrm>
          <a:off x="628651" y="1840830"/>
          <a:ext cx="7886697" cy="4515530"/>
        </p:xfrm>
        <a:graphic>
          <a:graphicData uri="http://schemas.openxmlformats.org/drawingml/2006/table">
            <a:tbl>
              <a:tblPr/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00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6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751.418.824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-2.660.955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4.171.385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36.477.101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-5.866.510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30.905.235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-5.866.510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38.977.535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-615.001.776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38.977.535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-615.001.776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53.959.107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53.959.107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53.959.107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620.485.724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620.485.724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4.171.385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620.485.724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620.485.724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4.171.385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94.744.479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94.744.479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84.952.896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84.952.896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4.038.284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0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67.088.333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67.088.333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24.609.970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24.609.970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10.524.006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10.524.006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15.663.717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15.663.717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30922"/>
              </p:ext>
            </p:extLst>
          </p:nvPr>
        </p:nvGraphicFramePr>
        <p:xfrm>
          <a:off x="628654" y="1866428"/>
          <a:ext cx="7886697" cy="4226873"/>
        </p:xfrm>
        <a:graphic>
          <a:graphicData uri="http://schemas.openxmlformats.org/drawingml/2006/table">
            <a:tbl>
              <a:tblPr/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9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28.562.317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28.562.317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8.290.709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8.290.709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6.777.858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6.777.858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2.616.524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2.616.524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8.329.825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8.329.825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13.246.147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13.246.147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23.951.236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23.951.236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5.278.866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5.278.866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45.129.615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45.129.615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2.069.458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2.069.458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38.234.031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38.234.031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1362" y="1541069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9059"/>
              </p:ext>
            </p:extLst>
          </p:nvPr>
        </p:nvGraphicFramePr>
        <p:xfrm>
          <a:off x="628650" y="1917047"/>
          <a:ext cx="7886699" cy="4063326"/>
        </p:xfrm>
        <a:graphic>
          <a:graphicData uri="http://schemas.openxmlformats.org/drawingml/2006/table">
            <a:tbl>
              <a:tblPr/>
              <a:tblGrid>
                <a:gridCol w="70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1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14.587.649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4.508.902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3.005.140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666238"/>
              </p:ext>
            </p:extLst>
          </p:nvPr>
        </p:nvGraphicFramePr>
        <p:xfrm>
          <a:off x="871514" y="2057400"/>
          <a:ext cx="758891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177590"/>
              </p:ext>
            </p:extLst>
          </p:nvPr>
        </p:nvGraphicFramePr>
        <p:xfrm>
          <a:off x="539552" y="1772816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84876"/>
              </p:ext>
            </p:extLst>
          </p:nvPr>
        </p:nvGraphicFramePr>
        <p:xfrm>
          <a:off x="539552" y="2060848"/>
          <a:ext cx="7920879" cy="3384371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5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10.221.204.034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268.027.934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3.450.624.840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3.668.899.989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-1.947.769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1.154.118.213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2.208.667.848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57.766.827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680.461.494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659.259.802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271.539.623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2.770.401.403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210.367.500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708.126.723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56.121.533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84.081.268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494.828.639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DAE0E6-D9FF-4F6E-828A-A2B77593C302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839415"/>
          <a:ext cx="7886699" cy="2323758"/>
        </p:xfrm>
        <a:graphic>
          <a:graphicData uri="http://schemas.openxmlformats.org/drawingml/2006/table">
            <a:tbl>
              <a:tblPr/>
              <a:tblGrid>
                <a:gridCol w="246368">
                  <a:extLst>
                    <a:ext uri="{9D8B030D-6E8A-4147-A177-3AD203B41FA5}">
                      <a16:colId xmlns:a16="http://schemas.microsoft.com/office/drawing/2014/main" val="1873898926"/>
                    </a:ext>
                  </a:extLst>
                </a:gridCol>
                <a:gridCol w="316758">
                  <a:extLst>
                    <a:ext uri="{9D8B030D-6E8A-4147-A177-3AD203B41FA5}">
                      <a16:colId xmlns:a16="http://schemas.microsoft.com/office/drawing/2014/main" val="1457334081"/>
                    </a:ext>
                  </a:extLst>
                </a:gridCol>
                <a:gridCol w="2384487">
                  <a:extLst>
                    <a:ext uri="{9D8B030D-6E8A-4147-A177-3AD203B41FA5}">
                      <a16:colId xmlns:a16="http://schemas.microsoft.com/office/drawing/2014/main" val="1666054700"/>
                    </a:ext>
                  </a:extLst>
                </a:gridCol>
                <a:gridCol w="938544">
                  <a:extLst>
                    <a:ext uri="{9D8B030D-6E8A-4147-A177-3AD203B41FA5}">
                      <a16:colId xmlns:a16="http://schemas.microsoft.com/office/drawing/2014/main" val="2721892616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607495461"/>
                    </a:ext>
                  </a:extLst>
                </a:gridCol>
                <a:gridCol w="809494">
                  <a:extLst>
                    <a:ext uri="{9D8B030D-6E8A-4147-A177-3AD203B41FA5}">
                      <a16:colId xmlns:a16="http://schemas.microsoft.com/office/drawing/2014/main" val="2422032750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2341285477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2500951438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710831761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9952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15.828.612.003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4.708.703.924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8148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8.461.163.116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2.567.556.349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06000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458.214.389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11489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587.201.079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22089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1.095.732.107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24468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13.094.019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1486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4.352.586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6519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518.829.381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303.041.973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8538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956.652.512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-2.860.955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146.065.655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80604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205.233.688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141.894.270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8196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751.418.824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-2.660.955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4.171.385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2023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14.587.649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4.508.902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43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05492"/>
              </p:ext>
            </p:extLst>
          </p:nvPr>
        </p:nvGraphicFramePr>
        <p:xfrm>
          <a:off x="539554" y="1940177"/>
          <a:ext cx="7975796" cy="4225126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95.982.719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32.811.994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176.246.910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44.629.946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246.208.395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85.756.655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131.563.126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41.900.023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328.066.504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115.192.598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311.076.130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94.744.479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76.838.541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438.665.611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84.952.896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124.632.340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120.681.255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39.784.163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316.464.543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112.301.169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474.862.156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67.088.333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129.256.116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24.609.970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75.305.861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323.424.707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10.524.006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108.524.822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204.102.690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15.663.717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59.945.512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204.064.800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62.001.448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87.811.512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33.567.641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143.198.170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28.562.317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40.909.216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414.133.033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131.111.334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790445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54909"/>
              </p:ext>
            </p:extLst>
          </p:nvPr>
        </p:nvGraphicFramePr>
        <p:xfrm>
          <a:off x="539553" y="1943031"/>
          <a:ext cx="7975796" cy="3859128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193.332.688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66.855.089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135.116.609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8.290.709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42.062.560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232.249.308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70.081.483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108.276.950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34.386.758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123.123.554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2.616.524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39.996.676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372.790.035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8.329.825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122.539.154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387.451.913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13.246.147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142.039.765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456.446.839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23.951.236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139.706.478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326.137.237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5.278.866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101.355.127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520.628.457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65.825.966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187.444.976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482.525.933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2.069.458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159.135.692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362.768.492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-20.696.351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24.888.928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3.318.414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3.162.069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143.669.743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38.234.031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46.812.658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9" y="1628800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81321"/>
              </p:ext>
            </p:extLst>
          </p:nvPr>
        </p:nvGraphicFramePr>
        <p:xfrm>
          <a:off x="603599" y="2348883"/>
          <a:ext cx="7886699" cy="2520276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8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7820</Words>
  <Application>Microsoft Office PowerPoint</Application>
  <PresentationFormat>Presentación en pantalla (4:3)</PresentationFormat>
  <Paragraphs>4299</Paragraphs>
  <Slides>28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Calibri</vt:lpstr>
      <vt:lpstr>1_Tema de Office</vt:lpstr>
      <vt:lpstr>EJECUCIÓN ACUMULADA DE GASTOS PRESUPUESTARIOS AL MES DE MARZO DE 2021 PARTIDA 16: MINISTERIO DE SALUD</vt:lpstr>
      <vt:lpstr>Presentación de PowerPoint</vt:lpstr>
      <vt:lpstr>Presentación de PowerPoint</vt:lpstr>
      <vt:lpstr>Presentación de PowerPoint</vt:lpstr>
      <vt:lpstr>EJECUCIÓN ACUMULADA DE GASTOS A MARZO DE 2021  PARTIDA 16 MINISTERIO DE  SALUD</vt:lpstr>
      <vt:lpstr>Presentación de PowerPoint</vt:lpstr>
      <vt:lpstr>Presentación de PowerPoint</vt:lpstr>
      <vt:lpstr>Presentación de PowerPoint</vt:lpstr>
      <vt:lpstr>EJECUCIÓN ACUMULADA DE GASTOS A MARZO DE 2021  PARTIDA 16.CAPITULO 02. PROGRAMA FONDO NACIONAL DE SALUD FET COVID-19</vt:lpstr>
      <vt:lpstr>EJECUCIÓN ACUMULADA DE GASTOS A MARZO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61</cp:revision>
  <dcterms:created xsi:type="dcterms:W3CDTF">2020-01-06T19:24:32Z</dcterms:created>
  <dcterms:modified xsi:type="dcterms:W3CDTF">2021-08-09T21:30:09Z</dcterms:modified>
</cp:coreProperties>
</file>