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22" r:id="rId17"/>
    <p:sldId id="323" r:id="rId18"/>
    <p:sldId id="324" r:id="rId19"/>
    <p:sldId id="325" r:id="rId20"/>
    <p:sldId id="326" r:id="rId21"/>
    <p:sldId id="319" r:id="rId22"/>
    <p:sldId id="332" r:id="rId23"/>
    <p:sldId id="334" r:id="rId24"/>
    <p:sldId id="331" r:id="rId25"/>
    <p:sldId id="330" r:id="rId26"/>
    <p:sldId id="329" r:id="rId27"/>
    <p:sldId id="328" r:id="rId28"/>
    <p:sldId id="336" r:id="rId29"/>
    <p:sldId id="335" r:id="rId30"/>
    <p:sldId id="337" r:id="rId31"/>
    <p:sldId id="327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0-4E7A-9F6D-0AF1F3DB60D8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0-4E7A-9F6D-0AF1F3DB60D8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0-4E7A-9F6D-0AF1F3DB60D8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0-4E7A-9F6D-0AF1F3DB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13'!$D$24:$F$24</c:f>
              <c:numCache>
                <c:formatCode>0.0%</c:formatCode>
                <c:ptCount val="3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0189144"/>
        <c:axId val="550186008"/>
      </c:lineChart>
      <c:catAx>
        <c:axId val="55018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186008"/>
        <c:crosses val="autoZero"/>
        <c:auto val="1"/>
        <c:lblAlgn val="ctr"/>
        <c:lblOffset val="100"/>
        <c:noMultiLvlLbl val="0"/>
      </c:catAx>
      <c:valAx>
        <c:axId val="550186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1891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0B-425B-9363-CA34B5658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13'!$D$31:$F$31</c:f>
              <c:numCache>
                <c:formatCode>0.0%</c:formatCode>
                <c:ptCount val="3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0213056"/>
        <c:axId val="550208352"/>
      </c:barChart>
      <c:catAx>
        <c:axId val="55021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208352"/>
        <c:crosses val="autoZero"/>
        <c:auto val="1"/>
        <c:lblAlgn val="ctr"/>
        <c:lblOffset val="100"/>
        <c:noMultiLvlLbl val="0"/>
      </c:catAx>
      <c:valAx>
        <c:axId val="5502083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502130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58067"/>
              </p:ext>
            </p:extLst>
          </p:nvPr>
        </p:nvGraphicFramePr>
        <p:xfrm>
          <a:off x="518865" y="1855114"/>
          <a:ext cx="8150407" cy="3972879"/>
        </p:xfrm>
        <a:graphic>
          <a:graphicData uri="http://schemas.openxmlformats.org/drawingml/2006/table">
            <a:tbl>
              <a:tblPr/>
              <a:tblGrid>
                <a:gridCol w="816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2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9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6.879.253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6.879.253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6.879.253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31447"/>
              </p:ext>
            </p:extLst>
          </p:nvPr>
        </p:nvGraphicFramePr>
        <p:xfrm>
          <a:off x="530870" y="1749155"/>
          <a:ext cx="8155929" cy="4756454"/>
        </p:xfrm>
        <a:graphic>
          <a:graphicData uri="http://schemas.openxmlformats.org/drawingml/2006/table">
            <a:tbl>
              <a:tblPr/>
              <a:tblGrid>
                <a:gridCol w="8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52.961.516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11.357.635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1.203.489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15.380.840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15.380.840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294.931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1.230.532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1.618.788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5.676.648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4.341.822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125.676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2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04848"/>
              </p:ext>
            </p:extLst>
          </p:nvPr>
        </p:nvGraphicFramePr>
        <p:xfrm>
          <a:off x="536798" y="1610190"/>
          <a:ext cx="8177338" cy="4743729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8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12.976.205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12.976.205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9.114.513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3.833.377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9.325.670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9.325.670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1.762.200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2.884.203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840.123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2.366.591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50.631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02212"/>
              </p:ext>
            </p:extLst>
          </p:nvPr>
        </p:nvGraphicFramePr>
        <p:xfrm>
          <a:off x="536798" y="2476502"/>
          <a:ext cx="8177337" cy="2032619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8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54579"/>
              </p:ext>
            </p:extLst>
          </p:nvPr>
        </p:nvGraphicFramePr>
        <p:xfrm>
          <a:off x="518864" y="1684720"/>
          <a:ext cx="8167935" cy="463437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4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7.980.657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39749"/>
              </p:ext>
            </p:extLst>
          </p:nvPr>
        </p:nvGraphicFramePr>
        <p:xfrm>
          <a:off x="518862" y="2097902"/>
          <a:ext cx="8085587" cy="2376267"/>
        </p:xfrm>
        <a:graphic>
          <a:graphicData uri="http://schemas.openxmlformats.org/drawingml/2006/table">
            <a:tbl>
              <a:tblPr/>
              <a:tblGrid>
                <a:gridCol w="81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34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2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5.153.637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66216"/>
              </p:ext>
            </p:extLst>
          </p:nvPr>
        </p:nvGraphicFramePr>
        <p:xfrm>
          <a:off x="518857" y="2012062"/>
          <a:ext cx="8167942" cy="3433160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5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1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2.729.981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12944"/>
              </p:ext>
            </p:extLst>
          </p:nvPr>
        </p:nvGraphicFramePr>
        <p:xfrm>
          <a:off x="508040" y="2276872"/>
          <a:ext cx="8167936" cy="2592288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5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6.669.549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5.037.129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685.546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5480"/>
              </p:ext>
            </p:extLst>
          </p:nvPr>
        </p:nvGraphicFramePr>
        <p:xfrm>
          <a:off x="476004" y="1995946"/>
          <a:ext cx="8210795" cy="301722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56457"/>
              </p:ext>
            </p:extLst>
          </p:nvPr>
        </p:nvGraphicFramePr>
        <p:xfrm>
          <a:off x="518862" y="2015965"/>
          <a:ext cx="8167938" cy="3463243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4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23754"/>
              </p:ext>
            </p:extLst>
          </p:nvPr>
        </p:nvGraphicFramePr>
        <p:xfrm>
          <a:off x="518864" y="2057005"/>
          <a:ext cx="8167935" cy="275479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6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7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1.944.677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78759"/>
              </p:ext>
            </p:extLst>
          </p:nvPr>
        </p:nvGraphicFramePr>
        <p:xfrm>
          <a:off x="518864" y="2297884"/>
          <a:ext cx="8167935" cy="257127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2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7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78461"/>
              </p:ext>
            </p:extLst>
          </p:nvPr>
        </p:nvGraphicFramePr>
        <p:xfrm>
          <a:off x="518864" y="1988840"/>
          <a:ext cx="8167935" cy="298016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3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6.322.822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4.332.358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1.274.033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1.274.033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212441"/>
              </p:ext>
            </p:extLst>
          </p:nvPr>
        </p:nvGraphicFramePr>
        <p:xfrm>
          <a:off x="518864" y="2114368"/>
          <a:ext cx="8167935" cy="275479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9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7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40.385.665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18.085.781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8.013.214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34.216.075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19.181.451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21.796.805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10.534.496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10.534.496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26580"/>
              </p:ext>
            </p:extLst>
          </p:nvPr>
        </p:nvGraphicFramePr>
        <p:xfrm>
          <a:off x="518864" y="2141876"/>
          <a:ext cx="8167935" cy="279928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7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5.534.668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63127"/>
              </p:ext>
            </p:extLst>
          </p:nvPr>
        </p:nvGraphicFramePr>
        <p:xfrm>
          <a:off x="518866" y="2017617"/>
          <a:ext cx="8167936" cy="333406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6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5.773.819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279660"/>
              </p:ext>
            </p:extLst>
          </p:nvPr>
        </p:nvGraphicFramePr>
        <p:xfrm>
          <a:off x="515073" y="2448337"/>
          <a:ext cx="8171726" cy="2060782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237" y="488554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4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10153"/>
              </p:ext>
            </p:extLst>
          </p:nvPr>
        </p:nvGraphicFramePr>
        <p:xfrm>
          <a:off x="518865" y="2309350"/>
          <a:ext cx="8167935" cy="227177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0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2.463.896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2.463.896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1.297.067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80036"/>
              </p:ext>
            </p:extLst>
          </p:nvPr>
        </p:nvGraphicFramePr>
        <p:xfrm>
          <a:off x="518866" y="2457670"/>
          <a:ext cx="8085581" cy="2051449"/>
        </p:xfrm>
        <a:graphic>
          <a:graphicData uri="http://schemas.openxmlformats.org/drawingml/2006/table">
            <a:tbl>
              <a:tblPr/>
              <a:tblGrid>
                <a:gridCol w="810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1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9034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9729"/>
              </p:ext>
            </p:extLst>
          </p:nvPr>
        </p:nvGraphicFramePr>
        <p:xfrm>
          <a:off x="518864" y="2185404"/>
          <a:ext cx="8167935" cy="25397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809938"/>
              </p:ext>
            </p:extLst>
          </p:nvPr>
        </p:nvGraphicFramePr>
        <p:xfrm>
          <a:off x="539552" y="1614486"/>
          <a:ext cx="8147248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5" y="637287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614699"/>
              </p:ext>
            </p:extLst>
          </p:nvPr>
        </p:nvGraphicFramePr>
        <p:xfrm>
          <a:off x="517796" y="1792808"/>
          <a:ext cx="8169004" cy="4563541"/>
        </p:xfrm>
        <a:graphic>
          <a:graphicData uri="http://schemas.openxmlformats.org/drawingml/2006/table">
            <a:tbl>
              <a:tblPr/>
              <a:tblGrid>
                <a:gridCol w="81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7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5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955.747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786324"/>
              </p:ext>
            </p:extLst>
          </p:nvPr>
        </p:nvGraphicFramePr>
        <p:xfrm>
          <a:off x="466600" y="1609724"/>
          <a:ext cx="8220200" cy="4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69519"/>
              </p:ext>
            </p:extLst>
          </p:nvPr>
        </p:nvGraphicFramePr>
        <p:xfrm>
          <a:off x="606313" y="2060848"/>
          <a:ext cx="7638095" cy="3399344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5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91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786.330.863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29.951.657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182.087.996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220.990.148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61.016.602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93.435.212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35.261.399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27.058.113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163.557.195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32.017.461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3.822.709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-72.399.446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12.976.205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25.975.670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21.637.099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39511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8E3A144-CDDA-4E26-A519-A50EB9A8319D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1724749858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1396304717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2563244955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323873771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605147512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714167186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86257595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3674906838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848372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398109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63.730.896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1.667.395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10.401.824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81842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28.265.435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2.902.585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79732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7.499.239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881579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7.981.973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31774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52.961.516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21952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6334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31.464.839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9379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7.980.657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0606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6.005.832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2927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3.422.826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780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6.669.549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9745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3.802.148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271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1.639.150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02300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1.944.677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08573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114.005.705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2.114.259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58.347.802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005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5448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6.322.822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40843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55.888.131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20.465.994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40.385.665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0376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5.534.668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0381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5.773.819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3615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330.828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7992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174.515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301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05930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19.482.600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1969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8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43559"/>
              </p:ext>
            </p:extLst>
          </p:nvPr>
        </p:nvGraphicFramePr>
        <p:xfrm>
          <a:off x="467542" y="1994548"/>
          <a:ext cx="8281782" cy="4169419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3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2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2.902.585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6.554.541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1.667.254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6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6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00996"/>
              </p:ext>
            </p:extLst>
          </p:nvPr>
        </p:nvGraphicFramePr>
        <p:xfrm>
          <a:off x="561324" y="2029968"/>
          <a:ext cx="7954028" cy="3631284"/>
        </p:xfrm>
        <a:graphic>
          <a:graphicData uri="http://schemas.openxmlformats.org/drawingml/2006/table">
            <a:tbl>
              <a:tblPr/>
              <a:tblGrid>
                <a:gridCol w="79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7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46548"/>
              </p:ext>
            </p:extLst>
          </p:nvPr>
        </p:nvGraphicFramePr>
        <p:xfrm>
          <a:off x="395535" y="2060848"/>
          <a:ext cx="8289505" cy="3312370"/>
        </p:xfrm>
        <a:graphic>
          <a:graphicData uri="http://schemas.openxmlformats.org/drawingml/2006/table">
            <a:tbl>
              <a:tblPr/>
              <a:tblGrid>
                <a:gridCol w="8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4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7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7.499.239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7.499.239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7.499.239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4.354.855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997.362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5776</Words>
  <Application>Microsoft Office PowerPoint</Application>
  <PresentationFormat>Presentación en pantalla (4:3)</PresentationFormat>
  <Paragraphs>3165</Paragraphs>
  <Slides>30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MARZO DE 2021 PARTIDA 13: MINISTERIO DE AGRICULTURA</vt:lpstr>
      <vt:lpstr>COMPORTAMIENTO DE LA EJECUCIÓN ACUMULADA DE GASTOS A MARZO DE 2021  PARTIDA 13 MINISTERIO DE AGRICULTURA</vt:lpstr>
      <vt:lpstr>COMPORTAMIENTO DE LA EJECUCIÓN ACUMULADA DE GASTOS A MARZO DE 2021  PARTIDA 13 MINISTERIO DE AGRICULTURA</vt:lpstr>
      <vt:lpstr>COMPORTAMIENTO DE LA EJECUCIÓN ACUMULADA DE GASTOS A MARZO DE 2021  PARTIDA 13 MINISTERIO DE AGRICULTURA</vt:lpstr>
      <vt:lpstr>EJECUCIÓN ACUMULADA DE GASTOS A MARZO DE 2021 PARTIDA 13 MINISTERIO DE AGRICULTURA</vt:lpstr>
      <vt:lpstr>EJECUCIÓN ACUMULADA DE GASTOS A MARZO DE 2021  PARTIDA 13 MINISTERIO DE AGRICULTURA RESUMEN POR CAPÍTULOS</vt:lpstr>
      <vt:lpstr>EJECUCIÓN ACUMULADA DE GASTOS A MARZO DE 2021  PARTIDA 13. CAPÍTULO 01. PROGRAMA 01:  SUBSECRETARÍA DE AGRICULTURA</vt:lpstr>
      <vt:lpstr>EJECUCIÓN ACUMULADA DE GASTOS A MARZO DE 2021  PARTIDA 13. CAPÍTULO 01. PROGRAMA 01:  SUBSECRETARÍA DE AGRICULTURA</vt:lpstr>
      <vt:lpstr>EJECUCIÓN ACUMULADA DE GASTOS A MARZO DE 2021  PARTIDA 13. CAPÍTULO 01. PROGRAMA 02:  INVESTIGACIÓN E INNOVACIÓN TECNOLÓGICA SILVOAGROPECUARIA</vt:lpstr>
      <vt:lpstr>EJECUCIÓN ACUMULADA DE GASTOS A MARZO DE 2021  PARTIDA 13. CAPÍTULO 02. PROGRAMA 01:  OFICINA DE ESTUDIOS Y POLÍTICAS AGRARIAS</vt:lpstr>
      <vt:lpstr>EJECUCIÓN ACUMULADA DE GASTOS A MARZO DE 2021  PARTIDA 13. CAPÍTULO 03. PROGRAMA 01:  INSTITUTO DE DESARROLLO AGROPECUARIO</vt:lpstr>
      <vt:lpstr>EJECUCIÓN ACUMULADA DE GASTOS A MARZO DE 2021  PARTIDA 13. CAPÍTULO 03. PROGRAMA 01:  INSTITUTO DE DESARROLLO AGROPECUARIO</vt:lpstr>
      <vt:lpstr>EJECUCIÓN ACUMULADA DE GASTOS A MARZO DE 2021  PARTIDA 13. CAPÍTULO 03. PROGRAMA:  INSTITUTO DE DESARROLLO  AGROPECUARIO FET COVID-19</vt:lpstr>
      <vt:lpstr>EJECUCIÓN ACUMULADA DE GASTOS A MARZO DE 2021  PARTIDA 13. CAPÍTULO 04. PROGRAMA 01:  SERVICIO AGRÍCOLA Y GANADERO</vt:lpstr>
      <vt:lpstr>EJECUCIÓN ACUMULADA DE GASTOS A MARZO DE 2021  PARTIDA 13. CAPÍTULO 04. PROGRAMA 04:  INSPECCIONES EXPORTACIONES SILVOAGROPECUARIAS</vt:lpstr>
      <vt:lpstr>EJECUCIÓN ACUMULADA DE GASTOS A MARZO DE 2021  PARTIDA 13. CAPÍTULO 04. PROGRAMA 05:  PROGRAMA DESARROLLO GANADERO</vt:lpstr>
      <vt:lpstr>EJECUCIÓN ACUMULADA DE GASTOS A MARZO DE 2021  PARTIDA 13. CAPÍTULO 04. PROGRAMA 06:  VIGILANCIA Y CONTROL SILVOAGRÍCOLA</vt:lpstr>
      <vt:lpstr>EJECUCIÓN ACUMULADA DE GASTOS A MARZO DE 2021  PARTIDA 13. CAPÍTULO 04. PROGRAMA 07:  PROGRAMA DE CONTROLES FRONTERIZOS</vt:lpstr>
      <vt:lpstr>EJECUCIÓN ACUMULADA DE GASTOS A MARZO DE 2021  PARTIDA 13. CAPÍTULO 04. PROGRAMA 08:  PROGRAMA GESTIÓN Y CONSERVACIÓN DE RECURSOS NATURALES RENOVABLES</vt:lpstr>
      <vt:lpstr>EJECUCIÓN ACUMULADA DE GASTOS A MARZO DE 2021  PARTIDA 13. CAPÍTULO 04. PROGRAMA 09:  LABORATORIOS</vt:lpstr>
      <vt:lpstr>EJECUCIÓN ACUMULADA DE GASTOS A MARZO DE 2021  PARTIDA 13. PROGRAMA:  GESTIÓN FORESTAL FET COVID-19</vt:lpstr>
      <vt:lpstr>EJECUCIÓN ACUMULADA DE GASTOS A MARZO DE 2021  PARTIDA 13. CAPÍTULO 05. PROGRAMA 01:  CORPORACIÓN NACIONAL FORESTAL</vt:lpstr>
      <vt:lpstr>EJECUCIÓN ACUMULADA DE GASTOS A MARZO DE 2021  PARTIDA 13. CAPÍTULO 05. PROGRAMA 03:  PROGRAMA DE MANEJO DEL FUEGO</vt:lpstr>
      <vt:lpstr>EJECUCIÓN ACUMULADA DE GASTOS A MARZO DE 2021  PARTIDA 13. CAPÍTULO 05. PROGRAMA 04:  ÁREAS SILVESTRES PROTEGIDAS</vt:lpstr>
      <vt:lpstr>EJECUCIÓN ACUMULADA DE GASTOS A MARZO DE 2021  PARTIDA 13. CAPÍTULO 05. PROGRAMA 05:  GESTIÓN FORESTAL</vt:lpstr>
      <vt:lpstr>EJECUCIÓN ACUMULADA DE GASTOS A MARZO DE 2021  PARTIDA 13. CAPÍTULO 05. PROGRAMA 06:  PROGRAMA  DE ARBORIZACIÓN URBANA</vt:lpstr>
      <vt:lpstr>EJECUCIÓN ACUMULADA DE GASTOS A MARZO DE 2021  PARTIDA 13. PROGRAMA:  PROGRAMAS DE EMPLEOS</vt:lpstr>
      <vt:lpstr>EJECUCIÓN ACUMULADA DE GASTOS A MARZO DE 2021  PARTIDA 13. PROGRAMA:  AREAS SILVESTRES PROTEGIDAS FET COVID-19</vt:lpstr>
      <vt:lpstr>EJECUCIÓN ACUMULADA DE GASTOS A MARZO DE 2021  PARTIDA 13. PROGRAMA:  COMISIÓN NACIONAL DE RIEGO FET COVID-19</vt:lpstr>
      <vt:lpstr>EJECUCIÓN ACUMULADA DE GASTOS A MARZO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328</cp:revision>
  <cp:lastPrinted>2019-06-03T14:10:49Z</cp:lastPrinted>
  <dcterms:created xsi:type="dcterms:W3CDTF">2016-06-23T13:38:47Z</dcterms:created>
  <dcterms:modified xsi:type="dcterms:W3CDTF">2021-08-09T20:30:40Z</dcterms:modified>
</cp:coreProperties>
</file>