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Override3.xml" ContentType="application/vnd.openxmlformats-officedocument.themeOverr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33"/>
  </p:notesMasterIdLst>
  <p:handoutMasterIdLst>
    <p:handoutMasterId r:id="rId34"/>
  </p:handoutMasterIdLst>
  <p:sldIdLst>
    <p:sldId id="256" r:id="rId3"/>
    <p:sldId id="309" r:id="rId4"/>
    <p:sldId id="304" r:id="rId5"/>
    <p:sldId id="312" r:id="rId6"/>
    <p:sldId id="264" r:id="rId7"/>
    <p:sldId id="263" r:id="rId8"/>
    <p:sldId id="302" r:id="rId9"/>
    <p:sldId id="316" r:id="rId10"/>
    <p:sldId id="317" r:id="rId11"/>
    <p:sldId id="299" r:id="rId12"/>
    <p:sldId id="318" r:id="rId13"/>
    <p:sldId id="320" r:id="rId14"/>
    <p:sldId id="333" r:id="rId15"/>
    <p:sldId id="321" r:id="rId16"/>
    <p:sldId id="322" r:id="rId17"/>
    <p:sldId id="323" r:id="rId18"/>
    <p:sldId id="324" r:id="rId19"/>
    <p:sldId id="325" r:id="rId20"/>
    <p:sldId id="326" r:id="rId21"/>
    <p:sldId id="319" r:id="rId22"/>
    <p:sldId id="332" r:id="rId23"/>
    <p:sldId id="334" r:id="rId24"/>
    <p:sldId id="331" r:id="rId25"/>
    <p:sldId id="330" r:id="rId26"/>
    <p:sldId id="329" r:id="rId27"/>
    <p:sldId id="328" r:id="rId28"/>
    <p:sldId id="336" r:id="rId29"/>
    <p:sldId id="335" r:id="rId30"/>
    <p:sldId id="337" r:id="rId31"/>
    <p:sldId id="327" r:id="rId32"/>
  </p:sldIdLst>
  <p:sldSz cx="9144000" cy="6858000" type="screen4x3"/>
  <p:notesSz cx="7077075" cy="9363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49" userDrawn="1">
          <p15:clr>
            <a:srgbClr val="A4A3A4"/>
          </p15:clr>
        </p15:guide>
        <p15:guide id="2" pos="2229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60" y="32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49"/>
        <p:guide pos="222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handoutMaster" Target="handoutMasters/handout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notesMaster" Target="notesMasters/notesMaster1.xml"/><Relationship Id="rId38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oleObject" Target="../embeddings/oleObject1.bin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.xm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oleObject" Target="../embeddings/oleObject2.bin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400" b="1" i="0" baseline="0">
                <a:effectLst/>
              </a:rPr>
              <a:t>Distribución Presupuesto Inicial por Subtítulos de Gasto</a:t>
            </a:r>
            <a:endParaRPr lang="es-CL" sz="1100">
              <a:effectLst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3.4722222222222224E-2"/>
          <c:y val="0.19353164187809857"/>
          <c:w val="0.96527777777777779"/>
          <c:h val="0.43046478565179352"/>
        </c:manualLayout>
      </c:layout>
      <c:pie3DChart>
        <c:varyColors val="1"/>
        <c:ser>
          <c:idx val="0"/>
          <c:order val="0"/>
          <c:tx>
            <c:strRef>
              <c:f>'Partida 13'!$D$63</c:f>
              <c:strCache>
                <c:ptCount val="1"/>
                <c:pt idx="0">
                  <c:v>Presupuesto Inicial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1D09-4530-AB48-01B861B6F480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1D09-4530-AB48-01B861B6F480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1D09-4530-AB48-01B861B6F480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1D09-4530-AB48-01B861B6F480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1D09-4530-AB48-01B861B6F480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1D09-4530-AB48-01B861B6F480}"/>
              </c:ext>
            </c:extLst>
          </c:dPt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'Partida 13'!$C$64:$C$69</c:f>
              <c:strCache>
                <c:ptCount val="6"/>
                <c:pt idx="0">
                  <c:v>GASTOS EN PERSONAL                                                              </c:v>
                </c:pt>
                <c:pt idx="1">
                  <c:v>BIENES Y SERVICIOS DE CONSUMO                                                   </c:v>
                </c:pt>
                <c:pt idx="2">
                  <c:v>TRANSFERENCIAS CORRIENTES                                                       </c:v>
                </c:pt>
                <c:pt idx="3">
                  <c:v>INICIATIVAS DE INVERSIÓN                                                        </c:v>
                </c:pt>
                <c:pt idx="4">
                  <c:v>PRÉSTAMOS                                                                       </c:v>
                </c:pt>
                <c:pt idx="5">
                  <c:v>OTROS</c:v>
                </c:pt>
              </c:strCache>
            </c:strRef>
          </c:cat>
          <c:val>
            <c:numRef>
              <c:f>'Partida 13'!$D$64:$D$69</c:f>
              <c:numCache>
                <c:formatCode>#,##0</c:formatCode>
                <c:ptCount val="6"/>
                <c:pt idx="0">
                  <c:v>215709768</c:v>
                </c:pt>
                <c:pt idx="1">
                  <c:v>58173813</c:v>
                </c:pt>
                <c:pt idx="2">
                  <c:v>161586436</c:v>
                </c:pt>
                <c:pt idx="3">
                  <c:v>3353507</c:v>
                </c:pt>
                <c:pt idx="4">
                  <c:v>89861262</c:v>
                </c:pt>
                <c:pt idx="5">
                  <c:v>227694320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1D09-4530-AB48-01B861B6F480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</c:legendEntry>
      <c:layout>
        <c:manualLayout>
          <c:xMode val="edge"/>
          <c:yMode val="edge"/>
          <c:x val="3.3316599848015167E-2"/>
          <c:y val="0.70838486068088513"/>
          <c:w val="0.43108060434233941"/>
          <c:h val="0.2572319309342542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  <c:extLst/>
  </c:chart>
  <c:spPr>
    <a:noFill/>
    <a:ln>
      <a:noFill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0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000"/>
              <a:t>% Ejecución Acumulada  2019 - 2020 - 2021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plotArea>
      <c:layout>
        <c:manualLayout>
          <c:layoutTarget val="inner"/>
          <c:xMode val="edge"/>
          <c:yMode val="edge"/>
          <c:x val="8.6748105084995211E-2"/>
          <c:y val="0.102204834024336"/>
          <c:w val="0.89040661973328106"/>
          <c:h val="0.6495701601476539"/>
        </c:manualLayout>
      </c:layout>
      <c:lineChart>
        <c:grouping val="standard"/>
        <c:varyColors val="0"/>
        <c:ser>
          <c:idx val="2"/>
          <c:order val="0"/>
          <c:tx>
            <c:strRef>
              <c:f>'[13.xlsx]Partida 13'!$C$22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cat>
            <c:strRef>
              <c:f>'[13.xlsx]Partida 13'!$D$21:$O$21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'[13.xlsx]Partida 13'!$D$22:$O$22</c:f>
              <c:numCache>
                <c:formatCode>0.0%</c:formatCode>
                <c:ptCount val="12"/>
                <c:pt idx="0">
                  <c:v>4.9359708464816389E-2</c:v>
                </c:pt>
                <c:pt idx="1">
                  <c:v>0.11650833832651834</c:v>
                </c:pt>
                <c:pt idx="2">
                  <c:v>0.21789340508221777</c:v>
                </c:pt>
                <c:pt idx="3">
                  <c:v>0.31546752389159288</c:v>
                </c:pt>
                <c:pt idx="4">
                  <c:v>0.40454346833866656</c:v>
                </c:pt>
                <c:pt idx="5">
                  <c:v>0.49669152472025307</c:v>
                </c:pt>
                <c:pt idx="6">
                  <c:v>0.58289365358605905</c:v>
                </c:pt>
                <c:pt idx="7">
                  <c:v>0.65143906015164132</c:v>
                </c:pt>
                <c:pt idx="8">
                  <c:v>0.72746791638458541</c:v>
                </c:pt>
                <c:pt idx="9">
                  <c:v>0.80015751785603972</c:v>
                </c:pt>
                <c:pt idx="10">
                  <c:v>0.87854044155065913</c:v>
                </c:pt>
                <c:pt idx="11">
                  <c:v>0.99251656983233771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3889-4252-8C0E-9712464EE9B3}"/>
            </c:ext>
          </c:extLst>
        </c:ser>
        <c:ser>
          <c:idx val="0"/>
          <c:order val="1"/>
          <c:tx>
            <c:strRef>
              <c:f>'[13.xlsx]Partida 13'!$C$23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cat>
            <c:strRef>
              <c:f>'[13.xlsx]Partida 13'!$D$21:$O$21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'[13.xlsx]Partida 13'!$D$23:$O$23</c:f>
              <c:numCache>
                <c:formatCode>0.0%</c:formatCode>
                <c:ptCount val="12"/>
                <c:pt idx="0">
                  <c:v>4.5506122343900321E-2</c:v>
                </c:pt>
                <c:pt idx="1">
                  <c:v>0.11491136199166692</c:v>
                </c:pt>
                <c:pt idx="2">
                  <c:v>0.22005666775595142</c:v>
                </c:pt>
                <c:pt idx="3">
                  <c:v>0.32516004515734992</c:v>
                </c:pt>
                <c:pt idx="4">
                  <c:v>0.4024433856505516</c:v>
                </c:pt>
                <c:pt idx="5">
                  <c:v>0.48371334766331031</c:v>
                </c:pt>
                <c:pt idx="6">
                  <c:v>0.55356643521811599</c:v>
                </c:pt>
                <c:pt idx="7">
                  <c:v>0.62954488697371802</c:v>
                </c:pt>
                <c:pt idx="8">
                  <c:v>0.70370226586664442</c:v>
                </c:pt>
                <c:pt idx="9">
                  <c:v>0.76028429464728409</c:v>
                </c:pt>
                <c:pt idx="10">
                  <c:v>0.86080419746733439</c:v>
                </c:pt>
                <c:pt idx="11">
                  <c:v>0.98924947501608862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9067-43BE-8736-C10010240EFC}"/>
            </c:ext>
          </c:extLst>
        </c:ser>
        <c:ser>
          <c:idx val="1"/>
          <c:order val="2"/>
          <c:tx>
            <c:strRef>
              <c:f>'[13.xlsx]Partida 13'!$C$24</c:f>
              <c:strCache>
                <c:ptCount val="1"/>
                <c:pt idx="0">
                  <c:v>% Ejecución Ppto. Vigente 2021</c:v>
                </c:pt>
              </c:strCache>
            </c:strRef>
          </c:tx>
          <c:spPr>
            <a:ln w="34925" cap="rnd">
              <a:solidFill>
                <a:schemeClr val="accent2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dPt>
            <c:idx val="0"/>
            <c:marker>
              <c:symbol val="circle"/>
              <c:size val="6"/>
              <c:spPr>
                <a:gradFill rotWithShape="1">
                  <a:gsLst>
                    <a:gs pos="0">
                      <a:schemeClr val="accent2">
                        <a:shade val="51000"/>
                        <a:satMod val="130000"/>
                      </a:schemeClr>
                    </a:gs>
                    <a:gs pos="80000">
                      <a:schemeClr val="accent2">
                        <a:shade val="93000"/>
                        <a:satMod val="130000"/>
                      </a:schemeClr>
                    </a:gs>
                    <a:gs pos="100000">
                      <a:schemeClr val="accent2">
                        <a:shade val="94000"/>
                        <a:satMod val="135000"/>
                      </a:schemeClr>
                    </a:gs>
                  </a:gsLst>
                  <a:lin ang="16200000" scaled="0"/>
                </a:gradFill>
                <a:ln w="9525">
                  <a:solidFill>
                    <a:schemeClr val="accent2"/>
                  </a:solidFill>
                  <a:round/>
                </a:ln>
                <a:effectLst>
                  <a:outerShdw blurRad="40000" dist="23000" dir="5400000" rotWithShape="0">
                    <a:srgbClr val="000000">
                      <a:alpha val="35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threePt" dir="t">
                    <a:rot lat="0" lon="0" rev="1200000"/>
                  </a:lightRig>
                </a:scene3d>
                <a:sp3d>
                  <a:bevelT w="63500" h="25400"/>
                </a:sp3d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0-E863-4A77-B609-8D0C10467E5D}"/>
              </c:ext>
            </c:extLst>
          </c:dPt>
          <c:dLbls>
            <c:dLbl>
              <c:idx val="0"/>
              <c:layout>
                <c:manualLayout>
                  <c:x val="-4.2988364772160489E-2"/>
                  <c:y val="3.961889498724989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E863-4A77-B609-8D0C10467E5D}"/>
                </c:ext>
              </c:extLst>
            </c:dLbl>
            <c:dLbl>
              <c:idx val="1"/>
              <c:layout>
                <c:manualLayout>
                  <c:x val="-3.7383177570093497E-2"/>
                  <c:y val="4.199473908426117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BB49-49D1-8127-ABD1DD0ECC16}"/>
                </c:ext>
              </c:extLst>
            </c:dLbl>
            <c:dLbl>
              <c:idx val="2"/>
              <c:layout>
                <c:manualLayout>
                  <c:x val="-4.3613707165109032E-2"/>
                  <c:y val="5.949254703603654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BB49-49D1-8127-ABD1DD0ECC16}"/>
                </c:ext>
              </c:extLst>
            </c:dLbl>
            <c:dLbl>
              <c:idx val="3"/>
              <c:layout>
                <c:manualLayout>
                  <c:x val="-4.1536863966770511E-2"/>
                  <c:y val="5.249342385532647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BB49-49D1-8127-ABD1DD0ECC16}"/>
                </c:ext>
              </c:extLst>
            </c:dLbl>
            <c:dLbl>
              <c:idx val="4"/>
              <c:layout>
                <c:manualLayout>
                  <c:x val="-3.7383177570093455E-2"/>
                  <c:y val="6.299210862639170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BB49-49D1-8127-ABD1DD0ECC16}"/>
                </c:ext>
              </c:extLst>
            </c:dLbl>
            <c:dLbl>
              <c:idx val="5"/>
              <c:layout>
                <c:manualLayout>
                  <c:x val="-3.7383177570093531E-2"/>
                  <c:y val="5.249342385532640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7A56-4060-824F-7E4C5FAC4EC2}"/>
                </c:ext>
              </c:extLst>
            </c:dLbl>
            <c:dLbl>
              <c:idx val="6"/>
              <c:layout>
                <c:manualLayout>
                  <c:x val="-4.7767393561786012E-2"/>
                  <c:y val="4.199473908426117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3F50-4E7A-9F6D-0AF1F3DB60D8}"/>
                </c:ext>
              </c:extLst>
            </c:dLbl>
            <c:dLbl>
              <c:idx val="7"/>
              <c:layout>
                <c:manualLayout>
                  <c:x val="-4.9844236760124609E-2"/>
                  <c:y val="4.199473908426117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3F50-4E7A-9F6D-0AF1F3DB60D8}"/>
                </c:ext>
              </c:extLst>
            </c:dLbl>
            <c:dLbl>
              <c:idx val="8"/>
              <c:layout>
                <c:manualLayout>
                  <c:x val="-4.5690550363447636E-2"/>
                  <c:y val="4.199473908426117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3F50-4E7A-9F6D-0AF1F3DB60D8}"/>
                </c:ext>
              </c:extLst>
            </c:dLbl>
            <c:dLbl>
              <c:idx val="9"/>
              <c:layout>
                <c:manualLayout>
                  <c:x val="-3.3229491173416559E-2"/>
                  <c:y val="3.149605431319585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3F50-4E7A-9F6D-0AF1F3DB60D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'[13.xlsx]Partida 13'!$D$21:$O$21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'[13.xlsx]Partida 13'!$D$24:$F$24</c:f>
              <c:numCache>
                <c:formatCode>0.0%</c:formatCode>
                <c:ptCount val="3"/>
                <c:pt idx="0">
                  <c:v>4.0323206726136269E-2</c:v>
                </c:pt>
                <c:pt idx="1">
                  <c:v>0.12253255703017579</c:v>
                </c:pt>
                <c:pt idx="2">
                  <c:v>0.23156664016124215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9067-43BE-8736-C10010240EF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550189144"/>
        <c:axId val="550186008"/>
      </c:lineChart>
      <c:catAx>
        <c:axId val="5501891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04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550186008"/>
        <c:crosses val="autoZero"/>
        <c:auto val="1"/>
        <c:lblAlgn val="ctr"/>
        <c:lblOffset val="100"/>
        <c:noMultiLvlLbl val="0"/>
      </c:catAx>
      <c:valAx>
        <c:axId val="550186008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550189144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10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000" b="1"/>
              <a:t>% Ejecución Mensual  2019 - 2020 - 2021</a:t>
            </a:r>
          </a:p>
        </c:rich>
      </c:tx>
      <c:layout>
        <c:manualLayout>
          <c:xMode val="edge"/>
          <c:yMode val="edge"/>
          <c:x val="0.32193750000000004"/>
          <c:y val="3.952644885285378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ctr">
            <a:defRPr sz="10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plotArea>
      <c:layout/>
      <c:barChart>
        <c:barDir val="col"/>
        <c:grouping val="clustered"/>
        <c:varyColors val="0"/>
        <c:ser>
          <c:idx val="2"/>
          <c:order val="0"/>
          <c:tx>
            <c:strRef>
              <c:f>'[13.xlsx]Partida 13'!$C$29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'[13.xlsx]Partida 13'!$D$28:$O$28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'[13.xlsx]Partida 13'!$D$29:$O$29</c:f>
              <c:numCache>
                <c:formatCode>0.0%</c:formatCode>
                <c:ptCount val="12"/>
                <c:pt idx="0">
                  <c:v>4.9359708464816389E-2</c:v>
                </c:pt>
                <c:pt idx="1">
                  <c:v>6.7329647358866054E-2</c:v>
                </c:pt>
                <c:pt idx="2">
                  <c:v>0.10251717366272182</c:v>
                </c:pt>
                <c:pt idx="3">
                  <c:v>9.7574118809375138E-2</c:v>
                </c:pt>
                <c:pt idx="4">
                  <c:v>9.0266690873798711E-2</c:v>
                </c:pt>
                <c:pt idx="5">
                  <c:v>0.10233769051308687</c:v>
                </c:pt>
                <c:pt idx="6">
                  <c:v>8.8205315442897017E-2</c:v>
                </c:pt>
                <c:pt idx="7">
                  <c:v>7.7931350926418189E-2</c:v>
                </c:pt>
                <c:pt idx="8">
                  <c:v>8.1320379961063893E-2</c:v>
                </c:pt>
                <c:pt idx="9">
                  <c:v>7.2689601471454354E-2</c:v>
                </c:pt>
                <c:pt idx="10">
                  <c:v>8.4962428527516926E-2</c:v>
                </c:pt>
                <c:pt idx="11">
                  <c:v>0.12613003861161651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AF98-42BF-929C-94565FD56B46}"/>
            </c:ext>
          </c:extLst>
        </c:ser>
        <c:ser>
          <c:idx val="0"/>
          <c:order val="1"/>
          <c:tx>
            <c:strRef>
              <c:f>'[13.xlsx]Partida 13'!$C$30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'[13.xlsx]Partida 13'!$D$28:$O$28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'[13.xlsx]Partida 13'!$D$30:$O$30</c:f>
              <c:numCache>
                <c:formatCode>0.0%</c:formatCode>
                <c:ptCount val="12"/>
                <c:pt idx="0">
                  <c:v>4.5506122343900321E-2</c:v>
                </c:pt>
                <c:pt idx="1">
                  <c:v>6.9996170565702842E-2</c:v>
                </c:pt>
                <c:pt idx="2">
                  <c:v>0.10933352309056353</c:v>
                </c:pt>
                <c:pt idx="3">
                  <c:v>0.10294127414896519</c:v>
                </c:pt>
                <c:pt idx="4">
                  <c:v>7.8181445740577796E-2</c:v>
                </c:pt>
                <c:pt idx="5">
                  <c:v>7.5612878517171384E-2</c:v>
                </c:pt>
                <c:pt idx="6">
                  <c:v>6.9853087554805723E-2</c:v>
                </c:pt>
                <c:pt idx="7">
                  <c:v>7.5978451755602014E-2</c:v>
                </c:pt>
                <c:pt idx="8">
                  <c:v>8.0201152044641566E-2</c:v>
                </c:pt>
                <c:pt idx="9">
                  <c:v>8.5282485670520256E-2</c:v>
                </c:pt>
                <c:pt idx="10">
                  <c:v>0.10051990282005026</c:v>
                </c:pt>
                <c:pt idx="11">
                  <c:v>0.14237714611781987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444-47F2-83BA-39194F3BF6A4}"/>
            </c:ext>
          </c:extLst>
        </c:ser>
        <c:ser>
          <c:idx val="1"/>
          <c:order val="2"/>
          <c:tx>
            <c:strRef>
              <c:f>'[13.xlsx]Partida 13'!$C$31</c:f>
              <c:strCache>
                <c:ptCount val="1"/>
                <c:pt idx="0">
                  <c:v>% Ejecución Ppto. Vigente 2021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2"/>
              <c:layout>
                <c:manualLayout>
                  <c:x val="0"/>
                  <c:y val="1.7953316288520819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AF0B-425B-9363-CA34B565823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'[13.xlsx]Partida 13'!$D$28:$O$28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'[13.xlsx]Partida 13'!$D$31:$F$31</c:f>
              <c:numCache>
                <c:formatCode>0.0%</c:formatCode>
                <c:ptCount val="3"/>
                <c:pt idx="0">
                  <c:v>4.0323206726136269E-2</c:v>
                </c:pt>
                <c:pt idx="1">
                  <c:v>8.3396072917030939E-2</c:v>
                </c:pt>
                <c:pt idx="2">
                  <c:v>0.10968023647318037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6444-47F2-83BA-39194F3BF6A4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550213056"/>
        <c:axId val="550208352"/>
      </c:barChart>
      <c:catAx>
        <c:axId val="5502130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16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550208352"/>
        <c:crosses val="autoZero"/>
        <c:auto val="1"/>
        <c:lblAlgn val="ctr"/>
        <c:lblOffset val="100"/>
        <c:noMultiLvlLbl val="0"/>
      </c:catAx>
      <c:valAx>
        <c:axId val="550208352"/>
        <c:scaling>
          <c:orientation val="minMax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550213056"/>
        <c:crosses val="autoZero"/>
        <c:crossBetween val="between"/>
        <c:majorUnit val="5.000000000000001E-2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34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lt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6" y="0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08711" y="0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09-08-2021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6" y="8893296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08711" y="8893296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6" y="0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08711" y="0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09-08-2021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8563" y="701675"/>
            <a:ext cx="4679950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46" tIns="46423" rIns="92846" bIns="46423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2846" tIns="46423" rIns="92846" bIns="46423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6" y="8893296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08711" y="8893296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3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879962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15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439061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5984248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17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3602043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18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8111697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19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0095148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20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7321197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21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3593867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22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6631334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23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6937521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24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9360638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25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05131240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26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13247069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27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9536229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28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58861518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29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0767699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30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4742484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8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191549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9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191549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10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3778991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11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4758773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12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402406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13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5951754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14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73036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09-08-2021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09-08-2021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09-08-2021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09-08-2021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09-08-2021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09-08-2021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09-08-2021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09-08-2021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09-08-2021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09-08-2021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09-08-2021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09-08-2021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09-08-2021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09-08-2021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09-08-2021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09-08-2021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09-08-2021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09-08-2021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09-08-2021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09-08-2021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09-08-2021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09-08-2021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09-08-2021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3C698310-8BCB-4F59-809D-33CC9D683E4B}"/>
              </a:ext>
            </a:extLst>
          </p:cNvPr>
          <p:cNvPicPr>
            <a:picLocks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504000" y="136800"/>
            <a:ext cx="1951200" cy="57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09-08-2021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31D9453B-D578-4DBA-8F06-03B572F5E9EA}"/>
              </a:ext>
            </a:extLst>
          </p:cNvPr>
          <p:cNvPicPr>
            <a:picLocks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504000" y="136800"/>
            <a:ext cx="1951200" cy="57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3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3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latin typeface="+mn-lt"/>
              </a:rPr>
              <a:t>EJECUCIÓN PRESUPUESTARIA DE GASTOS ACUMULADA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AL MES DE MARZO DE 2021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PARTIDA 13: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MINISTERIO DE AGRICULTURA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 abril 2021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92988" y="5877272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4" y="1566138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458474" y="735658"/>
            <a:ext cx="8210797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MARZO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13. CAPÍTULO 02. PROGRAMA 01: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OFICINA DE ESTUDIOS Y POLÍTICAS AGRARIAS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68858067"/>
              </p:ext>
            </p:extLst>
          </p:nvPr>
        </p:nvGraphicFramePr>
        <p:xfrm>
          <a:off x="518865" y="1855114"/>
          <a:ext cx="8150407" cy="3972879"/>
        </p:xfrm>
        <a:graphic>
          <a:graphicData uri="http://schemas.openxmlformats.org/drawingml/2006/table">
            <a:tbl>
              <a:tblPr/>
              <a:tblGrid>
                <a:gridCol w="8165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164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164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3305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1656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1656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1656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1656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31252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94988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97150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5921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17.822.574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17.822.574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7.981.973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44,8%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49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4.109.595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4.109.595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1.014.398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24,7%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49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749.839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749.839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75.729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10,1%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49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949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949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12.830.746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12.830.746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6.879.253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53,6%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949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619.497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619.497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949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Centro de Información de Recursos Naturales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619.497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619.497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949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12.211.249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12.211.249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6.879.253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56,3%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949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INE - Estadísticas Continuas Intercensales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537.776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537.776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949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INE - VIII Censo Agropecuario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11.604.678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11.604.678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6.879.253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59,3%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949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INE - Estudio Indicadores de Calidad de Vida Rural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68.795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68.795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949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132.374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132.374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12.593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9,5%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949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132.374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132.374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12.593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9,5%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949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949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195286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66874" y="6505603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z="1000" smtClean="0"/>
              <a:t>11</a:t>
            </a:fld>
            <a:endParaRPr lang="es-CL" sz="100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0870" y="1460177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                                                                                                                                                   …..1 de 2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30870" y="795981"/>
            <a:ext cx="815593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MARZO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13. CAPÍTULO 03. PROGRAMA 01: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INSTITUTO DE DESARROLLO AGROPECUARIO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19131447"/>
              </p:ext>
            </p:extLst>
          </p:nvPr>
        </p:nvGraphicFramePr>
        <p:xfrm>
          <a:off x="530870" y="1749155"/>
          <a:ext cx="8155929" cy="4756454"/>
        </p:xfrm>
        <a:graphic>
          <a:graphicData uri="http://schemas.openxmlformats.org/drawingml/2006/table">
            <a:tbl>
              <a:tblPr/>
              <a:tblGrid>
                <a:gridCol w="81711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184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184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3490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1711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1711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1711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1711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31747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41760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088" marR="8088" marT="80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088" marR="8088" marT="80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2135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5201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308.383.838 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303.962.042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-4.421.796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52.961.516 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17,4%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417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43.098.921 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43.098.921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11.357.635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26,4%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417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6.408.868 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6.408.868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1.203.489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18,8%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417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417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417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84.078.104 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84.078.104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15.380.840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18,3%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417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84.074.658 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84.074.658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15.380.840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18,3%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417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386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Apoyo a la Contratación del Seguro Agrícola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984.717 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984.717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417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389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Sistema de Incentivos Ley N° 20.412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21.353.972 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21.353.972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294.931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1,4%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417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404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Emergencias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1.662.978 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1.662.978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1.230.532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74,0%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822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407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Servicios Desarrollo de Capacidades Productivas y Empresariales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1.868.801 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1.868.801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22.195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1,2%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417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415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Servicios de Asesoría Técnica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11.117.691 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11.117.691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1.618.788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14,6%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417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416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Desarrollo de Acción Local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20.104.198 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20.104.198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5.676.648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28,2%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822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417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Fundación Promoción y Desarrollo de la Mujer - PRODEMU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1.867.239 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1.867.239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1.867.239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417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418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Desarrollo Territorial Indígena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19.574.180 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19.574.180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4.341.822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22,2%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822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419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Desarrollo Integral de Pequeños Productores Campesinos del Secano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1.537.731 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1.537.731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125.676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8,2%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417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420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Alianzas Productivas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2.749.400 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2.749.400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155.996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5,7%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417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421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Asesoría para Comercialización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1.253.751 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1.253.751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47.013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3,7%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417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3.446 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3.446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2822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Asociación Latinoamericana de Instituciones Financieras para el Desarrollo - ALIDE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3.446 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3.446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417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1417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1763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2822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886044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16741" y="6499224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12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21990" y="1321226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                                                                                                                                                            …..2 de 2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36798" y="712611"/>
            <a:ext cx="817733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MARZO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13. CAPÍTULO 03. PROGRAMA 01: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INSTITUTO DE DESARROLLO AGROPECUARIO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82404848"/>
              </p:ext>
            </p:extLst>
          </p:nvPr>
        </p:nvGraphicFramePr>
        <p:xfrm>
          <a:off x="536798" y="1610190"/>
          <a:ext cx="8177338" cy="4743729"/>
        </p:xfrm>
        <a:graphic>
          <a:graphicData uri="http://schemas.openxmlformats.org/drawingml/2006/table">
            <a:tbl>
              <a:tblPr/>
              <a:tblGrid>
                <a:gridCol w="8192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263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263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4208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1926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1926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1926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1926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33667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58380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065" marR="9065" marT="90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065" marR="9065" marT="90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4203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83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675.401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675.401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238.499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35,3%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83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74.131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74.131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583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601.270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601.270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238.499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39,7%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583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6.900.975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-6.900.975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583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Emergencia Transitorio                                              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6.900.975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-6.900.975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583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89.861.262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89.861.262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12.976.205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14,4%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583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 Fomento                                                                   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89.861.262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89.861.262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12.976.205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14,4%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583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Corto Plazo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59.577.415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59.577.415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9.114.513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15,3%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583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Largo Plazo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25.398.301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25.398.301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3.833.377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15,1%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583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 financiamiento art. 3°, Ley N° 18.450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1.859.985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1.859.985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28.315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1,5%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583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Largo Plazo - COBIN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3.025.561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3.025.561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583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77.360.277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77.360.277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9.325.670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12,1%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583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77.360.277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77.360.277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9.325.670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12,1%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583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Riego  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21.102.965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21.102.965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1.762.200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8,4%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583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Desarrollo Inversiones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3.600.590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3.600.590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539.592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15,0%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583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Desarrollo de Acción Local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18.751.633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18.751.633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2.884.203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15,4%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583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Desarrollo Territorial Indígena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15.483.549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15.483.549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840.123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5,4%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583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Praderas Suplementarias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4.876.824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4.876.824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2.366.591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48,5%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583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Alianzas Productivas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1.484.160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1.484.160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3142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Fundación Promoción y Desarrollo de la Mujer - PRODEMU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1.268.209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1.268.209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849.510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67,0%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3142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Desarrollo Integral de Pequeños Productores Campesinos del Secano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1.892.095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1.892.095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29.111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1,5%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1583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Inversiones para Comercialización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298.782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298.782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3.709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1,2%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1583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Inversiones Servicios de Asesoría Técnica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8.601.470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8.601.470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50.631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0,6%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1583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2.479.179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2.479.179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2.479.178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  <a:tr h="1583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2.479.179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2.479.179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2.479.178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6806454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45266" y="5186132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13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45267" y="1910236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                                                                                                                                                           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36798" y="589501"/>
            <a:ext cx="817733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MARZO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13. CAPÍTULO 03. PROGRAMA: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INSTITUTO DE DESARROLLO </a:t>
            </a:r>
            <a:b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AGROPECUARIO FET COVID-19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9802212"/>
              </p:ext>
            </p:extLst>
          </p:nvPr>
        </p:nvGraphicFramePr>
        <p:xfrm>
          <a:off x="536798" y="2476502"/>
          <a:ext cx="8177337" cy="2032619"/>
        </p:xfrm>
        <a:graphic>
          <a:graphicData uri="http://schemas.openxmlformats.org/drawingml/2006/table">
            <a:tbl>
              <a:tblPr/>
              <a:tblGrid>
                <a:gridCol w="8192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263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26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4208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1926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1926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1926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1926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33668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16813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63988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4566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6.900.975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6.900.975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68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69.010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69.010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68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6.831.965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6.831.965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68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6.831.965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6.831.965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168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Riego  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6.831.965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6.831.965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2565885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90872" y="6319091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14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4" y="1375515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18864" y="694577"/>
            <a:ext cx="816793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MARZO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13. CAPÍTULO 04. PROGRAMA 01: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SERVICIO AGRÍCOLA Y GANADERO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34954579"/>
              </p:ext>
            </p:extLst>
          </p:nvPr>
        </p:nvGraphicFramePr>
        <p:xfrm>
          <a:off x="518864" y="1684720"/>
          <a:ext cx="8167935" cy="4634375"/>
        </p:xfrm>
        <a:graphic>
          <a:graphicData uri="http://schemas.openxmlformats.org/drawingml/2006/table">
            <a:tbl>
              <a:tblPr/>
              <a:tblGrid>
                <a:gridCol w="8183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22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229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3893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183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1832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1832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1832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3282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64049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2398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5314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26.680.390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26.680.390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7.980.657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29,9%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40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23.087.109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23.087.109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6.004.794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640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2.006.234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2.006.234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282.760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14,1%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640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486.979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4869790,0%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640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486.979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4869790,0%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640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10.678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10.678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15.372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144,0%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640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5.806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58060,0%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640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Emergencias Sanitarias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5.806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58060,0%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640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10.668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10.668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9.566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89,7%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280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Asociación Oficial de Agencias Certificadoras de Semillas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1.090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1.090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075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Asociación Internacional de Análisis de Semillas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5.021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5.021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5.015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280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Unión Internacional para la Protección de las Obtenciones Vegetales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4.557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4.557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4.551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640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134.219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134.219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49.527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36,9%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640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134.219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134.219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49.527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36,9%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640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18.754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187540,0%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3280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18.754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187540,0%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640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1.442.120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1.442.120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135.773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9,4%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640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1.442.120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1.442.120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135.773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9,4%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640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986.698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9866980,0%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640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986.698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9866980,0%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3910447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04244" y="4653136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15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87925" y="1808929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18862" y="649183"/>
            <a:ext cx="8167937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MARZO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13. CAPÍTULO 04. PROGRAMA 04: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INSPECCIONES EXPORTACIONES SILVOAGROPECUARIAS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7339749"/>
              </p:ext>
            </p:extLst>
          </p:nvPr>
        </p:nvGraphicFramePr>
        <p:xfrm>
          <a:off x="518862" y="2097902"/>
          <a:ext cx="8085587" cy="2376267"/>
        </p:xfrm>
        <a:graphic>
          <a:graphicData uri="http://schemas.openxmlformats.org/drawingml/2006/table">
            <a:tbl>
              <a:tblPr/>
              <a:tblGrid>
                <a:gridCol w="8100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924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924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1131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1007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1007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1007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1007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25436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53469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76245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2677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21.404.485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21.404.485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6.005.832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28,1%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34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19.183.826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19.183.826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5.153.637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26,9%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34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2.220.649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2.220.649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308.623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13,9%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534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543.572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5435720,0%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534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543.572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5435720,0%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4626930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92988" y="5877272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16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4" y="1566138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18860" y="715786"/>
            <a:ext cx="816794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MARZO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13. CAPÍTULO 04. PROGRAMA 05: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PROGRAMA DESARROLLO GANADERO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32066216"/>
              </p:ext>
            </p:extLst>
          </p:nvPr>
        </p:nvGraphicFramePr>
        <p:xfrm>
          <a:off x="518857" y="2012062"/>
          <a:ext cx="8167942" cy="3433160"/>
        </p:xfrm>
        <a:graphic>
          <a:graphicData uri="http://schemas.openxmlformats.org/drawingml/2006/table">
            <a:tbl>
              <a:tblPr/>
              <a:tblGrid>
                <a:gridCol w="81832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22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229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3893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1832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1832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1832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18321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3282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97592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5125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9339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13.851.279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13.851.279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3.422.826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24,7%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75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10.698.846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10.698.846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2.729.981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25,5%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75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2.965.322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2.965.322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381.604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12,9%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75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102.745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102.745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72.065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70,1%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975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30.675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30.675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975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Tuberculosis Bovina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30.675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30.675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975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72.070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72.070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72.065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975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Comité Veterinario Permanente del Cono Sur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12.465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12.465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12.465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975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Organización Mundial de Sanidad Animal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59.605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59.605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59.600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975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84.356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84.356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7.390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8,8%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975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84.356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84.356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7.390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8,8%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975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231.786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2317860,0%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975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231.786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2317860,0%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644570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08040" y="5650963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17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1" y="1731782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08040" y="764704"/>
            <a:ext cx="816793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MARZO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13. CAPÍTULO 04. PROGRAMA 06: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VIGILANCIA Y CONTROL SILVOAGRÍCOLA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94912944"/>
              </p:ext>
            </p:extLst>
          </p:nvPr>
        </p:nvGraphicFramePr>
        <p:xfrm>
          <a:off x="508040" y="2276872"/>
          <a:ext cx="8167936" cy="2592288"/>
        </p:xfrm>
        <a:graphic>
          <a:graphicData uri="http://schemas.openxmlformats.org/drawingml/2006/table">
            <a:tbl>
              <a:tblPr/>
              <a:tblGrid>
                <a:gridCol w="81134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97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97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8521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1134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1134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1134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1134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26577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93816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344" marR="9344" marT="93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344" marR="9344" marT="93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93561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4383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30.409.922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30.409.922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6.669.549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21,9%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38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18.929.693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18.929.693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5.037.129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26,6%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38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11.430.743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11.430.743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685.546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6,0%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38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49.476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49.476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938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49.476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49.476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938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603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Comité de Sanidad Vegetal del Cono Sur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23.185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23.185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938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604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Organización Internacional de la Viña y el Vino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26.291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26.291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938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946.874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9468740,0%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938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946.874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9468740,0%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1740798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4958" y="5219142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18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76002" y="1524053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76002" y="653329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MARZO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13. CAPÍTULO 04. PROGRAMA 07: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PROGRAMA DE CONTROLES FRONTERIZOS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5345480"/>
              </p:ext>
            </p:extLst>
          </p:nvPr>
        </p:nvGraphicFramePr>
        <p:xfrm>
          <a:off x="476004" y="1995946"/>
          <a:ext cx="8210795" cy="3017226"/>
        </p:xfrm>
        <a:graphic>
          <a:graphicData uri="http://schemas.openxmlformats.org/drawingml/2006/table">
            <a:tbl>
              <a:tblPr/>
              <a:tblGrid>
                <a:gridCol w="8226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38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387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5330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2261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2261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2261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2261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3667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84258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64291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1839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15.846.430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15.846.430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3.802.148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42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13.283.753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13.283.753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2.990.588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22,5%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42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2.180.432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2.180.432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287.492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13,2%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42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75.539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75.539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1.480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842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34.639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34.639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842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40.900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40.900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1.480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3,6%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842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306.696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306.696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842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306.696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306.696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685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General de Concesiones de Obras Públicas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306.696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306.696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842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522.588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5225880,0%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842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522.588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5225880,0%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8868970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90872" y="5758556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19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4" y="1566138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18864" y="675688"/>
            <a:ext cx="8167936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MARZO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13. CAPÍTULO 04. PROGRAMA 08: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PROGRAMA GESTIÓN Y CONSERVACIÓN DE RECURSOS NATURALES RENOVABLES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24256457"/>
              </p:ext>
            </p:extLst>
          </p:nvPr>
        </p:nvGraphicFramePr>
        <p:xfrm>
          <a:off x="518862" y="2015965"/>
          <a:ext cx="8167938" cy="3463243"/>
        </p:xfrm>
        <a:graphic>
          <a:graphicData uri="http://schemas.openxmlformats.org/drawingml/2006/table">
            <a:tbl>
              <a:tblPr/>
              <a:tblGrid>
                <a:gridCol w="82572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502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502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68978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2572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2572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2572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2572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3946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88476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7207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7374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13.650.763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13.650.763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1.639.150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84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5.780.777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5.780.777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1.478.504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84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475.386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475.386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59.812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84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7.394.590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7.394.590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29.343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884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7.360.100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7.360.100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29.343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884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Sistema de Incentivos Ley N° 20.412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7.360.100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7.360.100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29.343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884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34.490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34.490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884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Interamericano de Cooperación Agrícola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2.515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2.515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69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Convención sobre la Conservación de las Especies Migratorias de Animales Silvestres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21.680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21.680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769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Convención sobre el Comercio Internacional de Especies Amenazadas de Fauna y Flora Silvestre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10.295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10.295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884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71.491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714910,0%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884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71.491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714910,0%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795226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</p:txBody>
      </p:sp>
      <p:sp>
        <p:nvSpPr>
          <p:cNvPr id="11" name="1 Título"/>
          <p:cNvSpPr txBox="1">
            <a:spLocks noGrp="1"/>
          </p:cNvSpPr>
          <p:nvPr>
            <p:ph type="title"/>
          </p:nvPr>
        </p:nvSpPr>
        <p:spPr>
          <a:xfrm>
            <a:off x="467544" y="824112"/>
            <a:ext cx="8219256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MARZO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 MINISTERIO DE AGRICULTURA</a:t>
            </a:r>
          </a:p>
        </p:txBody>
      </p:sp>
      <p:graphicFrame>
        <p:nvGraphicFramePr>
          <p:cNvPr id="7" name="Gráfico 6">
            <a:extLst>
              <a:ext uri="{FF2B5EF4-FFF2-40B4-BE49-F238E27FC236}">
                <a16:creationId xmlns:a16="http://schemas.microsoft.com/office/drawing/2014/main" id="{1EFC2BD2-CA67-4E59-AD39-BFF2E84577C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34305830"/>
              </p:ext>
            </p:extLst>
          </p:nvPr>
        </p:nvGraphicFramePr>
        <p:xfrm>
          <a:off x="467544" y="1626393"/>
          <a:ext cx="8148280" cy="43898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2353199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18864" y="5373216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20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4" y="1566138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18864" y="702601"/>
            <a:ext cx="816793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MARZO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13. CAPÍTULO 04. PROGRAMA 09: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LABORATORIOS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43723754"/>
              </p:ext>
            </p:extLst>
          </p:nvPr>
        </p:nvGraphicFramePr>
        <p:xfrm>
          <a:off x="518864" y="2057005"/>
          <a:ext cx="8167935" cy="2754795"/>
        </p:xfrm>
        <a:graphic>
          <a:graphicData uri="http://schemas.openxmlformats.org/drawingml/2006/table">
            <a:tbl>
              <a:tblPr/>
              <a:tblGrid>
                <a:gridCol w="8183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22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229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3893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183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1832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1832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1832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3282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22610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81740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2175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6.641.387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6.641.387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1.944.677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29,3%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26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4.960.512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4.960.512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1.265.161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25,5%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26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1.485.006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1.485.006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185.588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12,5%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226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195.859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195.859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226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146.779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146.779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226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49.080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49.080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226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493.928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4939280,0%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226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493.928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4939280,0%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5034863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92988" y="5877272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21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4" y="1566138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18864" y="715788"/>
            <a:ext cx="816793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MARZO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13. PROGRAMA: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GESTIÓN FORESTAL FET COVID-19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61378759"/>
              </p:ext>
            </p:extLst>
          </p:nvPr>
        </p:nvGraphicFramePr>
        <p:xfrm>
          <a:off x="518864" y="2297884"/>
          <a:ext cx="8167935" cy="2571275"/>
        </p:xfrm>
        <a:graphic>
          <a:graphicData uri="http://schemas.openxmlformats.org/drawingml/2006/table">
            <a:tbl>
              <a:tblPr/>
              <a:tblGrid>
                <a:gridCol w="8183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22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229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3893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183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1832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1832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1832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3282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92245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88749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2321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17.621.404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17.621.404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119.875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22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1.594.134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1.594.134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85.106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5,3%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22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15.817.268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15.817.268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34.769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22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210.002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210.002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922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6.920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6.920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922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176.782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176.782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922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9.900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9.900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922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922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Activos no Financieros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15.900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15.900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3099511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92988" y="5877272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22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4" y="1566138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18864" y="715788"/>
            <a:ext cx="816793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MARZO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13. CAPÍTULO 05. PROGRAMA 01: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CORPORACIÓN NACIONAL FORESTAL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95778461"/>
              </p:ext>
            </p:extLst>
          </p:nvPr>
        </p:nvGraphicFramePr>
        <p:xfrm>
          <a:off x="518864" y="1988840"/>
          <a:ext cx="8167935" cy="2980161"/>
        </p:xfrm>
        <a:graphic>
          <a:graphicData uri="http://schemas.openxmlformats.org/drawingml/2006/table">
            <a:tbl>
              <a:tblPr/>
              <a:tblGrid>
                <a:gridCol w="8183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22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229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3893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183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1832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1832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1832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3282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22816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82372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2445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19.494.218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19.494.218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6.322.822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32,4%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28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16.276.171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16.276.171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4.332.358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26,6%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28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2.709.413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2.709.413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503.810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18,6%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228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228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228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508.624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508.624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212.621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41,8%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228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508.624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508.624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212.621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41,8%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228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1.274.033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228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1.274.033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4897178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18864" y="5229200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23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4" y="1566138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18864" y="715788"/>
            <a:ext cx="816793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MARZO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13. CAPÍTULO 05. PROGRAMA 03: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PROGRAMA DE MANEJO DEL FUEGO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39212441"/>
              </p:ext>
            </p:extLst>
          </p:nvPr>
        </p:nvGraphicFramePr>
        <p:xfrm>
          <a:off x="518864" y="2114368"/>
          <a:ext cx="8167935" cy="2754793"/>
        </p:xfrm>
        <a:graphic>
          <a:graphicData uri="http://schemas.openxmlformats.org/drawingml/2006/table">
            <a:tbl>
              <a:tblPr/>
              <a:tblGrid>
                <a:gridCol w="8183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22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229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3893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183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1832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1832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1832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3282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05966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30769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0330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35.422.137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55.888.131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20.465.994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40.385.665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72,3%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59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16.921.238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18.085.781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1.164.543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8.013.214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44,3%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59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15.034.624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34.216.075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19.181.451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21.796.805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63,7%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059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41.150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34,3%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059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41.150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34,3%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059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3.466.275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3.466.275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059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Emergencia Transitorio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3.466.275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3.466.275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059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10.534.496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059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10.534.496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0544375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18864" y="5589240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24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4" y="1566138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18864" y="715788"/>
            <a:ext cx="816793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MARZO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13. CAPÍTULO 05. PROGRAMA 04: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ÁREAS SILVESTRES PROTEGIDAS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55626580"/>
              </p:ext>
            </p:extLst>
          </p:nvPr>
        </p:nvGraphicFramePr>
        <p:xfrm>
          <a:off x="518864" y="2141876"/>
          <a:ext cx="8167935" cy="2799287"/>
        </p:xfrm>
        <a:graphic>
          <a:graphicData uri="http://schemas.openxmlformats.org/drawingml/2006/table">
            <a:tbl>
              <a:tblPr/>
              <a:tblGrid>
                <a:gridCol w="8183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22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229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3893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183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1832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1832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1832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3282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94733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96370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5587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17.627.963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16.897.632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-730.331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5.534.668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32,8%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47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13.391.458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13.391.458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3.550.291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26,5%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47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3.211.428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3.211.428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363.328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11,3%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47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204.746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294.746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33,9%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947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204.746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294.746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33,9%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947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Jardín Botánico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204.746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294.746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33,9%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947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820.331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-820.331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947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Emergencia Transitorio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820.331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-820.331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947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1.521.049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947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1.521.049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7695733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99743" y="5744107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25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4" y="1566138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99743" y="713625"/>
            <a:ext cx="816793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MARZO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13. CAPÍTULO 05. PROGRAMA 05: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GESTIÓN FORESTAL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3063127"/>
              </p:ext>
            </p:extLst>
          </p:nvPr>
        </p:nvGraphicFramePr>
        <p:xfrm>
          <a:off x="518866" y="2017617"/>
          <a:ext cx="8167936" cy="3334063"/>
        </p:xfrm>
        <a:graphic>
          <a:graphicData uri="http://schemas.openxmlformats.org/drawingml/2006/table">
            <a:tbl>
              <a:tblPr/>
              <a:tblGrid>
                <a:gridCol w="8183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22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229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3893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183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1832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1832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1832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3282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63635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1132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4771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38.047.944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20.426.540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-17.621.404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5.773.819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28,3%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36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13.129.736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13.129.736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3.350.858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25,5%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636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5.023.331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5.023.331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488.928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9,7%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636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642.118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642.118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5.009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0,8%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636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642.108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642.108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5.009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0,8%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636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para Investigación Ley Bosque Nativo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642.108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642.108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5.009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0,8%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636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272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Convención Naciones Unidas contra la Desertificación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636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17.621.404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-17.621.404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636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Emergencia Transitorio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17.621.404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-17.621.404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636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1.631.355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1.631.355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636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1.631.355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1.631.355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636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Bosque Nativo Ley N° 20.283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1.631.355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1.631.355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636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1.929.024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636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1.929.024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6581451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95567" y="5004872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26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5073" y="1844695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18864" y="715788"/>
            <a:ext cx="816793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MARZO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13. CAPÍTULO 05. PROGRAMA 06: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PROGRAMA  DE ARBORIZACIÓN URBANA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26279660"/>
              </p:ext>
            </p:extLst>
          </p:nvPr>
        </p:nvGraphicFramePr>
        <p:xfrm>
          <a:off x="515073" y="2448337"/>
          <a:ext cx="8171726" cy="2060782"/>
        </p:xfrm>
        <a:graphic>
          <a:graphicData uri="http://schemas.openxmlformats.org/drawingml/2006/table">
            <a:tbl>
              <a:tblPr/>
              <a:tblGrid>
                <a:gridCol w="8187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24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243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4020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187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187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187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187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3316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19817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73188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8509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1.299.184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1.299.184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330.828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25,5%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98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856.966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856.966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174.515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20,4%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98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442.218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442.218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53.931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12,2%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98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102.382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198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102.382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3740780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95237" y="4885543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27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4" y="1844824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18864" y="715788"/>
            <a:ext cx="816793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MARZO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13. PROGRAMA: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PROGRAMAS DE EMPLEOS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63410153"/>
              </p:ext>
            </p:extLst>
          </p:nvPr>
        </p:nvGraphicFramePr>
        <p:xfrm>
          <a:off x="518865" y="2309350"/>
          <a:ext cx="8167935" cy="2271779"/>
        </p:xfrm>
        <a:graphic>
          <a:graphicData uri="http://schemas.openxmlformats.org/drawingml/2006/table">
            <a:tbl>
              <a:tblPr/>
              <a:tblGrid>
                <a:gridCol w="8183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22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229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3893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183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1832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1832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1832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3282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308038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43366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4299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2.463.896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2.463.896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1.297.067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52,6%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80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2.201.216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2.201.216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1.249.585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56,8%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80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262.680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262.680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47.482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18,1%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3302048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18864" y="4797152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28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4" y="1841122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18864" y="715788"/>
            <a:ext cx="816793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MARZO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13. PROGRAMA: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AREAS SILVESTRES PROTEGIDAS FET COVID-19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69480036"/>
              </p:ext>
            </p:extLst>
          </p:nvPr>
        </p:nvGraphicFramePr>
        <p:xfrm>
          <a:off x="518866" y="2457670"/>
          <a:ext cx="8085581" cy="2051449"/>
        </p:xfrm>
        <a:graphic>
          <a:graphicData uri="http://schemas.openxmlformats.org/drawingml/2006/table">
            <a:tbl>
              <a:tblPr/>
              <a:tblGrid>
                <a:gridCol w="81006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924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924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1131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1006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1006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1006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1006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25436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78163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51872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5088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3.605.524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3.605.524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81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3.605.524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3.605.524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81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3.605.524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3.605.524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1574861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18864" y="4903421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29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4" y="1566138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18864" y="715788"/>
            <a:ext cx="816793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MARZO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13. PROGRAMA: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COMISIÓN NACIONAL DE RIEGO FET COVID-19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219729"/>
              </p:ext>
            </p:extLst>
          </p:nvPr>
        </p:nvGraphicFramePr>
        <p:xfrm>
          <a:off x="518864" y="2185404"/>
          <a:ext cx="8167935" cy="2539742"/>
        </p:xfrm>
        <a:graphic>
          <a:graphicData uri="http://schemas.openxmlformats.org/drawingml/2006/table">
            <a:tbl>
              <a:tblPr/>
              <a:tblGrid>
                <a:gridCol w="8183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22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229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3893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183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1832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1832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1832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3282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76678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1075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1889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47.056.736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47.056.736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30.500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66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255.200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255.200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30.500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766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214.109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214.109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766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214.109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214.109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533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Construcción y Rehabilitación Obras de Riego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214.109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214.109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766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46.587.427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46.587.427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766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46.587.427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46.587.427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533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Bonificación por Inversiones de Riego y Drenaje Ley N° 18.450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46.587.427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46.587.427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880959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6" name="1 Título"/>
          <p:cNvSpPr txBox="1">
            <a:spLocks noGrp="1"/>
          </p:cNvSpPr>
          <p:nvPr>
            <p:ph type="title"/>
          </p:nvPr>
        </p:nvSpPr>
        <p:spPr>
          <a:xfrm>
            <a:off x="539552" y="710159"/>
            <a:ext cx="8147248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MARZO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 MINISTERIO DE AGRICULTURA</a:t>
            </a:r>
          </a:p>
        </p:txBody>
      </p:sp>
      <p:graphicFrame>
        <p:nvGraphicFramePr>
          <p:cNvPr id="7" name="1 Gráfico">
            <a:extLst>
              <a:ext uri="{FF2B5EF4-FFF2-40B4-BE49-F238E27FC236}">
                <a16:creationId xmlns:a16="http://schemas.microsoft.com/office/drawing/2014/main" id="{5DEE9E19-4B2C-479D-89DB-FF54FBE7F2B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75809938"/>
              </p:ext>
            </p:extLst>
          </p:nvPr>
        </p:nvGraphicFramePr>
        <p:xfrm>
          <a:off x="539552" y="1614486"/>
          <a:ext cx="8147248" cy="419077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85943503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17795" y="6372875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30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1" y="1405369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18864" y="715788"/>
            <a:ext cx="816793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MARZO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13. CAPÍTULO 06. PROGRAMA 01: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COMISIÓN NACIONAL DE RIEGO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93614699"/>
              </p:ext>
            </p:extLst>
          </p:nvPr>
        </p:nvGraphicFramePr>
        <p:xfrm>
          <a:off x="517796" y="1792808"/>
          <a:ext cx="8169004" cy="4563541"/>
        </p:xfrm>
        <a:graphic>
          <a:graphicData uri="http://schemas.openxmlformats.org/drawingml/2006/table">
            <a:tbl>
              <a:tblPr/>
              <a:tblGrid>
                <a:gridCol w="81842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23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233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3928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1842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1842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1842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1842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3292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66705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0530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8799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128.831.968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81.775.232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-47.056.736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19.482.600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23,8%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67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5.442.903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5.442.903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1.531.094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28,1%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667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806.312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806.312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151.047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18,7%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667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667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667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1.964.428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1.964.428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955.747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48,7%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667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1.964.428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1.964.428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955.747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48,7%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667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Construcción y Rehabilitación Obras de Riego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1.964.428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1.964.428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955.747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48,7%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667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667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667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206.040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206.040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106.801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51,8%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667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206.040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206.040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106.801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51,8%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667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47.305.546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248.810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-47.056.736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667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Emergencia Transitorio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47.305.546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248.810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-47.056.736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667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3.353.507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3.353.507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87.911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2,6%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667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Estudios Básicos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1.212.022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1.212.022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63.826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5,3%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667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378.325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378.325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667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de Inversión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1.763.160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1.763.160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24.085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667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69.753.212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69.753.212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16.650.000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23,9%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667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69.753.212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69.753.212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16.650.000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23,9%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667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INDAP - Pre financiamiento art. 3°, Ley N° 18.450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1.098.777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1.098.777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3334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Bonificación por Inversiones de Riego y Drenaje Ley N° 18.450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68.654.435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68.654.435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16.650.000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24,3%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879164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68AA2C82-760D-4566-93EB-BAC8C9BB40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8" name="1 Título"/>
          <p:cNvSpPr txBox="1">
            <a:spLocks noGrp="1"/>
          </p:cNvSpPr>
          <p:nvPr>
            <p:ph type="title"/>
          </p:nvPr>
        </p:nvSpPr>
        <p:spPr>
          <a:xfrm>
            <a:off x="466600" y="683558"/>
            <a:ext cx="8220200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MARZO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 MINISTERIO DE AGRICULTURA</a:t>
            </a:r>
          </a:p>
        </p:txBody>
      </p:sp>
      <p:graphicFrame>
        <p:nvGraphicFramePr>
          <p:cNvPr id="6" name="2 Gráfico">
            <a:extLst>
              <a:ext uri="{FF2B5EF4-FFF2-40B4-BE49-F238E27FC236}">
                <a16:creationId xmlns:a16="http://schemas.microsoft.com/office/drawing/2014/main" id="{07E64580-E7A6-4D61-803A-558CCE8D2DC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70786324"/>
              </p:ext>
            </p:extLst>
          </p:nvPr>
        </p:nvGraphicFramePr>
        <p:xfrm>
          <a:off x="466600" y="1609724"/>
          <a:ext cx="8220200" cy="42675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092134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11560" y="764774"/>
            <a:ext cx="763284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MARZO DE 2021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 MINISTERIO DE AGRICULTURA</a:t>
            </a: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06313" y="5805194"/>
            <a:ext cx="7320679" cy="288032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611560" y="1636136"/>
            <a:ext cx="7344816" cy="27335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64369519"/>
              </p:ext>
            </p:extLst>
          </p:nvPr>
        </p:nvGraphicFramePr>
        <p:xfrm>
          <a:off x="606313" y="2060848"/>
          <a:ext cx="7638095" cy="3399344"/>
        </p:xfrm>
        <a:graphic>
          <a:graphicData uri="http://schemas.openxmlformats.org/drawingml/2006/table">
            <a:tbl>
              <a:tblPr/>
              <a:tblGrid>
                <a:gridCol w="8900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7777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9000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9000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9000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9000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1030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198502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7910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09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756.379.206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786.330.863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29.951.657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182.087.996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85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215.709.768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220.990.148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5.280.380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61.016.602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85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58.173.813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93.435.212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35.261.399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27.058.113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85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4.528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4.468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491.446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10853,5%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985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161.586.436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163.557.195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1.970.759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32.017.461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985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134.239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134.239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49.527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985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18.754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93770,0%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985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3.492.707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3.822.709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330.002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759.208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985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76.114.531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3.715.085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-72.399.446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985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3.353.507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6.959.031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3.605.524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87.911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985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89.861.262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89.861.262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12.976.205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985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147.952.763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201.372.155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53.419.392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25.975.670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985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2.479.279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2.479.179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21.637.099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872,7%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85598" y="795481"/>
            <a:ext cx="7645401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MARZO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13 MINISTERIO DE AGRICULTURA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RESUMEN POR CAPÍTULOS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 dirty="0"/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585597" y="6433443"/>
            <a:ext cx="7480784" cy="288032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556861" y="1395113"/>
            <a:ext cx="7509520" cy="36736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id="{F8E3A144-CDDA-4E26-A519-A50EB9A8319D}"/>
              </a:ext>
            </a:extLst>
          </p:cNvPr>
          <p:cNvGraphicFramePr>
            <a:graphicFrameLocks noGrp="1"/>
          </p:cNvGraphicFramePr>
          <p:nvPr/>
        </p:nvGraphicFramePr>
        <p:xfrm>
          <a:off x="1220105" y="1825627"/>
          <a:ext cx="6703789" cy="4351333"/>
        </p:xfrm>
        <a:graphic>
          <a:graphicData uri="http://schemas.openxmlformats.org/drawingml/2006/table">
            <a:tbl>
              <a:tblPr/>
              <a:tblGrid>
                <a:gridCol w="278281">
                  <a:extLst>
                    <a:ext uri="{9D8B030D-6E8A-4147-A177-3AD203B41FA5}">
                      <a16:colId xmlns:a16="http://schemas.microsoft.com/office/drawing/2014/main" val="1724749858"/>
                    </a:ext>
                  </a:extLst>
                </a:gridCol>
                <a:gridCol w="278281">
                  <a:extLst>
                    <a:ext uri="{9D8B030D-6E8A-4147-A177-3AD203B41FA5}">
                      <a16:colId xmlns:a16="http://schemas.microsoft.com/office/drawing/2014/main" val="1396304717"/>
                    </a:ext>
                  </a:extLst>
                </a:gridCol>
                <a:gridCol w="2496180">
                  <a:extLst>
                    <a:ext uri="{9D8B030D-6E8A-4147-A177-3AD203B41FA5}">
                      <a16:colId xmlns:a16="http://schemas.microsoft.com/office/drawing/2014/main" val="2563244955"/>
                    </a:ext>
                  </a:extLst>
                </a:gridCol>
                <a:gridCol w="745793">
                  <a:extLst>
                    <a:ext uri="{9D8B030D-6E8A-4147-A177-3AD203B41FA5}">
                      <a16:colId xmlns:a16="http://schemas.microsoft.com/office/drawing/2014/main" val="2323873771"/>
                    </a:ext>
                  </a:extLst>
                </a:gridCol>
                <a:gridCol w="745793">
                  <a:extLst>
                    <a:ext uri="{9D8B030D-6E8A-4147-A177-3AD203B41FA5}">
                      <a16:colId xmlns:a16="http://schemas.microsoft.com/office/drawing/2014/main" val="2605147512"/>
                    </a:ext>
                  </a:extLst>
                </a:gridCol>
                <a:gridCol w="745793">
                  <a:extLst>
                    <a:ext uri="{9D8B030D-6E8A-4147-A177-3AD203B41FA5}">
                      <a16:colId xmlns:a16="http://schemas.microsoft.com/office/drawing/2014/main" val="3714167186"/>
                    </a:ext>
                  </a:extLst>
                </a:gridCol>
                <a:gridCol w="745793">
                  <a:extLst>
                    <a:ext uri="{9D8B030D-6E8A-4147-A177-3AD203B41FA5}">
                      <a16:colId xmlns:a16="http://schemas.microsoft.com/office/drawing/2014/main" val="386257595"/>
                    </a:ext>
                  </a:extLst>
                </a:gridCol>
                <a:gridCol w="667875">
                  <a:extLst>
                    <a:ext uri="{9D8B030D-6E8A-4147-A177-3AD203B41FA5}">
                      <a16:colId xmlns:a16="http://schemas.microsoft.com/office/drawing/2014/main" val="3674906838"/>
                    </a:ext>
                  </a:extLst>
                </a:gridCol>
              </a:tblGrid>
              <a:tr h="13363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352" marR="8352" marT="83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352" marR="8352" marT="83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04848372"/>
                  </a:ext>
                </a:extLst>
              </a:tr>
              <a:tr h="409243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Cap.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Prog.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Programa Presupuestario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8352" marR="8352" marT="835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352" marR="8352" marT="8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352" marR="8352" marT="8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3398109"/>
                  </a:ext>
                </a:extLst>
              </a:tr>
              <a:tr h="1753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AGRICULTURA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62.063.501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63.730.896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1.667.395 </a:t>
                      </a:r>
                    </a:p>
                  </a:txBody>
                  <a:tcPr marL="8352" marR="8352" marT="8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10.401.824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16,3%</a:t>
                      </a:r>
                    </a:p>
                  </a:txBody>
                  <a:tcPr marL="8352" marR="8352" marT="8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1818424"/>
                  </a:ext>
                </a:extLst>
              </a:tr>
              <a:tr h="1336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Agricultura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28.189.690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28.265.435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75.745 </a:t>
                      </a:r>
                    </a:p>
                  </a:txBody>
                  <a:tcPr marL="8352" marR="8352" marT="8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2.902.585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10,3%</a:t>
                      </a:r>
                    </a:p>
                  </a:txBody>
                  <a:tcPr marL="8352" marR="8352" marT="8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8579732"/>
                  </a:ext>
                </a:extLst>
              </a:tr>
              <a:tr h="2589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Investigación e Innovación Tecnológica Silvoagropecuaria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33.873.811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35.465.461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1.591.650 </a:t>
                      </a:r>
                    </a:p>
                  </a:txBody>
                  <a:tcPr marL="8352" marR="8352" marT="8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7.499.239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21,1%</a:t>
                      </a:r>
                    </a:p>
                  </a:txBody>
                  <a:tcPr marL="8352" marR="8352" marT="8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4881579"/>
                  </a:ext>
                </a:extLst>
              </a:tr>
              <a:tr h="1670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OFICINA DE ESTUDIOS Y POLÍTICAS AGRARIAS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17.822.574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17.822.574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52" marR="8352" marT="8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7.981.973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44,8%</a:t>
                      </a:r>
                    </a:p>
                  </a:txBody>
                  <a:tcPr marL="8352" marR="8352" marT="8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31131774"/>
                  </a:ext>
                </a:extLst>
              </a:tr>
              <a:tr h="1670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DE DESARROLLO AGROPECUARIO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308.383.838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303.962.042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-4.421.796 </a:t>
                      </a:r>
                    </a:p>
                  </a:txBody>
                  <a:tcPr marL="8352" marR="8352" marT="8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52.961.516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17,4%</a:t>
                      </a:r>
                    </a:p>
                  </a:txBody>
                  <a:tcPr marL="8352" marR="8352" marT="8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09221952"/>
                  </a:ext>
                </a:extLst>
              </a:tr>
              <a:tr h="1670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de Desarrollo Agropecuario FET COVID-19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6.900.975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6.900.975 </a:t>
                      </a:r>
                    </a:p>
                  </a:txBody>
                  <a:tcPr marL="8352" marR="8352" marT="8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52" marR="8352" marT="8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89863342"/>
                  </a:ext>
                </a:extLst>
              </a:tr>
              <a:tr h="1336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AGRÍCOLA Y GANADERO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128.484.656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128.484.656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52" marR="8352" marT="8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31.464.839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24,5%</a:t>
                      </a:r>
                    </a:p>
                  </a:txBody>
                  <a:tcPr marL="8352" marR="8352" marT="8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39393798"/>
                  </a:ext>
                </a:extLst>
              </a:tr>
              <a:tr h="1336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Agrícola y Ganadero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26.680.390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26.680.390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52" marR="8352" marT="8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7.980.657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29,9%</a:t>
                      </a:r>
                    </a:p>
                  </a:txBody>
                  <a:tcPr marL="8352" marR="8352" marT="8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9706061"/>
                  </a:ext>
                </a:extLst>
              </a:tr>
              <a:tr h="1336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Inspecciones Exportaciones Silvoagropecuarias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21.404.485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21.404.485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52" marR="8352" marT="8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6.005.832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28,1%</a:t>
                      </a:r>
                    </a:p>
                  </a:txBody>
                  <a:tcPr marL="8352" marR="8352" marT="8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9329272"/>
                  </a:ext>
                </a:extLst>
              </a:tr>
              <a:tr h="1336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Desarrollo Ganadero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13.851.279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13.851.279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52" marR="8352" marT="8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3.422.826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24,7%</a:t>
                      </a:r>
                    </a:p>
                  </a:txBody>
                  <a:tcPr marL="8352" marR="8352" marT="8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88137805"/>
                  </a:ext>
                </a:extLst>
              </a:tr>
              <a:tr h="1336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Vigilancia y Control Silvoagrícola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30.409.922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30.409.922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52" marR="8352" marT="8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6.669.549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21,9%</a:t>
                      </a:r>
                    </a:p>
                  </a:txBody>
                  <a:tcPr marL="8352" marR="8352" marT="8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4797457"/>
                  </a:ext>
                </a:extLst>
              </a:tr>
              <a:tr h="1336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Controles Fronterizos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15.846.430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15.846.430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52" marR="8352" marT="8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3.802.148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24,0%</a:t>
                      </a:r>
                    </a:p>
                  </a:txBody>
                  <a:tcPr marL="8352" marR="8352" marT="8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0152271"/>
                  </a:ext>
                </a:extLst>
              </a:tr>
              <a:tr h="2672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08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Gestión y Conservación de Recursos Naturales Renovables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13.650.763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13.650.763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52" marR="8352" marT="8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1.639.150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12,0%</a:t>
                      </a:r>
                    </a:p>
                  </a:txBody>
                  <a:tcPr marL="8352" marR="8352" marT="8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29023003"/>
                  </a:ext>
                </a:extLst>
              </a:tr>
              <a:tr h="1336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Laboratorios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6.641.387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6.641.387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52" marR="8352" marT="8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1.944.677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29,3%</a:t>
                      </a:r>
                    </a:p>
                  </a:txBody>
                  <a:tcPr marL="8352" marR="8352" marT="8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0085739"/>
                  </a:ext>
                </a:extLst>
              </a:tr>
              <a:tr h="1336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CORPORACIÓN NACIONAL FORESTAL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111.891.446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114.005.705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2.114.259 </a:t>
                      </a:r>
                    </a:p>
                  </a:txBody>
                  <a:tcPr marL="8352" marR="8352" marT="8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58.347.802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51,2%</a:t>
                      </a:r>
                    </a:p>
                  </a:txBody>
                  <a:tcPr marL="8352" marR="8352" marT="8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210056"/>
                  </a:ext>
                </a:extLst>
              </a:tr>
              <a:tr h="1336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Gestion Forestal FET COVID-19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17.621.404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17.621.404 </a:t>
                      </a:r>
                    </a:p>
                  </a:txBody>
                  <a:tcPr marL="8352" marR="8352" marT="8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119.875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0,7%</a:t>
                      </a:r>
                    </a:p>
                  </a:txBody>
                  <a:tcPr marL="8352" marR="8352" marT="8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4554485"/>
                  </a:ext>
                </a:extLst>
              </a:tr>
              <a:tr h="1336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Corporación Nacional Forestal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19.494.218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19.494.218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52" marR="8352" marT="8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6.322.822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32,4%</a:t>
                      </a:r>
                    </a:p>
                  </a:txBody>
                  <a:tcPr marL="8352" marR="8352" marT="8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2408436"/>
                  </a:ext>
                </a:extLst>
              </a:tr>
              <a:tr h="1336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Manejo del Fuego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35.422.137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55.888.131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20.465.994 </a:t>
                      </a:r>
                    </a:p>
                  </a:txBody>
                  <a:tcPr marL="8352" marR="8352" marT="8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40.385.665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72,3%</a:t>
                      </a:r>
                    </a:p>
                  </a:txBody>
                  <a:tcPr marL="8352" marR="8352" marT="8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3003761"/>
                  </a:ext>
                </a:extLst>
              </a:tr>
              <a:tr h="1336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Areas Silvestres Protegidas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17.627.963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16.897.632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-730.331 </a:t>
                      </a:r>
                    </a:p>
                  </a:txBody>
                  <a:tcPr marL="8352" marR="8352" marT="8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5.534.668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32,8%</a:t>
                      </a:r>
                    </a:p>
                  </a:txBody>
                  <a:tcPr marL="8352" marR="8352" marT="8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2103815"/>
                  </a:ext>
                </a:extLst>
              </a:tr>
              <a:tr h="1336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Gestión Forestal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38.047.944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20.426.540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-17.621.404 </a:t>
                      </a:r>
                    </a:p>
                  </a:txBody>
                  <a:tcPr marL="8352" marR="8352" marT="8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5.773.819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28,3%</a:t>
                      </a:r>
                    </a:p>
                  </a:txBody>
                  <a:tcPr marL="8352" marR="8352" marT="8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37736156"/>
                  </a:ext>
                </a:extLst>
              </a:tr>
              <a:tr h="1336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Arborización Urbana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1.299.184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1.299.184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52" marR="8352" marT="8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330.828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25,5%</a:t>
                      </a:r>
                    </a:p>
                  </a:txBody>
                  <a:tcPr marL="8352" marR="8352" marT="8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12679923"/>
                  </a:ext>
                </a:extLst>
              </a:tr>
              <a:tr h="1336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de Empleo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856.966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856.966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52" marR="8352" marT="8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174.515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20,4%</a:t>
                      </a:r>
                    </a:p>
                  </a:txBody>
                  <a:tcPr marL="8352" marR="8352" marT="8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2430169"/>
                  </a:ext>
                </a:extLst>
              </a:tr>
              <a:tr h="1336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Areas Silvestres Protegidas FET COVID-19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3.605.524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3.605.524 </a:t>
                      </a:r>
                    </a:p>
                  </a:txBody>
                  <a:tcPr marL="8352" marR="8352" marT="8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52" marR="8352" marT="8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66805930"/>
                  </a:ext>
                </a:extLst>
              </a:tr>
              <a:tr h="1670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COMISIÓN NACIONAL DE RIEGO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128.831.968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81.775.232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-47.056.736 </a:t>
                      </a:r>
                    </a:p>
                  </a:txBody>
                  <a:tcPr marL="8352" marR="8352" marT="8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19.482.600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23,8%</a:t>
                      </a:r>
                    </a:p>
                  </a:txBody>
                  <a:tcPr marL="8352" marR="8352" marT="8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7419695"/>
                  </a:ext>
                </a:extLst>
              </a:tr>
              <a:tr h="1670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Comisión Nacional de Riego FET COVID-19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47.056.736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47.056.736 </a:t>
                      </a:r>
                    </a:p>
                  </a:txBody>
                  <a:tcPr marL="8352" marR="8352" marT="8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30.500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8352" marR="8352" marT="8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348922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67544" y="6260161"/>
            <a:ext cx="7977800" cy="365126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67544" y="1694321"/>
            <a:ext cx="7860248" cy="33635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                                                                                                                                                  …..1 de 2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467544" y="762296"/>
            <a:ext cx="8281779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MARZO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13. CAPÍTULO 01. PROGRAMA 01: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SUBSECRETARÍA DE AGRICULTURA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40543559"/>
              </p:ext>
            </p:extLst>
          </p:nvPr>
        </p:nvGraphicFramePr>
        <p:xfrm>
          <a:off x="467542" y="1994548"/>
          <a:ext cx="8281782" cy="4169419"/>
        </p:xfrm>
        <a:graphic>
          <a:graphicData uri="http://schemas.openxmlformats.org/drawingml/2006/table">
            <a:tbl>
              <a:tblPr/>
              <a:tblGrid>
                <a:gridCol w="82972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650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650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7710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2972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2972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2972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29726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43038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78371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6260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4112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28.189.690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28.265.435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75.745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2.902.585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10,3%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83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6.558.264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6.554.541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-3.723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1.667.254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25,4%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783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1.024.008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1.024.008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147.370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14,4%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783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4.478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4.468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4.467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783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4.478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4.468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4.467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783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20.435.004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20.510.004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1.080.593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5,3%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783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946.020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946.020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151.539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16,0%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783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368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Fundación de Comunicaciones del Agro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585.220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585.220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134.554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23,0%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783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369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Emergencias Agrícolas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783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Red Agroclimática Nacional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311.233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311.233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783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Corporación Consorcio Lechero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15.586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15.586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783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382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Corporación Cinco al Día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33.971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33.971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16.985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783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16.531.742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16.531.742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536.813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3,2%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783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Promoción de Exportaciones Agricultura - PROCHILE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7.049.769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7.049.769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3567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Corporación de Fomento de la Producción - Fomento Productivo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3.599.827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3.599.827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3567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Corporación de Fomento de la Producción - Seguro Agrícola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5.882.146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5.882.146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536.813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9,1%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783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1.106.546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1.181.546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134.511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11,4%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660547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23528" y="5932240"/>
            <a:ext cx="7905792" cy="23800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61322" y="1608651"/>
            <a:ext cx="7860248" cy="20240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2021                                                                                                                                                               …..2 de 2                                                                                                                                                 </a:t>
            </a:r>
          </a:p>
          <a:p>
            <a:pPr lvl="0">
              <a:spcBef>
                <a:spcPts val="0"/>
              </a:spcBef>
            </a:pP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561321" y="798651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MARZO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13. CAPÍTULO 01. PROGRAMA 01: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SUBSECRETARÍA DE AGRICULTURA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79600996"/>
              </p:ext>
            </p:extLst>
          </p:nvPr>
        </p:nvGraphicFramePr>
        <p:xfrm>
          <a:off x="561324" y="2029968"/>
          <a:ext cx="7954028" cy="3631284"/>
        </p:xfrm>
        <a:graphic>
          <a:graphicData uri="http://schemas.openxmlformats.org/drawingml/2006/table">
            <a:tbl>
              <a:tblPr/>
              <a:tblGrid>
                <a:gridCol w="79688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437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437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66720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9688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9688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9688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9688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13633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01738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3476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17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359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Agencia Chilena para la Inocuidad Alimentaria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669.637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744.637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134.511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18,1%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34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383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Apoyo a la Comercialización de Pequeños Productores de Trigo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436.909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436.909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17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1.850.696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1.850.696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257.730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13,9%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017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Latinoamericano de Arroces para Riego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12.206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12.206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034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Organización de las Naciones Unidas para la Alimentación y la Agricultura - FAO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1.580.760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1.580.760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034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Interamericano de Cooperación para la Agricultura - IICA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257.730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257.730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257.730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017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172.394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172394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2.901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017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14.826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14826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017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7.383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7383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2.901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39,3%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017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150.185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150185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017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017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50329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74239" y="6033814"/>
            <a:ext cx="7905792" cy="23800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63744" y="1602167"/>
            <a:ext cx="7860248" cy="20240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2021                                                                                                                                        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395537" y="638980"/>
            <a:ext cx="8289500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MARZO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13. CAPÍTULO 01. PROGRAMA 02: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INVESTIGACIÓN E INNOVACIÓN TECNOLÓGICA SILVOAGROPECUARIA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80746548"/>
              </p:ext>
            </p:extLst>
          </p:nvPr>
        </p:nvGraphicFramePr>
        <p:xfrm>
          <a:off x="395535" y="2060848"/>
          <a:ext cx="8289505" cy="3312370"/>
        </p:xfrm>
        <a:graphic>
          <a:graphicData uri="http://schemas.openxmlformats.org/drawingml/2006/table">
            <a:tbl>
              <a:tblPr/>
              <a:tblGrid>
                <a:gridCol w="8305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67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679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7969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305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305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305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305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4373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15439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59780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2763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33.873.811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35.465.461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1.591.650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7.499.239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21,1%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54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33.873.801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35.465.451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1.591.650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7.499.239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21,1%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54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33.873.801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35.465.451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1.591.650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7.499.239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21,1%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54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de Investigaciones Agropecuarias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17.107.193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16.919.489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-187.704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4.354.855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25,7%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154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372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Fundación para la Innovación Agraria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8.692.845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10.284.495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1.591.650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1.038.207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10,1%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54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373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Forestal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4.422.531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4.422.531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1.080.815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24,4%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154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374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Centro de Información de Recursos Naturales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3.463.528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3.463.528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997.362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28,8%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308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376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Apoyo a la Investigación para la Competitividad Agroalimentaria y Forestal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187.704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375.408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187.704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28.000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7,5%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154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154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12288575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4045</TotalTime>
  <Words>5776</Words>
  <Application>Microsoft Office PowerPoint</Application>
  <PresentationFormat>Presentación en pantalla (4:3)</PresentationFormat>
  <Paragraphs>3165</Paragraphs>
  <Slides>30</Slides>
  <Notes>25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30</vt:i4>
      </vt:variant>
    </vt:vector>
  </HeadingPairs>
  <TitlesOfParts>
    <vt:vector size="34" baseType="lpstr">
      <vt:lpstr>Arial</vt:lpstr>
      <vt:lpstr>Calibri</vt:lpstr>
      <vt:lpstr>1_Tema de Office</vt:lpstr>
      <vt:lpstr>Tema de Office</vt:lpstr>
      <vt:lpstr>EJECUCIÓN PRESUPUESTARIA DE GASTOS ACUMULADA AL MES DE MARZO DE 2021 PARTIDA 13: MINISTERIO DE AGRICULTURA</vt:lpstr>
      <vt:lpstr>COMPORTAMIENTO DE LA EJECUCIÓN ACUMULADA DE GASTOS A MARZO DE 2021  PARTIDA 13 MINISTERIO DE AGRICULTURA</vt:lpstr>
      <vt:lpstr>COMPORTAMIENTO DE LA EJECUCIÓN ACUMULADA DE GASTOS A MARZO DE 2021  PARTIDA 13 MINISTERIO DE AGRICULTURA</vt:lpstr>
      <vt:lpstr>COMPORTAMIENTO DE LA EJECUCIÓN ACUMULADA DE GASTOS A MARZO DE 2021  PARTIDA 13 MINISTERIO DE AGRICULTURA</vt:lpstr>
      <vt:lpstr>EJECUCIÓN ACUMULADA DE GASTOS A MARZO DE 2021 PARTIDA 13 MINISTERIO DE AGRICULTURA</vt:lpstr>
      <vt:lpstr>EJECUCIÓN ACUMULADA DE GASTOS A MARZO DE 2021  PARTIDA 13 MINISTERIO DE AGRICULTURA RESUMEN POR CAPÍTULOS</vt:lpstr>
      <vt:lpstr>EJECUCIÓN ACUMULADA DE GASTOS A MARZO DE 2021  PARTIDA 13. CAPÍTULO 01. PROGRAMA 01:  SUBSECRETARÍA DE AGRICULTURA</vt:lpstr>
      <vt:lpstr>EJECUCIÓN ACUMULADA DE GASTOS A MARZO DE 2021  PARTIDA 13. CAPÍTULO 01. PROGRAMA 01:  SUBSECRETARÍA DE AGRICULTURA</vt:lpstr>
      <vt:lpstr>EJECUCIÓN ACUMULADA DE GASTOS A MARZO DE 2021  PARTIDA 13. CAPÍTULO 01. PROGRAMA 02:  INVESTIGACIÓN E INNOVACIÓN TECNOLÓGICA SILVOAGROPECUARIA</vt:lpstr>
      <vt:lpstr>EJECUCIÓN ACUMULADA DE GASTOS A MARZO DE 2021  PARTIDA 13. CAPÍTULO 02. PROGRAMA 01:  OFICINA DE ESTUDIOS Y POLÍTICAS AGRARIAS</vt:lpstr>
      <vt:lpstr>EJECUCIÓN ACUMULADA DE GASTOS A MARZO DE 2021  PARTIDA 13. CAPÍTULO 03. PROGRAMA 01:  INSTITUTO DE DESARROLLO AGROPECUARIO</vt:lpstr>
      <vt:lpstr>EJECUCIÓN ACUMULADA DE GASTOS A MARZO DE 2021  PARTIDA 13. CAPÍTULO 03. PROGRAMA 01:  INSTITUTO DE DESARROLLO AGROPECUARIO</vt:lpstr>
      <vt:lpstr>EJECUCIÓN ACUMULADA DE GASTOS A MARZO DE 2021  PARTIDA 13. CAPÍTULO 03. PROGRAMA:  INSTITUTO DE DESARROLLO  AGROPECUARIO FET COVID-19</vt:lpstr>
      <vt:lpstr>EJECUCIÓN ACUMULADA DE GASTOS A MARZO DE 2021  PARTIDA 13. CAPÍTULO 04. PROGRAMA 01:  SERVICIO AGRÍCOLA Y GANADERO</vt:lpstr>
      <vt:lpstr>EJECUCIÓN ACUMULADA DE GASTOS A MARZO DE 2021  PARTIDA 13. CAPÍTULO 04. PROGRAMA 04:  INSPECCIONES EXPORTACIONES SILVOAGROPECUARIAS</vt:lpstr>
      <vt:lpstr>EJECUCIÓN ACUMULADA DE GASTOS A MARZO DE 2021  PARTIDA 13. CAPÍTULO 04. PROGRAMA 05:  PROGRAMA DESARROLLO GANADERO</vt:lpstr>
      <vt:lpstr>EJECUCIÓN ACUMULADA DE GASTOS A MARZO DE 2021  PARTIDA 13. CAPÍTULO 04. PROGRAMA 06:  VIGILANCIA Y CONTROL SILVOAGRÍCOLA</vt:lpstr>
      <vt:lpstr>EJECUCIÓN ACUMULADA DE GASTOS A MARZO DE 2021  PARTIDA 13. CAPÍTULO 04. PROGRAMA 07:  PROGRAMA DE CONTROLES FRONTERIZOS</vt:lpstr>
      <vt:lpstr>EJECUCIÓN ACUMULADA DE GASTOS A MARZO DE 2021  PARTIDA 13. CAPÍTULO 04. PROGRAMA 08:  PROGRAMA GESTIÓN Y CONSERVACIÓN DE RECURSOS NATURALES RENOVABLES</vt:lpstr>
      <vt:lpstr>EJECUCIÓN ACUMULADA DE GASTOS A MARZO DE 2021  PARTIDA 13. CAPÍTULO 04. PROGRAMA 09:  LABORATORIOS</vt:lpstr>
      <vt:lpstr>EJECUCIÓN ACUMULADA DE GASTOS A MARZO DE 2021  PARTIDA 13. PROGRAMA:  GESTIÓN FORESTAL FET COVID-19</vt:lpstr>
      <vt:lpstr>EJECUCIÓN ACUMULADA DE GASTOS A MARZO DE 2021  PARTIDA 13. CAPÍTULO 05. PROGRAMA 01:  CORPORACIÓN NACIONAL FORESTAL</vt:lpstr>
      <vt:lpstr>EJECUCIÓN ACUMULADA DE GASTOS A MARZO DE 2021  PARTIDA 13. CAPÍTULO 05. PROGRAMA 03:  PROGRAMA DE MANEJO DEL FUEGO</vt:lpstr>
      <vt:lpstr>EJECUCIÓN ACUMULADA DE GASTOS A MARZO DE 2021  PARTIDA 13. CAPÍTULO 05. PROGRAMA 04:  ÁREAS SILVESTRES PROTEGIDAS</vt:lpstr>
      <vt:lpstr>EJECUCIÓN ACUMULADA DE GASTOS A MARZO DE 2021  PARTIDA 13. CAPÍTULO 05. PROGRAMA 05:  GESTIÓN FORESTAL</vt:lpstr>
      <vt:lpstr>EJECUCIÓN ACUMULADA DE GASTOS A MARZO DE 2021  PARTIDA 13. CAPÍTULO 05. PROGRAMA 06:  PROGRAMA  DE ARBORIZACIÓN URBANA</vt:lpstr>
      <vt:lpstr>EJECUCIÓN ACUMULADA DE GASTOS A MARZO DE 2021  PARTIDA 13. PROGRAMA:  PROGRAMAS DE EMPLEOS</vt:lpstr>
      <vt:lpstr>EJECUCIÓN ACUMULADA DE GASTOS A MARZO DE 2021  PARTIDA 13. PROGRAMA:  AREAS SILVESTRES PROTEGIDAS FET COVID-19</vt:lpstr>
      <vt:lpstr>EJECUCIÓN ACUMULADA DE GASTOS A MARZO DE 2021  PARTIDA 13. PROGRAMA:  COMISIÓN NACIONAL DE RIEGO FET COVID-19</vt:lpstr>
      <vt:lpstr>EJECUCIÓN ACUMULADA DE GASTOS A MARZO DE 2021  PARTIDA 13. CAPÍTULO 06. PROGRAMA 01:  COMISIÓN NACIONAL DE RIEGO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RCATALAN</cp:lastModifiedBy>
  <cp:revision>328</cp:revision>
  <cp:lastPrinted>2019-06-03T14:10:49Z</cp:lastPrinted>
  <dcterms:created xsi:type="dcterms:W3CDTF">2016-06-23T13:38:47Z</dcterms:created>
  <dcterms:modified xsi:type="dcterms:W3CDTF">2021-08-09T20:30:40Z</dcterms:modified>
</cp:coreProperties>
</file>