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1"/>
  </p:notesMasterIdLst>
  <p:handoutMasterIdLst>
    <p:handoutMasterId r:id="rId32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27" r:id="rId29"/>
    <p:sldId id="319" r:id="rId3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71" d="100"/>
          <a:sy n="71" d="100"/>
        </p:scale>
        <p:origin x="60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67691802010742"/>
          <c:y val="0.17603183578856427"/>
          <c:w val="0.68570723632748809"/>
          <c:h val="0.522597506353792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FE-4732-9241-989649C415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5FE-4732-9241-989649C415F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5FE-4732-9241-989649C415F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5FE-4732-9241-989649C415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186369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FE-4732-9241-989649C41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'[11.xlsx]Partida 11'!$C$37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11'!$D$37:$O$37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7E-44A7-A38F-717846D9665B}"/>
            </c:ext>
          </c:extLst>
        </c:ser>
        <c:ser>
          <c:idx val="1"/>
          <c:order val="1"/>
          <c:tx>
            <c:strRef>
              <c:f>'[11.xlsx]Partida 11'!$C$38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11'!$D$38:$O$38</c:f>
              <c:numCache>
                <c:formatCode>0.0%</c:formatCode>
                <c:ptCount val="12"/>
                <c:pt idx="0">
                  <c:v>0.113</c:v>
                </c:pt>
                <c:pt idx="1">
                  <c:v>7.0999999999999994E-2</c:v>
                </c:pt>
                <c:pt idx="2">
                  <c:v>7.4999999999999997E-2</c:v>
                </c:pt>
                <c:pt idx="3">
                  <c:v>7.0000000000000007E-2</c:v>
                </c:pt>
                <c:pt idx="4">
                  <c:v>6.5000000000000002E-2</c:v>
                </c:pt>
                <c:pt idx="5">
                  <c:v>7.8E-2</c:v>
                </c:pt>
                <c:pt idx="6">
                  <c:v>6.8000000000000005E-2</c:v>
                </c:pt>
                <c:pt idx="7">
                  <c:v>5.8999999999999997E-2</c:v>
                </c:pt>
                <c:pt idx="8">
                  <c:v>6.4000000000000001E-2</c:v>
                </c:pt>
                <c:pt idx="9">
                  <c:v>6.2E-2</c:v>
                </c:pt>
                <c:pt idx="10">
                  <c:v>6.4000000000000001E-2</c:v>
                </c:pt>
                <c:pt idx="11">
                  <c:v>0.28412783899999999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7E-44A7-A38F-717846D9665B}"/>
            </c:ext>
          </c:extLst>
        </c:ser>
        <c:ser>
          <c:idx val="2"/>
          <c:order val="2"/>
          <c:tx>
            <c:strRef>
              <c:f>'[11.xlsx]Partida 11'!$C$39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5E78-4A9C-A9D9-1C4B799393FF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E78-4A9C-A9D9-1C4B799393FF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5E78-4A9C-A9D9-1C4B799393FF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E78-4A9C-A9D9-1C4B799393FF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E78-4A9C-A9D9-1C4B799393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11'!$D$39:$F$39</c:f>
              <c:numCache>
                <c:formatCode>0.0%</c:formatCode>
                <c:ptCount val="3"/>
                <c:pt idx="0">
                  <c:v>0.14546738632090708</c:v>
                </c:pt>
                <c:pt idx="1">
                  <c:v>7.1049768488433612E-2</c:v>
                </c:pt>
                <c:pt idx="2">
                  <c:v>7.9763603258434596E-2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7E-44A7-A38F-717846D96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538596168"/>
        <c:axId val="538596560"/>
      </c:barChart>
      <c:catAx>
        <c:axId val="538596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8596560"/>
        <c:crosses val="autoZero"/>
        <c:auto val="0"/>
        <c:lblAlgn val="ctr"/>
        <c:lblOffset val="100"/>
        <c:noMultiLvlLbl val="0"/>
      </c:catAx>
      <c:valAx>
        <c:axId val="53859656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385961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'[11.xlsx]Partida 11'!$C$33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11'!$D$33:$O$33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73-471E-8DC9-84475458D4EB}"/>
            </c:ext>
          </c:extLst>
        </c:ser>
        <c:ser>
          <c:idx val="1"/>
          <c:order val="1"/>
          <c:tx>
            <c:strRef>
              <c:f>'[11.xlsx]Partida 11'!$C$34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11'!$D$34:$O$34</c:f>
              <c:numCache>
                <c:formatCode>0.0%</c:formatCode>
                <c:ptCount val="12"/>
                <c:pt idx="0">
                  <c:v>0.113</c:v>
                </c:pt>
                <c:pt idx="1">
                  <c:v>0.185</c:v>
                </c:pt>
                <c:pt idx="2">
                  <c:v>0.25900000000000001</c:v>
                </c:pt>
                <c:pt idx="3">
                  <c:v>0.33100000000000002</c:v>
                </c:pt>
                <c:pt idx="4">
                  <c:v>0.39700000000000002</c:v>
                </c:pt>
                <c:pt idx="5">
                  <c:v>0.48599999999999999</c:v>
                </c:pt>
                <c:pt idx="6">
                  <c:v>0.55400000000000005</c:v>
                </c:pt>
                <c:pt idx="7">
                  <c:v>0.54500000000000004</c:v>
                </c:pt>
                <c:pt idx="8">
                  <c:v>0.60899999999999999</c:v>
                </c:pt>
                <c:pt idx="9">
                  <c:v>0.66200000000000003</c:v>
                </c:pt>
                <c:pt idx="10">
                  <c:v>0.72499999999999998</c:v>
                </c:pt>
                <c:pt idx="11">
                  <c:v>0.95099999999999996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73-471E-8DC9-84475458D4EB}"/>
            </c:ext>
          </c:extLst>
        </c:ser>
        <c:ser>
          <c:idx val="2"/>
          <c:order val="2"/>
          <c:tx>
            <c:strRef>
              <c:f>'[11.xlsx]Partida 11'!$C$35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482587064676617E-2"/>
                  <c:y val="3.203203203203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06-4003-91D0-0CD7ABD00D3E}"/>
                </c:ext>
              </c:extLst>
            </c:dLbl>
            <c:dLbl>
              <c:idx val="1"/>
              <c:layout>
                <c:manualLayout>
                  <c:x val="-2.4544238741719904E-2"/>
                  <c:y val="5.1928663441903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06-4003-91D0-0CD7ABD00D3E}"/>
                </c:ext>
              </c:extLst>
            </c:dLbl>
            <c:dLbl>
              <c:idx val="2"/>
              <c:layout>
                <c:manualLayout>
                  <c:x val="4.144344200642908E-3"/>
                  <c:y val="4.8048085627496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06-4003-91D0-0CD7ABD00D3E}"/>
                </c:ext>
              </c:extLst>
            </c:dLbl>
            <c:dLbl>
              <c:idx val="3"/>
              <c:layout>
                <c:manualLayout>
                  <c:x val="-3.9800995024875621E-2"/>
                  <c:y val="4.804804804804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06-4003-91D0-0CD7ABD00D3E}"/>
                </c:ext>
              </c:extLst>
            </c:dLbl>
            <c:dLbl>
              <c:idx val="4"/>
              <c:layout>
                <c:manualLayout>
                  <c:x val="-4.9751243781094572E-2"/>
                  <c:y val="5.6056056056055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06-4003-91D0-0CD7ABD00D3E}"/>
                </c:ext>
              </c:extLst>
            </c:dLbl>
            <c:dLbl>
              <c:idx val="5"/>
              <c:layout>
                <c:manualLayout>
                  <c:x val="-4.975124378109453E-2"/>
                  <c:y val="4.804804804804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06-4003-91D0-0CD7ABD00D3E}"/>
                </c:ext>
              </c:extLst>
            </c:dLbl>
            <c:dLbl>
              <c:idx val="6"/>
              <c:layout>
                <c:manualLayout>
                  <c:x val="-3.7313432835820892E-2"/>
                  <c:y val="4.0182648401826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A4-492B-892F-D2DD0789D531}"/>
                </c:ext>
              </c:extLst>
            </c:dLbl>
            <c:dLbl>
              <c:idx val="7"/>
              <c:layout>
                <c:manualLayout>
                  <c:x val="-3.9800995024875711E-2"/>
                  <c:y val="2.9223744292237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A4-492B-892F-D2DD0789D531}"/>
                </c:ext>
              </c:extLst>
            </c:dLbl>
            <c:dLbl>
              <c:idx val="8"/>
              <c:layout>
                <c:manualLayout>
                  <c:x val="-3.482587064676617E-2"/>
                  <c:y val="1.8264840182648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A4-492B-892F-D2DD0789D531}"/>
                </c:ext>
              </c:extLst>
            </c:dLbl>
            <c:dLbl>
              <c:idx val="9"/>
              <c:layout>
                <c:manualLayout>
                  <c:x val="-2.48756218905473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A4-492B-892F-D2DD0789D5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11'!$D$35:$F$35</c:f>
              <c:numCache>
                <c:formatCode>0.0%</c:formatCode>
                <c:ptCount val="3"/>
                <c:pt idx="0">
                  <c:v>0.14546738632090708</c:v>
                </c:pt>
                <c:pt idx="1">
                  <c:v>0.21644559840490332</c:v>
                </c:pt>
                <c:pt idx="2">
                  <c:v>0.29702953980065627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73-471E-8DC9-84475458D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8601656"/>
        <c:axId val="538602440"/>
      </c:lineChart>
      <c:catAx>
        <c:axId val="53860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8602440"/>
        <c:crosses val="autoZero"/>
        <c:auto val="1"/>
        <c:lblAlgn val="ctr"/>
        <c:lblOffset val="100"/>
        <c:tickLblSkip val="1"/>
        <c:noMultiLvlLbl val="0"/>
      </c:catAx>
      <c:valAx>
        <c:axId val="53860244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86016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4655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02E23A4-3B9D-4FA4-BC63-9FF85E52073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BCE9540-5D18-4B73-981B-37361D877DD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MARZO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03363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15478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954265"/>
              </p:ext>
            </p:extLst>
          </p:nvPr>
        </p:nvGraphicFramePr>
        <p:xfrm>
          <a:off x="520099" y="1796108"/>
          <a:ext cx="7920878" cy="3819393"/>
        </p:xfrm>
        <a:graphic>
          <a:graphicData uri="http://schemas.openxmlformats.org/drawingml/2006/table">
            <a:tbl>
              <a:tblPr/>
              <a:tblGrid>
                <a:gridCol w="7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9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5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95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2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72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84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7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0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24.808.698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40.056.177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40.056.177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10.108.792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26.113.430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26.113.430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6.495.537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8.146.876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8.146.876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948414"/>
              </p:ext>
            </p:extLst>
          </p:nvPr>
        </p:nvGraphicFramePr>
        <p:xfrm>
          <a:off x="539552" y="1834273"/>
          <a:ext cx="7848873" cy="4115009"/>
        </p:xfrm>
        <a:graphic>
          <a:graphicData uri="http://schemas.openxmlformats.org/drawingml/2006/table">
            <a:tbl>
              <a:tblPr/>
              <a:tblGrid>
                <a:gridCol w="539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8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2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2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1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65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65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13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6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2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1.051.353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3.336.220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3.336.220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758.559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1.226.784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1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1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1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1498240,0%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1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1498240,0%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3145" y="6290877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677667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49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900652"/>
              </p:ext>
            </p:extLst>
          </p:nvPr>
        </p:nvGraphicFramePr>
        <p:xfrm>
          <a:off x="539552" y="1645557"/>
          <a:ext cx="7704856" cy="4334000"/>
        </p:xfrm>
        <a:graphic>
          <a:graphicData uri="http://schemas.openxmlformats.org/drawingml/2006/table">
            <a:tbl>
              <a:tblPr/>
              <a:tblGrid>
                <a:gridCol w="698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90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2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2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25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85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5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58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378.122.911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101.062.711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330.736.998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330.770.713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88.442.725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42.148.029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42.167.895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8.014.351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5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5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5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5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5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553355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1467" y="1539686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667895"/>
              </p:ext>
            </p:extLst>
          </p:nvPr>
        </p:nvGraphicFramePr>
        <p:xfrm>
          <a:off x="481469" y="1949919"/>
          <a:ext cx="8205330" cy="3495304"/>
        </p:xfrm>
        <a:graphic>
          <a:graphicData uri="http://schemas.openxmlformats.org/drawingml/2006/table">
            <a:tbl>
              <a:tblPr/>
              <a:tblGrid>
                <a:gridCol w="696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6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63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7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62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62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73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2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7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7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674578"/>
              </p:ext>
            </p:extLst>
          </p:nvPr>
        </p:nvGraphicFramePr>
        <p:xfrm>
          <a:off x="627349" y="1812569"/>
          <a:ext cx="7920875" cy="4518802"/>
        </p:xfrm>
        <a:graphic>
          <a:graphicData uri="http://schemas.openxmlformats.org/drawingml/2006/table">
            <a:tbl>
              <a:tblPr/>
              <a:tblGrid>
                <a:gridCol w="703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3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55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64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64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9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29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13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6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105.830.339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2.181.083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12.128.561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21.165.288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21.165.288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4.916.240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36.798.411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33.825.494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-2.972.917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4.186.513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3.691.779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2.987.827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2.941.912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5.209.912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7" y="5949280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83567" y="1370133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45130"/>
              </p:ext>
            </p:extLst>
          </p:nvPr>
        </p:nvGraphicFramePr>
        <p:xfrm>
          <a:off x="683567" y="1922373"/>
          <a:ext cx="7632851" cy="3882892"/>
        </p:xfrm>
        <a:graphic>
          <a:graphicData uri="http://schemas.openxmlformats.org/drawingml/2006/table">
            <a:tbl>
              <a:tblPr/>
              <a:tblGrid>
                <a:gridCol w="703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8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8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13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1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3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68.107.281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-3.488.456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19.320.103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30.629.610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30.629.610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7.773.999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7.661.707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140.488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140.488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-3.869.026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-3.869.026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418411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64757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241291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420473"/>
              </p:ext>
            </p:extLst>
          </p:nvPr>
        </p:nvGraphicFramePr>
        <p:xfrm>
          <a:off x="611558" y="1628800"/>
          <a:ext cx="7704859" cy="3888431"/>
        </p:xfrm>
        <a:graphic>
          <a:graphicData uri="http://schemas.openxmlformats.org/drawingml/2006/table">
            <a:tbl>
              <a:tblPr/>
              <a:tblGrid>
                <a:gridCol w="809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5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9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97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97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60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60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91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1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221.155.577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55.811.841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193.961.578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194.256.818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295.240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49.655.514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23.976.756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23.986.951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3.011.257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2.399.501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2.399.501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6150400,0%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4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6150400,0%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805264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641369"/>
              </p:ext>
            </p:extLst>
          </p:nvPr>
        </p:nvGraphicFramePr>
        <p:xfrm>
          <a:off x="611560" y="2031826"/>
          <a:ext cx="7776864" cy="3053354"/>
        </p:xfrm>
        <a:graphic>
          <a:graphicData uri="http://schemas.openxmlformats.org/drawingml/2006/table">
            <a:tbl>
              <a:tblPr/>
              <a:tblGrid>
                <a:gridCol w="649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56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9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9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0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3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13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2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1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6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5" y="583236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8"/>
            <a:ext cx="7560841" cy="254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833302"/>
              </p:ext>
            </p:extLst>
          </p:nvPr>
        </p:nvGraphicFramePr>
        <p:xfrm>
          <a:off x="755575" y="2022285"/>
          <a:ext cx="7776865" cy="3635421"/>
        </p:xfrm>
        <a:graphic>
          <a:graphicData uri="http://schemas.openxmlformats.org/drawingml/2006/table">
            <a:tbl>
              <a:tblPr/>
              <a:tblGrid>
                <a:gridCol w="70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3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8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8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0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2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02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78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9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6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8.811.104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3.807.808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3.230.332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98953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4242" y="1283491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110699"/>
              </p:ext>
            </p:extLst>
          </p:nvPr>
        </p:nvGraphicFramePr>
        <p:xfrm>
          <a:off x="464242" y="1599042"/>
          <a:ext cx="8284222" cy="4566267"/>
        </p:xfrm>
        <a:graphic>
          <a:graphicData uri="http://schemas.openxmlformats.org/drawingml/2006/table">
            <a:tbl>
              <a:tblPr/>
              <a:tblGrid>
                <a:gridCol w="581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78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4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6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0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98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8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71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0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987.733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366.029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1.701.647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556.418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4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7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para Armas Biológicas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7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7021" y="6232298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766966"/>
              </p:ext>
            </p:extLst>
          </p:nvPr>
        </p:nvGraphicFramePr>
        <p:xfrm>
          <a:off x="611559" y="1780626"/>
          <a:ext cx="7920883" cy="4327200"/>
        </p:xfrm>
        <a:graphic>
          <a:graphicData uri="http://schemas.openxmlformats.org/drawingml/2006/table">
            <a:tbl>
              <a:tblPr/>
              <a:tblGrid>
                <a:gridCol w="64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0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5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5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78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5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5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75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6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0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950.954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2.505.764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1.130.818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1.130.818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5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1141080,0%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1141080,0%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601600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73057" y="1722612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226414"/>
              </p:ext>
            </p:extLst>
          </p:nvPr>
        </p:nvGraphicFramePr>
        <p:xfrm>
          <a:off x="506017" y="2149820"/>
          <a:ext cx="8180783" cy="3438976"/>
        </p:xfrm>
        <a:graphic>
          <a:graphicData uri="http://schemas.openxmlformats.org/drawingml/2006/table">
            <a:tbl>
              <a:tblPr/>
              <a:tblGrid>
                <a:gridCol w="684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97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8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4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4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13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13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71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1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6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2.990.751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2.990.751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447.801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125.581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1" y="623447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6600" y="1181108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156877"/>
              </p:ext>
            </p:extLst>
          </p:nvPr>
        </p:nvGraphicFramePr>
        <p:xfrm>
          <a:off x="476002" y="1417201"/>
          <a:ext cx="8210798" cy="5036133"/>
        </p:xfrm>
        <a:graphic>
          <a:graphicData uri="http://schemas.openxmlformats.org/drawingml/2006/table">
            <a:tbl>
              <a:tblPr/>
              <a:tblGrid>
                <a:gridCol w="798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5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5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05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0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0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0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52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51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759" marR="6759" marT="6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759" marR="6759" marT="6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3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133.975.184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125.883.210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125.883.210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31.071.294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3.145.444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611.910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253,2%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96.470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515.440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1.639.051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832.860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832.860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622.522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26.373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11.654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11.654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2.217.155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2.217.155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2.217.155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233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94.592.753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945927530,0%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2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94.592.753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945927530,0%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0471" y="1395761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828153"/>
              </p:ext>
            </p:extLst>
          </p:nvPr>
        </p:nvGraphicFramePr>
        <p:xfrm>
          <a:off x="589651" y="1690729"/>
          <a:ext cx="7936413" cy="3754498"/>
        </p:xfrm>
        <a:graphic>
          <a:graphicData uri="http://schemas.openxmlformats.org/drawingml/2006/table">
            <a:tbl>
              <a:tblPr/>
              <a:tblGrid>
                <a:gridCol w="67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1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6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6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8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63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63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2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1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251.898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167.716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1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0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1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1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39490,0%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1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39490,0%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32083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973713"/>
              </p:ext>
            </p:extLst>
          </p:nvPr>
        </p:nvGraphicFramePr>
        <p:xfrm>
          <a:off x="539551" y="1729382"/>
          <a:ext cx="8066780" cy="4363910"/>
        </p:xfrm>
        <a:graphic>
          <a:graphicData uri="http://schemas.openxmlformats.org/drawingml/2006/table">
            <a:tbl>
              <a:tblPr/>
              <a:tblGrid>
                <a:gridCol w="849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1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71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50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2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12.848.030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3.236.673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9.653.678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9.756.945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2.459.585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1.796.625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1.732.405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304.406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611.078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0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Asistencia a Víctimas - Ley N° 21.021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3965" y="5953709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075" y="1740288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748808"/>
              </p:ext>
            </p:extLst>
          </p:nvPr>
        </p:nvGraphicFramePr>
        <p:xfrm>
          <a:off x="565694" y="2084418"/>
          <a:ext cx="8039156" cy="3432810"/>
        </p:xfrm>
        <a:graphic>
          <a:graphicData uri="http://schemas.openxmlformats.org/drawingml/2006/table">
            <a:tbl>
              <a:tblPr/>
              <a:tblGrid>
                <a:gridCol w="604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1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8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80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58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1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9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88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3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3.687.558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835.521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3.022.051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774.473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2" y="546619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6679" y="723224"/>
            <a:ext cx="7488833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PROGRAMA: </a:t>
            </a:r>
            <a:r>
              <a:rPr lang="es-ES" sz="1600" b="1" dirty="0">
                <a:solidFill>
                  <a:prstClr val="black"/>
                </a:solidFill>
                <a:ea typeface="+mj-ea"/>
                <a:cs typeface="+mj-cs"/>
              </a:rPr>
              <a:t>ACADEMIA NACIONAL  DE ESTUDIOS POLITICOS Y ESTRATEGICOS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16679" y="1628800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766692"/>
              </p:ext>
            </p:extLst>
          </p:nvPr>
        </p:nvGraphicFramePr>
        <p:xfrm>
          <a:off x="827582" y="2345883"/>
          <a:ext cx="7477930" cy="2307252"/>
        </p:xfrm>
        <a:graphic>
          <a:graphicData uri="http://schemas.openxmlformats.org/drawingml/2006/table">
            <a:tbl>
              <a:tblPr/>
              <a:tblGrid>
                <a:gridCol w="562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10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6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0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7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47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61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203.499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834.765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6492875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7277" y="676226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2" y="1445346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712428"/>
              </p:ext>
            </p:extLst>
          </p:nvPr>
        </p:nvGraphicFramePr>
        <p:xfrm>
          <a:off x="827581" y="1775849"/>
          <a:ext cx="7478530" cy="4580500"/>
        </p:xfrm>
        <a:graphic>
          <a:graphicData uri="http://schemas.openxmlformats.org/drawingml/2006/table">
            <a:tbl>
              <a:tblPr/>
              <a:tblGrid>
                <a:gridCol w="659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9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92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92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5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38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9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79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4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6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2.184.460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1.019.106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6.009.311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6.009.311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1.916.086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4.208.364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560.808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1.800.947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911.766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8636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8064" y="6140326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2191" y="150222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585726"/>
              </p:ext>
            </p:extLst>
          </p:nvPr>
        </p:nvGraphicFramePr>
        <p:xfrm>
          <a:off x="420300" y="1790254"/>
          <a:ext cx="8205818" cy="4223484"/>
        </p:xfrm>
        <a:graphic>
          <a:graphicData uri="http://schemas.openxmlformats.org/drawingml/2006/table">
            <a:tbl>
              <a:tblPr/>
              <a:tblGrid>
                <a:gridCol w="639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6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8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9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29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6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36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87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0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5795605"/>
            <a:ext cx="7488832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1727915"/>
              </p:ext>
            </p:extLst>
          </p:nvPr>
        </p:nvGraphicFramePr>
        <p:xfrm>
          <a:off x="467544" y="1690800"/>
          <a:ext cx="8219256" cy="3826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7068347"/>
              </p:ext>
            </p:extLst>
          </p:nvPr>
        </p:nvGraphicFramePr>
        <p:xfrm>
          <a:off x="539552" y="1690687"/>
          <a:ext cx="8147248" cy="3995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0745" y="5589240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414155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503144"/>
              </p:ext>
            </p:extLst>
          </p:nvPr>
        </p:nvGraphicFramePr>
        <p:xfrm>
          <a:off x="470745" y="1747876"/>
          <a:ext cx="8061693" cy="3841369"/>
        </p:xfrm>
        <a:graphic>
          <a:graphicData uri="http://schemas.openxmlformats.org/drawingml/2006/table">
            <a:tbl>
              <a:tblPr/>
              <a:tblGrid>
                <a:gridCol w="949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3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9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3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3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43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243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47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1.700.608.300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1.697.194.967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-3.413.333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504.117.040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1.278.339.078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1.278.801.614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329.149.535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267.158.009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264.195.862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-2.962.147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46.197.117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785.775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15.825.087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15.700.133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12.725.278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12.725.278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19.111.918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21.785.208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2.217.155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7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11.498.801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-3.570.312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113.769.909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6576" y="5250133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7441" y="1501893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445931"/>
              </p:ext>
            </p:extLst>
          </p:nvPr>
        </p:nvGraphicFramePr>
        <p:xfrm>
          <a:off x="429695" y="1834131"/>
          <a:ext cx="7931221" cy="3251053"/>
        </p:xfrm>
        <a:graphic>
          <a:graphicData uri="http://schemas.openxmlformats.org/drawingml/2006/table">
            <a:tbl>
              <a:tblPr/>
              <a:tblGrid>
                <a:gridCol w="73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3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1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81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032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61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1199" y="606509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1199" y="1449640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DE2E004-6EE3-4415-9B1C-4D7168A238E6}"/>
              </a:ext>
            </a:extLst>
          </p:cNvPr>
          <p:cNvGraphicFramePr>
            <a:graphicFrameLocks noGrp="1"/>
          </p:cNvGraphicFramePr>
          <p:nvPr/>
        </p:nvGraphicFramePr>
        <p:xfrm>
          <a:off x="1301750" y="2015331"/>
          <a:ext cx="6540500" cy="3971925"/>
        </p:xfrm>
        <a:graphic>
          <a:graphicData uri="http://schemas.openxmlformats.org/drawingml/2006/table">
            <a:tbl>
              <a:tblPr/>
              <a:tblGrid>
                <a:gridCol w="641048">
                  <a:extLst>
                    <a:ext uri="{9D8B030D-6E8A-4147-A177-3AD203B41FA5}">
                      <a16:colId xmlns:a16="http://schemas.microsoft.com/office/drawing/2014/main" val="854755986"/>
                    </a:ext>
                  </a:extLst>
                </a:gridCol>
                <a:gridCol w="299357">
                  <a:extLst>
                    <a:ext uri="{9D8B030D-6E8A-4147-A177-3AD203B41FA5}">
                      <a16:colId xmlns:a16="http://schemas.microsoft.com/office/drawing/2014/main" val="1146119366"/>
                    </a:ext>
                  </a:extLst>
                </a:gridCol>
                <a:gridCol w="2273905">
                  <a:extLst>
                    <a:ext uri="{9D8B030D-6E8A-4147-A177-3AD203B41FA5}">
                      <a16:colId xmlns:a16="http://schemas.microsoft.com/office/drawing/2014/main" val="4086421433"/>
                    </a:ext>
                  </a:extLst>
                </a:gridCol>
                <a:gridCol w="641048">
                  <a:extLst>
                    <a:ext uri="{9D8B030D-6E8A-4147-A177-3AD203B41FA5}">
                      <a16:colId xmlns:a16="http://schemas.microsoft.com/office/drawing/2014/main" val="161014251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2932579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3079142"/>
                    </a:ext>
                  </a:extLst>
                </a:gridCol>
                <a:gridCol w="665238">
                  <a:extLst>
                    <a:ext uri="{9D8B030D-6E8A-4147-A177-3AD203B41FA5}">
                      <a16:colId xmlns:a16="http://schemas.microsoft.com/office/drawing/2014/main" val="608044455"/>
                    </a:ext>
                  </a:extLst>
                </a:gridCol>
                <a:gridCol w="665238">
                  <a:extLst>
                    <a:ext uri="{9D8B030D-6E8A-4147-A177-3AD203B41FA5}">
                      <a16:colId xmlns:a16="http://schemas.microsoft.com/office/drawing/2014/main" val="1712098787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633234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92559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550.080.932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143.850.956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72702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24.808.698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31408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740139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378.122.911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101.062.711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551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105.830.339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2.181.083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12.128.561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1018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68.107.281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-3.488.456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19.320.103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474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221.155.577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55.811.841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223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8.811.104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1109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806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0510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215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133.975.184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99890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803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12.848.030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3.236.673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29718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3.687.558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63792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Academia Nacional de Estudios Políticos y Estratégicos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579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2.184.460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397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593" y="6378807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5" y="1344483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914241"/>
              </p:ext>
            </p:extLst>
          </p:nvPr>
        </p:nvGraphicFramePr>
        <p:xfrm>
          <a:off x="457198" y="1681611"/>
          <a:ext cx="7499177" cy="4555692"/>
        </p:xfrm>
        <a:graphic>
          <a:graphicData uri="http://schemas.openxmlformats.org/drawingml/2006/table">
            <a:tbl>
              <a:tblPr/>
              <a:tblGrid>
                <a:gridCol w="846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60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25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25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51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83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52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8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2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550.080.932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143.850.956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494.959.747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494.990.061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127.139.561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51.032.641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51.080.070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9.136.555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3.337.866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3.337.866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3.053.805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4.418.311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44183110,0%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4.418.311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44183110,0%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095139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546812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862474"/>
              </p:ext>
            </p:extLst>
          </p:nvPr>
        </p:nvGraphicFramePr>
        <p:xfrm>
          <a:off x="580299" y="1856974"/>
          <a:ext cx="7860250" cy="3516241"/>
        </p:xfrm>
        <a:graphic>
          <a:graphicData uri="http://schemas.openxmlformats.org/drawingml/2006/table">
            <a:tbl>
              <a:tblPr/>
              <a:tblGrid>
                <a:gridCol w="668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5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82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47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47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46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1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0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5339</TotalTime>
  <Words>6015</Words>
  <Application>Microsoft Office PowerPoint</Application>
  <PresentationFormat>Presentación en pantalla (4:3)</PresentationFormat>
  <Paragraphs>3510</Paragraphs>
  <Slides>28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28</vt:i4>
      </vt:variant>
    </vt:vector>
  </HeadingPairs>
  <TitlesOfParts>
    <vt:vector size="32" baseType="lpstr">
      <vt:lpstr>Arial</vt:lpstr>
      <vt:lpstr>Calibri</vt:lpstr>
      <vt:lpstr>1_Tema de Office</vt:lpstr>
      <vt:lpstr>Tema de Office</vt:lpstr>
      <vt:lpstr>EJECUCIÓN PRESUPUESTARIA DE GASTOS ACUMULADA MARZO DE 2021 PARTIDA 11: MINISTERIO DE DEFENSA NACIONAL</vt:lpstr>
      <vt:lpstr>EJECUCIÓN ACUMULADA DE GASTOS A MARZO DE 2021  PARTIDA 11 MINISTERIO DE DEFENSA NACIONAL</vt:lpstr>
      <vt:lpstr>COMPORTAMIENTO DE LA EJECUCIÓN MENSUAL DE GASTOS A MARZO DE 2021 PARTIDA 11 MINISTERIO DE DEFENSA NACIONAL</vt:lpstr>
      <vt:lpstr>COMPORTAMIENTO DE LA EJECUCIÓN ACUMULADA DE GASTOS A MARZO DE 2021  PARTIDA 11 MINISTERIO DE DEFENSA NACIONAL</vt:lpstr>
      <vt:lpstr>EJECUCIÓN ACUMULADA DE GASTOS A MARZO DE 2021  PARTIDA 11 MINISTERIO DE DEFENSA NACIONAL</vt:lpstr>
      <vt:lpstr>EJECUCIÓN ACUMULADA DE GASTOS A MARZO DE 2021  PARTIDA 11 MINISTERIO DE DEFENSA NACIONAL</vt:lpstr>
      <vt:lpstr>EJECUCIÓN ACUMULADA DE GASTOS A MARZO DE 2021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390</cp:revision>
  <cp:lastPrinted>2019-05-13T15:36:27Z</cp:lastPrinted>
  <dcterms:created xsi:type="dcterms:W3CDTF">2016-06-23T13:38:47Z</dcterms:created>
  <dcterms:modified xsi:type="dcterms:W3CDTF">2021-08-09T20:41:22Z</dcterms:modified>
</cp:coreProperties>
</file>