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1"/>
  </p:notesMasterIdLst>
  <p:handoutMasterIdLst>
    <p:handoutMasterId r:id="rId22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6" r:id="rId18"/>
    <p:sldId id="324" r:id="rId19"/>
    <p:sldId id="325" r:id="rId2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Distribución presupuesto inicial por Subtítulo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CB3-4075-9DDF-9C351757F8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CB3-4075-9DDF-9C351757F8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CB3-4075-9DDF-9C351757F8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CB3-4075-9DDF-9C351757F8E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CB3-4075-9DDF-9C351757F8E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CB3-4075-9DDF-9C351757F8E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CB3-4075-9DDF-9C351757F8E8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10'!$C$51:$C$55</c:f>
              <c:strCache>
                <c:ptCount val="5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OTROS</c:v>
                </c:pt>
              </c:strCache>
            </c:strRef>
          </c:cat>
          <c:val>
            <c:numRef>
              <c:f>'Partida 10'!$D$51:$D$55</c:f>
              <c:numCache>
                <c:formatCode>0.00%</c:formatCode>
                <c:ptCount val="5"/>
                <c:pt idx="0">
                  <c:v>0.44543684112919207</c:v>
                </c:pt>
                <c:pt idx="1">
                  <c:v>0.2251873858754887</c:v>
                </c:pt>
                <c:pt idx="2">
                  <c:v>0.26633313502697742</c:v>
                </c:pt>
                <c:pt idx="3">
                  <c:v>6.5849532838500977E-8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CB3-4075-9DDF-9C351757F8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61272088916359"/>
          <c:y val="0.12558164490356852"/>
          <c:w val="0.30794201870902876"/>
          <c:h val="0.8162806918731954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'[10.xlsx]Partida 10'!$C$20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10'!$D$20:$O$20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0.13443663983298967</c:v>
                </c:pt>
                <c:pt idx="2">
                  <c:v>0.24879982488248814</c:v>
                </c:pt>
                <c:pt idx="3">
                  <c:v>0.31683159191192278</c:v>
                </c:pt>
                <c:pt idx="4">
                  <c:v>0.38643284099468239</c:v>
                </c:pt>
                <c:pt idx="5">
                  <c:v>0.47983652019241463</c:v>
                </c:pt>
                <c:pt idx="6">
                  <c:v>0.53362631110410697</c:v>
                </c:pt>
                <c:pt idx="7">
                  <c:v>0.60080955233250899</c:v>
                </c:pt>
                <c:pt idx="8">
                  <c:v>0.71428514828830136</c:v>
                </c:pt>
                <c:pt idx="9">
                  <c:v>0.78283494568931544</c:v>
                </c:pt>
                <c:pt idx="10">
                  <c:v>0.86798340983148736</c:v>
                </c:pt>
                <c:pt idx="11">
                  <c:v>0.96821761017789432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AE1-4E9B-ABDA-66E40D90219E}"/>
            </c:ext>
          </c:extLst>
        </c:ser>
        <c:ser>
          <c:idx val="1"/>
          <c:order val="1"/>
          <c:tx>
            <c:strRef>
              <c:f>'[10.xlsx]Partida 10'!$C$21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10'!$D$21:$O$21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0.1211241601845587</c:v>
                </c:pt>
                <c:pt idx="2">
                  <c:v>0.25515654257161141</c:v>
                </c:pt>
                <c:pt idx="3">
                  <c:v>0.32968857928498962</c:v>
                </c:pt>
                <c:pt idx="4">
                  <c:v>0.39859621202472428</c:v>
                </c:pt>
                <c:pt idx="5">
                  <c:v>0.48779985410603416</c:v>
                </c:pt>
                <c:pt idx="6">
                  <c:v>0.55064579091960575</c:v>
                </c:pt>
                <c:pt idx="7">
                  <c:v>0.60611847192813939</c:v>
                </c:pt>
                <c:pt idx="8">
                  <c:v>0.73107927817886897</c:v>
                </c:pt>
                <c:pt idx="9">
                  <c:v>0.79066246508614124</c:v>
                </c:pt>
                <c:pt idx="10">
                  <c:v>0.88204153311959332</c:v>
                </c:pt>
                <c:pt idx="11">
                  <c:v>0.97559348881002239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AE1-4E9B-ABDA-66E40D90219E}"/>
            </c:ext>
          </c:extLst>
        </c:ser>
        <c:ser>
          <c:idx val="2"/>
          <c:order val="2"/>
          <c:tx>
            <c:strRef>
              <c:f>'[10.xlsx]Partida 10'!$C$22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4028361189740633E-2"/>
                  <c:y val="-2.0729865370134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762079641954414E-2"/>
                  <c:y val="-3.4549775616890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682772855939242E-2"/>
                  <c:y val="-1.3819910246756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10'!$D$22:$F$22</c:f>
              <c:numCache>
                <c:formatCode>0.0%</c:formatCode>
                <c:ptCount val="3"/>
                <c:pt idx="0">
                  <c:v>8.9054380617706874E-2</c:v>
                </c:pt>
                <c:pt idx="1">
                  <c:v>0.15848680619668898</c:v>
                </c:pt>
                <c:pt idx="2">
                  <c:v>0.29232752461059558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AE1-4E9B-ABDA-66E40D902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2402880"/>
        <c:axId val="542406408"/>
      </c:lineChart>
      <c:catAx>
        <c:axId val="54240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2406408"/>
        <c:crosses val="autoZero"/>
        <c:auto val="1"/>
        <c:lblAlgn val="ctr"/>
        <c:lblOffset val="100"/>
        <c:noMultiLvlLbl val="0"/>
      </c:catAx>
      <c:valAx>
        <c:axId val="542406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240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/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'[10.xlsx]Partida 10'!$C$26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10'!$D$26:$O$26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6.4049646121534118E-2</c:v>
                </c:pt>
                <c:pt idx="2">
                  <c:v>0.11449849742521252</c:v>
                </c:pt>
                <c:pt idx="3">
                  <c:v>6.9782933244077167E-2</c:v>
                </c:pt>
                <c:pt idx="4">
                  <c:v>7.0631452869408654E-2</c:v>
                </c:pt>
                <c:pt idx="5">
                  <c:v>9.3488570816093464E-2</c:v>
                </c:pt>
                <c:pt idx="6">
                  <c:v>6.8944801745673884E-2</c:v>
                </c:pt>
                <c:pt idx="7">
                  <c:v>6.7194578917193423E-2</c:v>
                </c:pt>
                <c:pt idx="8">
                  <c:v>0.11524311618630605</c:v>
                </c:pt>
                <c:pt idx="9">
                  <c:v>6.8549797401014079E-2</c:v>
                </c:pt>
                <c:pt idx="10">
                  <c:v>8.5148464142171934E-2</c:v>
                </c:pt>
                <c:pt idx="11">
                  <c:v>0.11945948173145782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4B-42DF-8F6E-29D2B0D9FCAC}"/>
            </c:ext>
          </c:extLst>
        </c:ser>
        <c:ser>
          <c:idx val="1"/>
          <c:order val="1"/>
          <c:tx>
            <c:strRef>
              <c:f>'[10.xlsx]Partida 10'!$C$27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10'!$D$27:$O$27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6.3379046110501547E-2</c:v>
                </c:pt>
                <c:pt idx="2">
                  <c:v>0.13403238238705273</c:v>
                </c:pt>
                <c:pt idx="3">
                  <c:v>7.5577510498012701E-2</c:v>
                </c:pt>
                <c:pt idx="4">
                  <c:v>6.979965023924331E-2</c:v>
                </c:pt>
                <c:pt idx="5">
                  <c:v>8.9610134181144607E-2</c:v>
                </c:pt>
                <c:pt idx="6">
                  <c:v>6.3427476452402889E-2</c:v>
                </c:pt>
                <c:pt idx="7">
                  <c:v>6.7902209721866669E-2</c:v>
                </c:pt>
                <c:pt idx="8">
                  <c:v>0.12843252263285534</c:v>
                </c:pt>
                <c:pt idx="9">
                  <c:v>6.7638136006439267E-2</c:v>
                </c:pt>
                <c:pt idx="10">
                  <c:v>9.14931047004158E-2</c:v>
                </c:pt>
                <c:pt idx="11">
                  <c:v>0.11648918294827892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4B-42DF-8F6E-29D2B0D9FCAC}"/>
            </c:ext>
          </c:extLst>
        </c:ser>
        <c:ser>
          <c:idx val="2"/>
          <c:order val="2"/>
          <c:tx>
            <c:strRef>
              <c:f>'[10.xlsx]Partida 10'!$C$28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10'!$D$28:$F$28</c:f>
              <c:numCache>
                <c:formatCode>0.0%</c:formatCode>
                <c:ptCount val="3"/>
                <c:pt idx="0">
                  <c:v>8.9054380617706874E-2</c:v>
                </c:pt>
                <c:pt idx="1">
                  <c:v>6.9497615756831901E-2</c:v>
                </c:pt>
                <c:pt idx="2">
                  <c:v>0.13420843351330919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4B-42DF-8F6E-29D2B0D9F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2427576"/>
        <c:axId val="542422480"/>
      </c:barChart>
      <c:catAx>
        <c:axId val="542427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2422480"/>
        <c:crosses val="autoZero"/>
        <c:auto val="1"/>
        <c:lblAlgn val="ctr"/>
        <c:lblOffset val="100"/>
        <c:noMultiLvlLbl val="0"/>
      </c:catAx>
      <c:valAx>
        <c:axId val="54242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2427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06-05-2021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7652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3040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06-05-2021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MARZO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abril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416410"/>
              </p:ext>
            </p:extLst>
          </p:nvPr>
        </p:nvGraphicFramePr>
        <p:xfrm>
          <a:off x="590461" y="1916832"/>
          <a:ext cx="7886699" cy="3528387"/>
        </p:xfrm>
        <a:graphic>
          <a:graphicData uri="http://schemas.openxmlformats.org/drawingml/2006/table">
            <a:tbl>
              <a:tblPr/>
              <a:tblGrid>
                <a:gridCol w="770837"/>
                <a:gridCol w="284750"/>
                <a:gridCol w="284750"/>
                <a:gridCol w="2059400"/>
                <a:gridCol w="770837"/>
                <a:gridCol w="770837"/>
                <a:gridCol w="770837"/>
                <a:gridCol w="770837"/>
                <a:gridCol w="701807"/>
                <a:gridCol w="701807"/>
              </a:tblGrid>
              <a:tr h="2197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30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3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43.718.607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12.287.809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31.965.698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31.965.698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8.271.465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11.707.216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11.687.334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2.121.443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3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18949010,0%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18949010,0%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18949010,0%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18949010,0%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758" y="80699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396643"/>
              </p:ext>
            </p:extLst>
          </p:nvPr>
        </p:nvGraphicFramePr>
        <p:xfrm>
          <a:off x="524760" y="1945576"/>
          <a:ext cx="8155927" cy="3355627"/>
        </p:xfrm>
        <a:graphic>
          <a:graphicData uri="http://schemas.openxmlformats.org/drawingml/2006/table">
            <a:tbl>
              <a:tblPr/>
              <a:tblGrid>
                <a:gridCol w="797151"/>
                <a:gridCol w="294470"/>
                <a:gridCol w="294470"/>
                <a:gridCol w="2129702"/>
                <a:gridCol w="797151"/>
                <a:gridCol w="797151"/>
                <a:gridCol w="797151"/>
                <a:gridCol w="797151"/>
                <a:gridCol w="725765"/>
                <a:gridCol w="725765"/>
              </a:tblGrid>
              <a:tr h="1813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54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2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438.192.835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2.478.561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136.264.987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352.130.088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346.515.966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-5.614.122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93.109.134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80.945.476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80.945.476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14.953.439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8.092.683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8.162.599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1995,7%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8.092.683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8.092.683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8.092.683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1.704.632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1.704.632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239.933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574.189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574.189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214.064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19.781.298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197812980,0%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197812980,0%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19.781.298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197812980,0%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197812980,0%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61302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6284" y="715305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136879"/>
              </p:ext>
            </p:extLst>
          </p:nvPr>
        </p:nvGraphicFramePr>
        <p:xfrm>
          <a:off x="572218" y="1868630"/>
          <a:ext cx="8114584" cy="4080653"/>
        </p:xfrm>
        <a:graphic>
          <a:graphicData uri="http://schemas.openxmlformats.org/drawingml/2006/table">
            <a:tbl>
              <a:tblPr/>
              <a:tblGrid>
                <a:gridCol w="743999"/>
                <a:gridCol w="274835"/>
                <a:gridCol w="274835"/>
                <a:gridCol w="2490175"/>
                <a:gridCol w="743999"/>
                <a:gridCol w="743999"/>
                <a:gridCol w="743999"/>
                <a:gridCol w="743999"/>
                <a:gridCol w="677372"/>
                <a:gridCol w="677372"/>
              </a:tblGrid>
              <a:tr h="1660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85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76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6.410.581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25.712.124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25.712.124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3.513.730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1.050.060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Reinserción Social para Personas Privadas de Libertad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Semiabiertos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para Penados en el Sistema Abierto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Postpenitenciario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Convenio con Ministerio del Interior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598.237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Laboral en Convenio con Ministerio del Interior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Secciones Juveniles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Cerrados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1.575.008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Creciendo Juntos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609.281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609.281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Intervención para Libertad Condicional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1.827.136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18271360,0%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18271360,0%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1.827.136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18271360,0%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18271360,0%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2819" y="513058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56401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048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438146"/>
              </p:ext>
            </p:extLst>
          </p:nvPr>
        </p:nvGraphicFramePr>
        <p:xfrm>
          <a:off x="542819" y="2039448"/>
          <a:ext cx="8143982" cy="2685699"/>
        </p:xfrm>
        <a:graphic>
          <a:graphicData uri="http://schemas.openxmlformats.org/drawingml/2006/table">
            <a:tbl>
              <a:tblPr/>
              <a:tblGrid>
                <a:gridCol w="795984"/>
                <a:gridCol w="294039"/>
                <a:gridCol w="294039"/>
                <a:gridCol w="2126582"/>
                <a:gridCol w="795984"/>
                <a:gridCol w="795984"/>
                <a:gridCol w="795984"/>
                <a:gridCol w="795984"/>
                <a:gridCol w="724701"/>
                <a:gridCol w="724701"/>
              </a:tblGrid>
              <a:tr h="2215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83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5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777.420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1.742.878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2.190.248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549.143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195.734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195.734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Derechos Humanos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195.734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7045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964" y="730539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976404"/>
              </p:ext>
            </p:extLst>
          </p:nvPr>
        </p:nvGraphicFramePr>
        <p:xfrm>
          <a:off x="556887" y="1988840"/>
          <a:ext cx="8129911" cy="3384379"/>
        </p:xfrm>
        <a:graphic>
          <a:graphicData uri="http://schemas.openxmlformats.org/drawingml/2006/table">
            <a:tbl>
              <a:tblPr/>
              <a:tblGrid>
                <a:gridCol w="794608"/>
                <a:gridCol w="293531"/>
                <a:gridCol w="293531"/>
                <a:gridCol w="2122909"/>
                <a:gridCol w="794608"/>
                <a:gridCol w="794608"/>
                <a:gridCol w="794608"/>
                <a:gridCol w="794608"/>
                <a:gridCol w="723450"/>
                <a:gridCol w="723450"/>
              </a:tblGrid>
              <a:tr h="1976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52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9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65.296.550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9.199.804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9.199.794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2.421.561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2.235.393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2.235.393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253.134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50.680.043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50.680.043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5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Protección a Menores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239.183.103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239.183.103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47.165.647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5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Justicia Juvenil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18.367.205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18.367.205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3.514.396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11.941.812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119418120,0%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119418120,0%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11.941.812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119418120,0%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119418120,0%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9703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76216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698117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939990"/>
              </p:ext>
            </p:extLst>
          </p:nvPr>
        </p:nvGraphicFramePr>
        <p:xfrm>
          <a:off x="548124" y="2254616"/>
          <a:ext cx="8093808" cy="2626706"/>
        </p:xfrm>
        <a:graphic>
          <a:graphicData uri="http://schemas.openxmlformats.org/drawingml/2006/table">
            <a:tbl>
              <a:tblPr/>
              <a:tblGrid>
                <a:gridCol w="760035"/>
                <a:gridCol w="280759"/>
                <a:gridCol w="280759"/>
                <a:gridCol w="2348171"/>
                <a:gridCol w="760035"/>
                <a:gridCol w="760035"/>
                <a:gridCol w="760035"/>
                <a:gridCol w="760035"/>
                <a:gridCol w="691972"/>
                <a:gridCol w="691972"/>
              </a:tblGrid>
              <a:tr h="2001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28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2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114.503.791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283.715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33.019.533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90.524.732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90.524.722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24.854.333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23.457.347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23.638.575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181.228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3.473.433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340.474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71.280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340.474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71.280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46204870,0%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46204870,0%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46204870,0%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46204870%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9703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76216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698117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03: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APOYO A LOS CENTROS DE ADMINISTRACIÓN DIRECTA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75182"/>
              </p:ext>
            </p:extLst>
          </p:nvPr>
        </p:nvGraphicFramePr>
        <p:xfrm>
          <a:off x="548122" y="2345768"/>
          <a:ext cx="8093809" cy="1443271"/>
        </p:xfrm>
        <a:graphic>
          <a:graphicData uri="http://schemas.openxmlformats.org/drawingml/2006/table">
            <a:tbl>
              <a:tblPr/>
              <a:tblGrid>
                <a:gridCol w="760035"/>
                <a:gridCol w="280759"/>
                <a:gridCol w="280759"/>
                <a:gridCol w="2348170"/>
                <a:gridCol w="760035"/>
                <a:gridCol w="760035"/>
                <a:gridCol w="760035"/>
                <a:gridCol w="760035"/>
                <a:gridCol w="691973"/>
                <a:gridCol w="691973"/>
              </a:tblGrid>
              <a:tr h="2356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216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0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742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1252" y="518784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5248" y="17798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1" y="764704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010963"/>
              </p:ext>
            </p:extLst>
          </p:nvPr>
        </p:nvGraphicFramePr>
        <p:xfrm>
          <a:off x="476001" y="2366079"/>
          <a:ext cx="8210798" cy="1873083"/>
        </p:xfrm>
        <a:graphic>
          <a:graphicData uri="http://schemas.openxmlformats.org/drawingml/2006/table">
            <a:tbl>
              <a:tblPr/>
              <a:tblGrid>
                <a:gridCol w="782913"/>
                <a:gridCol w="185941"/>
                <a:gridCol w="274019"/>
                <a:gridCol w="2270447"/>
                <a:gridCol w="782913"/>
                <a:gridCol w="782913"/>
                <a:gridCol w="782913"/>
                <a:gridCol w="782913"/>
                <a:gridCol w="782913"/>
                <a:gridCol w="782913"/>
              </a:tblGrid>
              <a:tr h="2518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712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7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4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2221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3128" y="13557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1" y="764704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235455"/>
              </p:ext>
            </p:extLst>
          </p:nvPr>
        </p:nvGraphicFramePr>
        <p:xfrm>
          <a:off x="476001" y="1649777"/>
          <a:ext cx="8210798" cy="4772433"/>
        </p:xfrm>
        <a:graphic>
          <a:graphicData uri="http://schemas.openxmlformats.org/drawingml/2006/table">
            <a:tbl>
              <a:tblPr/>
              <a:tblGrid>
                <a:gridCol w="802514"/>
                <a:gridCol w="296451"/>
                <a:gridCol w="296451"/>
                <a:gridCol w="2144030"/>
                <a:gridCol w="802514"/>
                <a:gridCol w="802514"/>
                <a:gridCol w="802514"/>
                <a:gridCol w="802514"/>
                <a:gridCol w="730648"/>
                <a:gridCol w="730648"/>
              </a:tblGrid>
              <a:tr h="1701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09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0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62.412.023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147.536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14.739.022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31.131.943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31.131.943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8.075.010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5.019.642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5.019.642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1.039.119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25.884.172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25.854.980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5.621.179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25.171.975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25.142.783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5.621.179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0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20, letra h) Ley N° 19.718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1.685.248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1.656.056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352.174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0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Defensa Penal Pública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23.134.553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23.134.553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5.428.278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0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8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91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00000000-0008-0000-0000-00004406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125110"/>
              </p:ext>
            </p:extLst>
          </p:nvPr>
        </p:nvGraphicFramePr>
        <p:xfrm>
          <a:off x="386223" y="1790699"/>
          <a:ext cx="8220199" cy="4225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3B0C7A96-AF53-4A50-B402-90EB3BF40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2068219"/>
              </p:ext>
            </p:extLst>
          </p:nvPr>
        </p:nvGraphicFramePr>
        <p:xfrm>
          <a:off x="417237" y="2057400"/>
          <a:ext cx="8210798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204427A1-2A71-4F05-B125-36B244FFF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965206"/>
              </p:ext>
            </p:extLst>
          </p:nvPr>
        </p:nvGraphicFramePr>
        <p:xfrm>
          <a:off x="466600" y="2057400"/>
          <a:ext cx="8210798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59" y="764774"/>
            <a:ext cx="773233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4244" y="1810315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06603"/>
              </p:ext>
            </p:extLst>
          </p:nvPr>
        </p:nvGraphicFramePr>
        <p:xfrm>
          <a:off x="606311" y="2348882"/>
          <a:ext cx="7737588" cy="3096345"/>
        </p:xfrm>
        <a:graphic>
          <a:graphicData uri="http://schemas.openxmlformats.org/drawingml/2006/table">
            <a:tbl>
              <a:tblPr/>
              <a:tblGrid>
                <a:gridCol w="815123"/>
                <a:gridCol w="2177717"/>
                <a:gridCol w="815123"/>
                <a:gridCol w="815123"/>
                <a:gridCol w="815123"/>
                <a:gridCol w="815123"/>
                <a:gridCol w="742128"/>
                <a:gridCol w="742128"/>
              </a:tblGrid>
              <a:tr h="23591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2248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0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1.366.752.293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1.370.934.316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4.182.023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400.761.835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608.801.824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604.162.721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-4.639.103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162.876.817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307.775.376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307.932.218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77.964.767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8.709.949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8.300.949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8.162.599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364.011.423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363.534.862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74.500.643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7.940.302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7.940.312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8.167.788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2.678.939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75.267.221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75.975.225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58.223.724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64693026,7%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64693026,7%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8358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042592"/>
              </p:ext>
            </p:extLst>
          </p:nvPr>
        </p:nvGraphicFramePr>
        <p:xfrm>
          <a:off x="555131" y="1902685"/>
          <a:ext cx="7880762" cy="3686562"/>
        </p:xfrm>
        <a:graphic>
          <a:graphicData uri="http://schemas.openxmlformats.org/drawingml/2006/table">
            <a:tbl>
              <a:tblPr/>
              <a:tblGrid>
                <a:gridCol w="319059"/>
                <a:gridCol w="319059"/>
                <a:gridCol w="2861962"/>
                <a:gridCol w="871032"/>
                <a:gridCol w="701930"/>
                <a:gridCol w="701930"/>
                <a:gridCol w="701930"/>
                <a:gridCol w="701930"/>
                <a:gridCol w="701930"/>
              </a:tblGrid>
              <a:tr h="6144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234.916.446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234.834.973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68.131.437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159.449.895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31.290.934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75.385.078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36.840.503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CIVIL E IDENTIFICACIÓN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160.755.198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59.758.707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43.718.607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12.287.809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478.708.657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481.187.218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2.478.561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146.751.357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438.192.835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2.478.561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136.264.987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Rehabilitación y Reinserción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42.994.383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10.486.370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3.901.190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777.420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383.205.591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383.489.306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98.316.083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268.985.515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65.296.550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Administración Directa y Proyectos 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114.503.791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33.019.533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los Centros de Administración Directa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527.679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62.412.023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14.739.022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100950  Programa: Defensoría Penal Pública FET - Covid - 19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820.004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014" y="6395310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844" y="1166710"/>
            <a:ext cx="7860248" cy="182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0017" y="60463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787253"/>
              </p:ext>
            </p:extLst>
          </p:nvPr>
        </p:nvGraphicFramePr>
        <p:xfrm>
          <a:off x="450012" y="1408578"/>
          <a:ext cx="8210803" cy="4908810"/>
        </p:xfrm>
        <a:graphic>
          <a:graphicData uri="http://schemas.openxmlformats.org/drawingml/2006/table">
            <a:tbl>
              <a:tblPr/>
              <a:tblGrid>
                <a:gridCol w="753853"/>
                <a:gridCol w="278475"/>
                <a:gridCol w="278475"/>
                <a:gridCol w="2523154"/>
                <a:gridCol w="753853"/>
                <a:gridCol w="753853"/>
                <a:gridCol w="753853"/>
                <a:gridCol w="753853"/>
                <a:gridCol w="686342"/>
                <a:gridCol w="675092"/>
              </a:tblGrid>
              <a:tr h="1476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79" marR="8179" marT="8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21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6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159.449.895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-81.473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31.290.934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11.100.853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11.100.853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2.919.236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2.516.808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2.512.304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-4.504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238.466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71.911.899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71.911.900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17.769.412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10.449.708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10.449.708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2.646.890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Sistema Nacional de Mediación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10.332.438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10.332.438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2.646.890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Sistema Nacional de Mediación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117.270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117.270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61.432.180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61.432.181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15.122.522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Acompañamiento Reforma Penal Adolescente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274.125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274.125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35.421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49.450.660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49.450.660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12.249.645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de Representación Jurídica Adulto Mayor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1.106.945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1.106.945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276.743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Mi Abogado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10.600.450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10.600.451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2.560.713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188.688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108.688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73.710.623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-214.487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10.271.200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73.710.623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-214.487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10.271.200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910100,0%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910100,0%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910100,0%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910100,0%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980" y="45761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6980" y="183129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6980" y="737649"/>
            <a:ext cx="8125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695732"/>
              </p:ext>
            </p:extLst>
          </p:nvPr>
        </p:nvGraphicFramePr>
        <p:xfrm>
          <a:off x="666369" y="2365672"/>
          <a:ext cx="7886700" cy="1751704"/>
        </p:xfrm>
        <a:graphic>
          <a:graphicData uri="http://schemas.openxmlformats.org/drawingml/2006/table">
            <a:tbl>
              <a:tblPr/>
              <a:tblGrid>
                <a:gridCol w="723105"/>
                <a:gridCol w="267117"/>
                <a:gridCol w="267117"/>
                <a:gridCol w="2420243"/>
                <a:gridCol w="723105"/>
                <a:gridCol w="723105"/>
                <a:gridCol w="723105"/>
                <a:gridCol w="723105"/>
                <a:gridCol w="658349"/>
                <a:gridCol w="658349"/>
              </a:tblGrid>
              <a:tr h="2859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758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3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36.840.503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36.840.503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670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938926"/>
              </p:ext>
            </p:extLst>
          </p:nvPr>
        </p:nvGraphicFramePr>
        <p:xfrm>
          <a:off x="474235" y="1653967"/>
          <a:ext cx="8212567" cy="4295311"/>
        </p:xfrm>
        <a:graphic>
          <a:graphicData uri="http://schemas.openxmlformats.org/drawingml/2006/table">
            <a:tbl>
              <a:tblPr/>
              <a:tblGrid>
                <a:gridCol w="802687"/>
                <a:gridCol w="296516"/>
                <a:gridCol w="296516"/>
                <a:gridCol w="2144490"/>
                <a:gridCol w="802687"/>
                <a:gridCol w="802687"/>
                <a:gridCol w="802687"/>
                <a:gridCol w="802687"/>
                <a:gridCol w="730805"/>
                <a:gridCol w="730805"/>
              </a:tblGrid>
              <a:tr h="1780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52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9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160.755.198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59.758.707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55.293.704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55.293.694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16.118.415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95.924.634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95.924.634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17.312.722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7.939.475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8.167.788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167.788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80000000,0%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721.534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721.534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195.615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195.615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17.896.892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178968920,0%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178968920,0%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17.896.892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178968920,0%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178968920,0%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4105</TotalTime>
  <Words>3148</Words>
  <Application>Microsoft Office PowerPoint</Application>
  <PresentationFormat>Presentación en pantalla (4:3)</PresentationFormat>
  <Paragraphs>1828</Paragraphs>
  <Slides>18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MARZO DE 2021 PARTIDA 10: MINISTERIO DE JUSTICIA</vt:lpstr>
      <vt:lpstr>EJECUCIÓN ACUMULADA DE GASTOS A MARZO DE 2021  PARTIDA 10 MINISTERIO DE JUSTICIA</vt:lpstr>
      <vt:lpstr>EJECUCIÓN ACUMULADA DE GASTOS A MARZO DE 2021  PARTIDA 10 MINISTERIO DE JUSTICIA</vt:lpstr>
      <vt:lpstr>EJECUCIÓN ACUMULADA DE GASTOS A MARZO DE 2021  PARTIDA 10 MINISTERIO DE JUSTICIA</vt:lpstr>
      <vt:lpstr>EJECUCIÓN ACUMULADA DE GASTOS A MARZO DE 2021  PARTIDA 10 MINISTERIO DE JUSTICIA</vt:lpstr>
      <vt:lpstr>EJECUCIÓN ACUMULADA DE GASTOS A MARZO DE 2021  PARTIDA 10 MINISTERIO DE JUSTICIA RESUMEN POR CAPÍTULOS</vt:lpstr>
      <vt:lpstr>EJECUCIÓN ACUMULADA DE GASTOS A MARZO DE 2021  PARTIDA 10. CAPÍTULO 01. PROGRAMA 01: SECRETARÍA Y ADMINISTRACIÓN GENERAL</vt:lpstr>
      <vt:lpstr>EJECUCIÓN ACUMULADA DE GASTOS A MARZO DE 2021  PARTIDA 10. CAPÍTULO 01. PROGRAMA 02:  PROGRAMA DE CONCESIONES DEL MINISTERIO DE JUSTICIA</vt:lpstr>
      <vt:lpstr>EJECUCIÓN ACUMULADA DE GASTOS A MARZO DE 2021  PARTIDA 10. CAPÍTULO 02. PROGRAMA 01: SERVICIO REGISTRO CIVIL E IDENTIFICACIÓN</vt:lpstr>
      <vt:lpstr>EJECUCIÓN ACUMULADA DE GASTOS A MARZO DE 2021  PARTIDA 10. CAPÍTULO 03. PROGRAMA 01:  SERVICIO MÉDICO LEGAL</vt:lpstr>
      <vt:lpstr>EJECUCIÓN ACUMULADA DE GASTOS A MARZO DE 2021  PARTIDA 10. CAPÍTULO 04. PROGRAMA 01:  GENDARMERÍA DE CHILE</vt:lpstr>
      <vt:lpstr>EJECUCIÓN ACUMULADA DE GASTOS A MARZO DE 2021  PARTIDA 10. CAPÍTULO 04. PROGRAMA 02:  PROGRAMA DE REHABILITACIÓN Y REINSERCIÓN SOCIAL</vt:lpstr>
      <vt:lpstr>EJECUCIÓN ACUMULADA DE GASTOS A MARZO DE 2021  PARTIDA 10. CAPÍTULO 06. PROGRAMA 01:  SUBSECRETARÍA DE DERECHOS HUMANOS</vt:lpstr>
      <vt:lpstr>EJECUCIÓN ACUMULADA DE GASTOS A MARZO DE 2021  PARTIDA 10. CAPÍTULO 07. PROGRAMA 01:  SERVICIO NACIONAL DE MENORES</vt:lpstr>
      <vt:lpstr>EJECUCIÓN ACUMULADA DE GASTOS A MARZO DE 2021  PARTIDA 10. CAPÍTULO 07. PROGRAMA 02:  PROGRAMA DE ADMINISTRACIÓN DIRECTA Y PROYECTOS NACIONALES</vt:lpstr>
      <vt:lpstr>EJECUCIÓN ACUMULADA DE GASTOS A MARZO DE 2021  PARTIDA 10. CAPÍTULO 07. PROGRAMA 03:  PROGRAMA DE APOYO A LOS CENTROS DE ADMINISTRACIÓN DIRECTA</vt:lpstr>
      <vt:lpstr>EJECUCIÓN ACUMULADA DE GASTOS A MARZO DE 2021  PARTIDA 10. CAPÍTULO 09. PROGRAMA 01:  DEFENSORÍA PENAL PÚBLICA FET COVID-19</vt:lpstr>
      <vt:lpstr>EJECUCIÓN ACUMULADA DE GASTOS A MARZO DE 2021  PARTIDA 10. CAPÍTULO 09. PROGRAMA 01:  DEFENSORÍA PENAL PÚBLICA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326</cp:revision>
  <cp:lastPrinted>2019-06-03T14:10:49Z</cp:lastPrinted>
  <dcterms:created xsi:type="dcterms:W3CDTF">2016-06-23T13:38:47Z</dcterms:created>
  <dcterms:modified xsi:type="dcterms:W3CDTF">2021-05-06T06:35:50Z</dcterms:modified>
</cp:coreProperties>
</file>