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56" r:id="rId2"/>
    <p:sldId id="305" r:id="rId3"/>
    <p:sldId id="300" r:id="rId4"/>
    <p:sldId id="303" r:id="rId5"/>
    <p:sldId id="264" r:id="rId6"/>
    <p:sldId id="263" r:id="rId7"/>
    <p:sldId id="307" r:id="rId8"/>
    <p:sldId id="265" r:id="rId9"/>
    <p:sldId id="267" r:id="rId10"/>
    <p:sldId id="268" r:id="rId11"/>
    <p:sldId id="269" r:id="rId12"/>
    <p:sldId id="301" r:id="rId13"/>
    <p:sldId id="271" r:id="rId14"/>
    <p:sldId id="304" r:id="rId15"/>
    <p:sldId id="273" r:id="rId16"/>
    <p:sldId id="274" r:id="rId17"/>
    <p:sldId id="275" r:id="rId18"/>
    <p:sldId id="276" r:id="rId19"/>
    <p:sldId id="272" r:id="rId20"/>
    <p:sldId id="280" r:id="rId21"/>
    <p:sldId id="281" r:id="rId22"/>
    <p:sldId id="282" r:id="rId23"/>
    <p:sldId id="302" r:id="rId24"/>
    <p:sldId id="306" r:id="rId25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72" autoAdjust="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760" y="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Subtítulos de </a:t>
            </a:r>
            <a:r>
              <a:rPr lang="en-US" sz="800" b="1" i="0" baseline="0" dirty="0" err="1">
                <a:effectLst/>
              </a:rPr>
              <a:t>Gasto</a:t>
            </a:r>
            <a:endParaRPr lang="es-CL" sz="800" b="1" dirty="0">
              <a:effectLst/>
            </a:endParaRPr>
          </a:p>
        </c:rich>
      </c:tx>
      <c:layout>
        <c:manualLayout>
          <c:xMode val="edge"/>
          <c:yMode val="edge"/>
          <c:x val="0.19592003143727282"/>
          <c:y val="3.112745098039215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11257702585093E-2"/>
          <c:y val="0.26851616559293728"/>
          <c:w val="0.93156734081324155"/>
          <c:h val="0.45543307086614171"/>
        </c:manualLayout>
      </c:layout>
      <c:pie3DChart>
        <c:varyColors val="1"/>
        <c:ser>
          <c:idx val="0"/>
          <c:order val="0"/>
          <c:tx>
            <c:strRef>
              <c:f>'Partida 08'!$D$61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7A0-4910-B692-50A49A211B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7A0-4910-B692-50A49A211B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7A0-4910-B692-50A49A211B4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7A0-4910-B692-50A49A211B4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7A0-4910-B692-50A49A211B48}"/>
              </c:ext>
            </c:extLst>
          </c:dPt>
          <c:dLbls>
            <c:dLbl>
              <c:idx val="1"/>
              <c:layout>
                <c:manualLayout>
                  <c:x val="4.4150102701134165E-3"/>
                  <c:y val="-5.681818181818181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A0-4910-B692-50A49A211B48}"/>
                </c:ext>
              </c:extLst>
            </c:dLbl>
            <c:dLbl>
              <c:idx val="2"/>
              <c:layout>
                <c:manualLayout>
                  <c:x val="1.7660041080453787E-2"/>
                  <c:y val="-1.136363636363636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A0-4910-B692-50A49A211B48}"/>
                </c:ext>
              </c:extLst>
            </c:dLbl>
            <c:dLbl>
              <c:idx val="3"/>
              <c:layout>
                <c:manualLayout>
                  <c:x val="1.5452535945397099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A0-4910-B692-50A49A211B48}"/>
                </c:ext>
              </c:extLst>
            </c:dLbl>
            <c:dLbl>
              <c:idx val="4"/>
              <c:layout>
                <c:manualLayout>
                  <c:x val="1.5452535945397099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A0-4910-B692-50A49A211B4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08'!$C$62:$C$66</c:f>
              <c:strCache>
                <c:ptCount val="5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INTEGROS AL FISCO                                                               </c:v>
                </c:pt>
                <c:pt idx="3">
                  <c:v>ADQUISICIÓN DE ACTIVOS NO FINANCIEROS                                           </c:v>
                </c:pt>
                <c:pt idx="4">
                  <c:v>OTROS</c:v>
                </c:pt>
              </c:strCache>
            </c:strRef>
          </c:cat>
          <c:val>
            <c:numRef>
              <c:f>'Partida 08'!$D$62:$D$66</c:f>
              <c:numCache>
                <c:formatCode>#,##0</c:formatCode>
                <c:ptCount val="5"/>
                <c:pt idx="0">
                  <c:v>353801433</c:v>
                </c:pt>
                <c:pt idx="1">
                  <c:v>65451052</c:v>
                </c:pt>
                <c:pt idx="2">
                  <c:v>59398289</c:v>
                </c:pt>
                <c:pt idx="3">
                  <c:v>15693123</c:v>
                </c:pt>
                <c:pt idx="4">
                  <c:v>21569302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7A0-4910-B692-50A49A211B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4815128397710982E-3"/>
          <c:y val="0.78759544261512748"/>
          <c:w val="0.97392293304080702"/>
          <c:h val="0.164209019327129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ysClr val="windowText" lastClr="000000">
          <a:lumMod val="15000"/>
          <a:lumOff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Capítulo</a:t>
            </a:r>
          </a:p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(en millones de $)</a:t>
            </a:r>
            <a:endParaRPr lang="es-CL" sz="800" b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'Partida 08'!$N$61</c:f>
              <c:strCache>
                <c:ptCount val="1"/>
                <c:pt idx="0">
                  <c:v>Presupuesto Inicial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08'!$M$62:$M$74</c:f>
              <c:strCache>
                <c:ptCount val="13"/>
                <c:pt idx="0">
                  <c:v>Sec. y Adm.General</c:v>
                </c:pt>
                <c:pt idx="1">
                  <c:v>DIPRES</c:v>
                </c:pt>
                <c:pt idx="2">
                  <c:v>SIGFE</c:v>
                </c:pt>
                <c:pt idx="3">
                  <c:v>SII</c:v>
                </c:pt>
                <c:pt idx="4">
                  <c:v>Ser. Nac.Aduana</c:v>
                </c:pt>
                <c:pt idx="5">
                  <c:v>Ser. de Tesorerías</c:v>
                </c:pt>
                <c:pt idx="6">
                  <c:v>Dir. Com. y Cont. Pública</c:v>
                </c:pt>
                <c:pt idx="7">
                  <c:v>SBIF</c:v>
                </c:pt>
                <c:pt idx="8">
                  <c:v>Dir. Nac. del Servicio Civil</c:v>
                </c:pt>
                <c:pt idx="9">
                  <c:v>UAF</c:v>
                </c:pt>
                <c:pt idx="10">
                  <c:v>SCJ</c:v>
                </c:pt>
                <c:pt idx="11">
                  <c:v>CDE</c:v>
                </c:pt>
                <c:pt idx="12">
                  <c:v>CMF</c:v>
                </c:pt>
              </c:strCache>
            </c:strRef>
          </c:cat>
          <c:val>
            <c:numRef>
              <c:f>'Partida 08'!$N$62:$N$74</c:f>
              <c:numCache>
                <c:formatCode>#,##0</c:formatCode>
                <c:ptCount val="13"/>
                <c:pt idx="0">
                  <c:v>31982449000</c:v>
                </c:pt>
                <c:pt idx="1">
                  <c:v>15828350000</c:v>
                </c:pt>
                <c:pt idx="2">
                  <c:v>3802231000</c:v>
                </c:pt>
                <c:pt idx="3">
                  <c:v>195186291000</c:v>
                </c:pt>
                <c:pt idx="4">
                  <c:v>65775436000</c:v>
                </c:pt>
                <c:pt idx="5">
                  <c:v>55368793000</c:v>
                </c:pt>
                <c:pt idx="6">
                  <c:v>9202404000</c:v>
                </c:pt>
                <c:pt idx="7">
                  <c:v>0</c:v>
                </c:pt>
                <c:pt idx="8">
                  <c:v>10937997000</c:v>
                </c:pt>
                <c:pt idx="9">
                  <c:v>3656518000</c:v>
                </c:pt>
                <c:pt idx="10">
                  <c:v>3628811000</c:v>
                </c:pt>
                <c:pt idx="11">
                  <c:v>23404091000</c:v>
                </c:pt>
                <c:pt idx="12">
                  <c:v>97139828000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51-4D6B-ABB8-73FD4A57A6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9460224"/>
        <c:axId val="129703936"/>
      </c:barChart>
      <c:catAx>
        <c:axId val="129460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9703936"/>
        <c:crosses val="autoZero"/>
        <c:auto val="1"/>
        <c:lblAlgn val="ctr"/>
        <c:lblOffset val="100"/>
        <c:noMultiLvlLbl val="0"/>
      </c:catAx>
      <c:valAx>
        <c:axId val="129703936"/>
        <c:scaling>
          <c:orientation val="minMax"/>
          <c:max val="2000000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9460224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>
          <a:lumMod val="15000"/>
          <a:lumOff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/>
              <a:t>% de Ejecución Mensual 2019 - 2020 - 2021</a:t>
            </a: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08'!$C$28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'Partida 08'!$D$28:$O$28</c:f>
              <c:numCache>
                <c:formatCode>0.0%</c:formatCode>
                <c:ptCount val="12"/>
                <c:pt idx="0">
                  <c:v>8.9674000004293444E-2</c:v>
                </c:pt>
                <c:pt idx="1">
                  <c:v>6.646375975966394E-2</c:v>
                </c:pt>
                <c:pt idx="2">
                  <c:v>0.12416922576755204</c:v>
                </c:pt>
                <c:pt idx="3">
                  <c:v>9.6919868628806416E-2</c:v>
                </c:pt>
                <c:pt idx="4">
                  <c:v>7.2697075382863852E-2</c:v>
                </c:pt>
                <c:pt idx="5">
                  <c:v>0.11423206449837815</c:v>
                </c:pt>
                <c:pt idx="6">
                  <c:v>7.0032649491725413E-2</c:v>
                </c:pt>
                <c:pt idx="7">
                  <c:v>7.0147273563240076E-2</c:v>
                </c:pt>
                <c:pt idx="8">
                  <c:v>0.1510309421196433</c:v>
                </c:pt>
                <c:pt idx="9">
                  <c:v>6.9437126688264364E-2</c:v>
                </c:pt>
                <c:pt idx="10">
                  <c:v>7.7864865805544123E-2</c:v>
                </c:pt>
                <c:pt idx="11">
                  <c:v>0.12531850913371514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C1-4D58-9274-2DB7A20D6781}"/>
            </c:ext>
          </c:extLst>
        </c:ser>
        <c:ser>
          <c:idx val="0"/>
          <c:order val="1"/>
          <c:tx>
            <c:strRef>
              <c:f>'Partida 08'!$C$29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08'!$D$29:$O$29</c:f>
              <c:numCache>
                <c:formatCode>0.0%</c:formatCode>
                <c:ptCount val="12"/>
                <c:pt idx="0">
                  <c:v>7.6234014719213289E-2</c:v>
                </c:pt>
                <c:pt idx="1">
                  <c:v>6.5944065428800061E-2</c:v>
                </c:pt>
                <c:pt idx="2">
                  <c:v>0.12127251093740739</c:v>
                </c:pt>
                <c:pt idx="3">
                  <c:v>0.11057283421721086</c:v>
                </c:pt>
                <c:pt idx="4">
                  <c:v>7.4832726072914038E-2</c:v>
                </c:pt>
                <c:pt idx="5">
                  <c:v>0.11182534563467711</c:v>
                </c:pt>
                <c:pt idx="6">
                  <c:v>6.6368396884416522E-2</c:v>
                </c:pt>
                <c:pt idx="7">
                  <c:v>7.1013230342489797E-2</c:v>
                </c:pt>
                <c:pt idx="8">
                  <c:v>0.16468082660600422</c:v>
                </c:pt>
                <c:pt idx="9">
                  <c:v>5.9254601997710259E-2</c:v>
                </c:pt>
                <c:pt idx="10">
                  <c:v>6.6418149453662284E-2</c:v>
                </c:pt>
                <c:pt idx="11">
                  <c:v>0.1105091226295828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C1-4D58-9274-2DB7A20D6781}"/>
            </c:ext>
          </c:extLst>
        </c:ser>
        <c:ser>
          <c:idx val="1"/>
          <c:order val="2"/>
          <c:tx>
            <c:strRef>
              <c:f>'Partida 08'!$C$30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6.5128205128204726E-3"/>
                  <c:y val="3.75695184001886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C1-4D58-9274-2DB7A20D6781}"/>
                </c:ext>
              </c:extLst>
            </c:dLbl>
            <c:dLbl>
              <c:idx val="2"/>
              <c:layout>
                <c:manualLayout>
                  <c:x val="1.3025641025640985E-2"/>
                  <c:y val="3.75695184001893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C1-4D58-9274-2DB7A20D67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08'!$D$30:$F$30</c:f>
              <c:numCache>
                <c:formatCode>0.0%</c:formatCode>
                <c:ptCount val="3"/>
                <c:pt idx="0">
                  <c:v>0.10502177665243621</c:v>
                </c:pt>
                <c:pt idx="1">
                  <c:v>7.0434812391640386E-2</c:v>
                </c:pt>
                <c:pt idx="2">
                  <c:v>0.12245615397984393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C1-4D58-9274-2DB7A20D67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458688"/>
        <c:axId val="56405952"/>
      </c:barChart>
      <c:catAx>
        <c:axId val="12945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6405952"/>
        <c:crosses val="autoZero"/>
        <c:auto val="1"/>
        <c:lblAlgn val="ctr"/>
        <c:lblOffset val="100"/>
        <c:noMultiLvlLbl val="0"/>
      </c:catAx>
      <c:valAx>
        <c:axId val="564059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945868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4F81BD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/>
              <a:t>% de Ejecución Acumulada 2019 - 2020 - 2021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7218702711021052E-2"/>
          <c:y val="0.13389671361502345"/>
          <c:w val="0.88540887600776286"/>
          <c:h val="0.55697489926435251"/>
        </c:manualLayout>
      </c:layout>
      <c:lineChart>
        <c:grouping val="standard"/>
        <c:varyColors val="0"/>
        <c:ser>
          <c:idx val="2"/>
          <c:order val="0"/>
          <c:tx>
            <c:strRef>
              <c:f>'Partida 08'!$C$22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08'!$D$22:$O$22</c:f>
              <c:numCache>
                <c:formatCode>0.0%</c:formatCode>
                <c:ptCount val="12"/>
                <c:pt idx="0">
                  <c:v>8.9674000004293444E-2</c:v>
                </c:pt>
                <c:pt idx="1">
                  <c:v>0.15613775976395738</c:v>
                </c:pt>
                <c:pt idx="2">
                  <c:v>0.2802493039162085</c:v>
                </c:pt>
                <c:pt idx="3">
                  <c:v>0.37716917254501492</c:v>
                </c:pt>
                <c:pt idx="4">
                  <c:v>0.44761805662856707</c:v>
                </c:pt>
                <c:pt idx="5">
                  <c:v>0.55928941640589025</c:v>
                </c:pt>
                <c:pt idx="6">
                  <c:v>0.62932206589761563</c:v>
                </c:pt>
                <c:pt idx="7">
                  <c:v>0.67470854568001015</c:v>
                </c:pt>
                <c:pt idx="8">
                  <c:v>0.8254527046363217</c:v>
                </c:pt>
                <c:pt idx="9">
                  <c:v>0.89488983132458599</c:v>
                </c:pt>
                <c:pt idx="10">
                  <c:v>0.97225639207595149</c:v>
                </c:pt>
                <c:pt idx="11">
                  <c:v>0.97715523421176775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9A-43FC-8163-6A30C54C6DFF}"/>
            </c:ext>
          </c:extLst>
        </c:ser>
        <c:ser>
          <c:idx val="0"/>
          <c:order val="1"/>
          <c:tx>
            <c:strRef>
              <c:f>'Partida 08'!$C$23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08'!$D$23:$O$23</c:f>
              <c:numCache>
                <c:formatCode>0.0%</c:formatCode>
                <c:ptCount val="12"/>
                <c:pt idx="0">
                  <c:v>7.6234014719213289E-2</c:v>
                </c:pt>
                <c:pt idx="1">
                  <c:v>0.14217808014801336</c:v>
                </c:pt>
                <c:pt idx="2">
                  <c:v>0.26345059108542074</c:v>
                </c:pt>
                <c:pt idx="3">
                  <c:v>0.38037692051269539</c:v>
                </c:pt>
                <c:pt idx="4">
                  <c:v>0.47372686236515599</c:v>
                </c:pt>
                <c:pt idx="5">
                  <c:v>0.58551814545828296</c:v>
                </c:pt>
                <c:pt idx="6">
                  <c:v>0.65188654234269949</c:v>
                </c:pt>
                <c:pt idx="7">
                  <c:v>0.71621753499000151</c:v>
                </c:pt>
                <c:pt idx="8">
                  <c:v>0.84864411467281364</c:v>
                </c:pt>
                <c:pt idx="9">
                  <c:v>0.8089760435722243</c:v>
                </c:pt>
                <c:pt idx="10">
                  <c:v>0.87897852014833611</c:v>
                </c:pt>
                <c:pt idx="11">
                  <c:v>0.97720642389555246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9A-43FC-8163-6A30C54C6DFF}"/>
            </c:ext>
          </c:extLst>
        </c:ser>
        <c:ser>
          <c:idx val="1"/>
          <c:order val="2"/>
          <c:tx>
            <c:strRef>
              <c:f>'Partida 08'!$C$24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ln w="34925"/>
          </c:spPr>
          <c:marker>
            <c:symbol val="circle"/>
            <c:size val="5"/>
            <c:spPr>
              <a:solidFill>
                <a:srgbClr val="FF0000"/>
              </a:solidFill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2-979A-43FC-8163-6A30C54C6DFF}"/>
              </c:ext>
            </c:extLst>
          </c:dPt>
          <c:dLbls>
            <c:dLbl>
              <c:idx val="0"/>
              <c:layout>
                <c:manualLayout>
                  <c:x val="-6.3217659681790592E-2"/>
                  <c:y val="-4.4376917674023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9A-43FC-8163-6A30C54C6DFF}"/>
                </c:ext>
              </c:extLst>
            </c:dLbl>
            <c:dLbl>
              <c:idx val="1"/>
              <c:layout>
                <c:manualLayout>
                  <c:x val="-6.5632015867723381E-2"/>
                  <c:y val="-4.6653802077557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9A-43FC-8163-6A30C54C6DFF}"/>
                </c:ext>
              </c:extLst>
            </c:dLbl>
            <c:dLbl>
              <c:idx val="2"/>
              <c:layout>
                <c:manualLayout>
                  <c:x val="-6.2975027144408252E-2"/>
                  <c:y val="-4.507042253521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79A-43FC-8163-6A30C54C6DFF}"/>
                </c:ext>
              </c:extLst>
            </c:dLbl>
            <c:dLbl>
              <c:idx val="3"/>
              <c:layout>
                <c:manualLayout>
                  <c:x val="-6.5146579804560262E-2"/>
                  <c:y val="-4.507042253521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9A-43FC-8163-6A30C54C6DFF}"/>
                </c:ext>
              </c:extLst>
            </c:dLbl>
            <c:dLbl>
              <c:idx val="4"/>
              <c:layout>
                <c:manualLayout>
                  <c:x val="-7.6004343105320379E-2"/>
                  <c:y val="-3.380281690140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79A-43FC-8163-6A30C54C6DFF}"/>
                </c:ext>
              </c:extLst>
            </c:dLbl>
            <c:dLbl>
              <c:idx val="5"/>
              <c:layout>
                <c:manualLayout>
                  <c:x val="-9.3376764386536373E-2"/>
                  <c:y val="-1.126760563380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79A-43FC-8163-6A30C54C6DFF}"/>
                </c:ext>
              </c:extLst>
            </c:dLbl>
            <c:dLbl>
              <c:idx val="6"/>
              <c:layout>
                <c:manualLayout>
                  <c:x val="-7.1661237785016291E-2"/>
                  <c:y val="-2.253521126760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79A-43FC-8163-6A30C54C6DFF}"/>
                </c:ext>
              </c:extLst>
            </c:dLbl>
            <c:dLbl>
              <c:idx val="7"/>
              <c:layout>
                <c:manualLayout>
                  <c:x val="-6.9489685124864281E-2"/>
                  <c:y val="-3.0046948356807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79A-43FC-8163-6A30C54C6DFF}"/>
                </c:ext>
              </c:extLst>
            </c:dLbl>
            <c:dLbl>
              <c:idx val="8"/>
              <c:layout>
                <c:manualLayout>
                  <c:x val="-7.1661237785016291E-2"/>
                  <c:y val="-1.126760563380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79A-43FC-8163-6A30C54C6DFF}"/>
                </c:ext>
              </c:extLst>
            </c:dLbl>
            <c:dLbl>
              <c:idx val="9"/>
              <c:layout>
                <c:manualLayout>
                  <c:x val="-1.9543973941368076E-2"/>
                  <c:y val="-1.126760563380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79A-43FC-8163-6A30C54C6DFF}"/>
                </c:ext>
              </c:extLst>
            </c:dLbl>
            <c:dLbl>
              <c:idx val="10"/>
              <c:layout>
                <c:manualLayout>
                  <c:x val="-4.7774158523344191E-2"/>
                  <c:y val="-1.5023474178403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79A-43FC-8163-6A30C54C6DFF}"/>
                </c:ext>
              </c:extLst>
            </c:dLbl>
            <c:dLbl>
              <c:idx val="11"/>
              <c:layout>
                <c:manualLayout>
                  <c:x val="-2.1715526601520086E-2"/>
                  <c:y val="3.380281690140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79A-43FC-8163-6A30C54C6DFF}"/>
                </c:ext>
              </c:extLst>
            </c:dLbl>
            <c:spPr>
              <a:noFill/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1">
                    <a:solidFill>
                      <a:srgbClr val="FF0000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08'!$D$24:$F$24</c:f>
              <c:numCache>
                <c:formatCode>0.0%</c:formatCode>
                <c:ptCount val="3"/>
                <c:pt idx="0">
                  <c:v>0.10502177665243621</c:v>
                </c:pt>
                <c:pt idx="1">
                  <c:v>0.17542442355476973</c:v>
                </c:pt>
                <c:pt idx="2">
                  <c:v>0.29756118281868182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979A-43FC-8163-6A30C54C6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314688"/>
        <c:axId val="56403648"/>
      </c:lineChart>
      <c:catAx>
        <c:axId val="9131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6403648"/>
        <c:crosses val="autoZero"/>
        <c:auto val="1"/>
        <c:lblAlgn val="ctr"/>
        <c:lblOffset val="100"/>
        <c:noMultiLvlLbl val="0"/>
      </c:catAx>
      <c:valAx>
        <c:axId val="564036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131468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553378303282114E-2"/>
          <c:y val="0.85633714095597202"/>
          <c:w val="0.95872169073328373"/>
          <c:h val="0.121127647776422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1F497D">
          <a:lumMod val="60000"/>
          <a:lumOff val="40000"/>
        </a:srgb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09-05-2021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09-05-2021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352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1431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59F7929-BB19-4B7A-93AD-59617BD832C1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240498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09-05-2021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074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09-05-2021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238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E02360-A21A-4CCD-BCB0-8531ABD610AB}" type="datetime1">
              <a:rPr lang="es-CL" smtClean="0"/>
              <a:t>09-05-2021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45D05C1-9B5A-41AE-9625-6C99FDFEE4DC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188784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09-05-2021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5286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09-05-2021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484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09-05-2021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387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09-05-2021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8540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09-05-2021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720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09-05-2021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97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09-05-2021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870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8C7A60-81BC-40FA-8F4A-BA8BB4E7CF49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4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844824"/>
            <a:ext cx="8003232" cy="1791072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MARZO DE 2021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08: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HACIENDA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abril 2021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74259" y="741953"/>
            <a:ext cx="7994264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07: SISTEMA INTEGRADO DE COMERCIO EXTERIOR (SICEX)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8391D0F3-1EAE-4F72-A168-90A7AD7987BB}"/>
              </a:ext>
            </a:extLst>
          </p:cNvPr>
          <p:cNvSpPr txBox="1">
            <a:spLocks/>
          </p:cNvSpPr>
          <p:nvPr/>
        </p:nvSpPr>
        <p:spPr>
          <a:xfrm>
            <a:off x="574259" y="1610173"/>
            <a:ext cx="7861205" cy="290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7668C01-838F-42CE-B51D-BB75BC570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300431"/>
              </p:ext>
            </p:extLst>
          </p:nvPr>
        </p:nvGraphicFramePr>
        <p:xfrm>
          <a:off x="574257" y="1931184"/>
          <a:ext cx="7994264" cy="1206543"/>
        </p:xfrm>
        <a:graphic>
          <a:graphicData uri="http://schemas.openxmlformats.org/drawingml/2006/table">
            <a:tbl>
              <a:tblPr/>
              <a:tblGrid>
                <a:gridCol w="267905">
                  <a:extLst>
                    <a:ext uri="{9D8B030D-6E8A-4147-A177-3AD203B41FA5}">
                      <a16:colId xmlns:a16="http://schemas.microsoft.com/office/drawing/2014/main" val="444933744"/>
                    </a:ext>
                  </a:extLst>
                </a:gridCol>
                <a:gridCol w="267905">
                  <a:extLst>
                    <a:ext uri="{9D8B030D-6E8A-4147-A177-3AD203B41FA5}">
                      <a16:colId xmlns:a16="http://schemas.microsoft.com/office/drawing/2014/main" val="258788999"/>
                    </a:ext>
                  </a:extLst>
                </a:gridCol>
                <a:gridCol w="267905">
                  <a:extLst>
                    <a:ext uri="{9D8B030D-6E8A-4147-A177-3AD203B41FA5}">
                      <a16:colId xmlns:a16="http://schemas.microsoft.com/office/drawing/2014/main" val="3884910820"/>
                    </a:ext>
                  </a:extLst>
                </a:gridCol>
                <a:gridCol w="3021960">
                  <a:extLst>
                    <a:ext uri="{9D8B030D-6E8A-4147-A177-3AD203B41FA5}">
                      <a16:colId xmlns:a16="http://schemas.microsoft.com/office/drawing/2014/main" val="1541672521"/>
                    </a:ext>
                  </a:extLst>
                </a:gridCol>
                <a:gridCol w="717983">
                  <a:extLst>
                    <a:ext uri="{9D8B030D-6E8A-4147-A177-3AD203B41FA5}">
                      <a16:colId xmlns:a16="http://schemas.microsoft.com/office/drawing/2014/main" val="3196635249"/>
                    </a:ext>
                  </a:extLst>
                </a:gridCol>
                <a:gridCol w="717983">
                  <a:extLst>
                    <a:ext uri="{9D8B030D-6E8A-4147-A177-3AD203B41FA5}">
                      <a16:colId xmlns:a16="http://schemas.microsoft.com/office/drawing/2014/main" val="525917402"/>
                    </a:ext>
                  </a:extLst>
                </a:gridCol>
                <a:gridCol w="717983">
                  <a:extLst>
                    <a:ext uri="{9D8B030D-6E8A-4147-A177-3AD203B41FA5}">
                      <a16:colId xmlns:a16="http://schemas.microsoft.com/office/drawing/2014/main" val="301217632"/>
                    </a:ext>
                  </a:extLst>
                </a:gridCol>
                <a:gridCol w="717983">
                  <a:extLst>
                    <a:ext uri="{9D8B030D-6E8A-4147-A177-3AD203B41FA5}">
                      <a16:colId xmlns:a16="http://schemas.microsoft.com/office/drawing/2014/main" val="68868230"/>
                    </a:ext>
                  </a:extLst>
                </a:gridCol>
                <a:gridCol w="653687">
                  <a:extLst>
                    <a:ext uri="{9D8B030D-6E8A-4147-A177-3AD203B41FA5}">
                      <a16:colId xmlns:a16="http://schemas.microsoft.com/office/drawing/2014/main" val="3783333582"/>
                    </a:ext>
                  </a:extLst>
                </a:gridCol>
                <a:gridCol w="642970">
                  <a:extLst>
                    <a:ext uri="{9D8B030D-6E8A-4147-A177-3AD203B41FA5}">
                      <a16:colId xmlns:a16="http://schemas.microsoft.com/office/drawing/2014/main" val="2785092526"/>
                    </a:ext>
                  </a:extLst>
                </a:gridCol>
              </a:tblGrid>
              <a:tr h="1286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148653"/>
                  </a:ext>
                </a:extLst>
              </a:tr>
              <a:tr h="39413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603139"/>
                  </a:ext>
                </a:extLst>
              </a:tr>
              <a:tr h="16891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2.036.429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2.036.429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1.107.501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92678"/>
                  </a:ext>
                </a:extLst>
              </a:tr>
              <a:tr h="1286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344.292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344.292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75.140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640085"/>
                  </a:ext>
                </a:extLst>
              </a:tr>
              <a:tr h="1286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1.692.137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1.692.137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669.122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613390"/>
                  </a:ext>
                </a:extLst>
              </a:tr>
              <a:tr h="1286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590389"/>
                  </a:ext>
                </a:extLst>
              </a:tr>
              <a:tr h="1286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32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2925" y="727746"/>
            <a:ext cx="805814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08: PROGRAMA DE MODERNIZACIÓN SECTOR PÚBLICO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471B7863-B0D2-4DDD-A2C1-1FBD0EEDFA97}"/>
              </a:ext>
            </a:extLst>
          </p:cNvPr>
          <p:cNvSpPr txBox="1">
            <a:spLocks/>
          </p:cNvSpPr>
          <p:nvPr/>
        </p:nvSpPr>
        <p:spPr>
          <a:xfrm>
            <a:off x="467544" y="1625949"/>
            <a:ext cx="8058150" cy="241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8316CD6-84FD-4406-94C4-17FB0CE9AB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015347"/>
              </p:ext>
            </p:extLst>
          </p:nvPr>
        </p:nvGraphicFramePr>
        <p:xfrm>
          <a:off x="542923" y="1927950"/>
          <a:ext cx="8043771" cy="1917433"/>
        </p:xfrm>
        <a:graphic>
          <a:graphicData uri="http://schemas.openxmlformats.org/drawingml/2006/table">
            <a:tbl>
              <a:tblPr/>
              <a:tblGrid>
                <a:gridCol w="267768">
                  <a:extLst>
                    <a:ext uri="{9D8B030D-6E8A-4147-A177-3AD203B41FA5}">
                      <a16:colId xmlns:a16="http://schemas.microsoft.com/office/drawing/2014/main" val="370438976"/>
                    </a:ext>
                  </a:extLst>
                </a:gridCol>
                <a:gridCol w="267768">
                  <a:extLst>
                    <a:ext uri="{9D8B030D-6E8A-4147-A177-3AD203B41FA5}">
                      <a16:colId xmlns:a16="http://schemas.microsoft.com/office/drawing/2014/main" val="4144926532"/>
                    </a:ext>
                  </a:extLst>
                </a:gridCol>
                <a:gridCol w="267768">
                  <a:extLst>
                    <a:ext uri="{9D8B030D-6E8A-4147-A177-3AD203B41FA5}">
                      <a16:colId xmlns:a16="http://schemas.microsoft.com/office/drawing/2014/main" val="3659541362"/>
                    </a:ext>
                  </a:extLst>
                </a:gridCol>
                <a:gridCol w="3073986">
                  <a:extLst>
                    <a:ext uri="{9D8B030D-6E8A-4147-A177-3AD203B41FA5}">
                      <a16:colId xmlns:a16="http://schemas.microsoft.com/office/drawing/2014/main" val="2044213866"/>
                    </a:ext>
                  </a:extLst>
                </a:gridCol>
                <a:gridCol w="717620">
                  <a:extLst>
                    <a:ext uri="{9D8B030D-6E8A-4147-A177-3AD203B41FA5}">
                      <a16:colId xmlns:a16="http://schemas.microsoft.com/office/drawing/2014/main" val="736023486"/>
                    </a:ext>
                  </a:extLst>
                </a:gridCol>
                <a:gridCol w="717620">
                  <a:extLst>
                    <a:ext uri="{9D8B030D-6E8A-4147-A177-3AD203B41FA5}">
                      <a16:colId xmlns:a16="http://schemas.microsoft.com/office/drawing/2014/main" val="1554601994"/>
                    </a:ext>
                  </a:extLst>
                </a:gridCol>
                <a:gridCol w="717620">
                  <a:extLst>
                    <a:ext uri="{9D8B030D-6E8A-4147-A177-3AD203B41FA5}">
                      <a16:colId xmlns:a16="http://schemas.microsoft.com/office/drawing/2014/main" val="1300798341"/>
                    </a:ext>
                  </a:extLst>
                </a:gridCol>
                <a:gridCol w="717620">
                  <a:extLst>
                    <a:ext uri="{9D8B030D-6E8A-4147-A177-3AD203B41FA5}">
                      <a16:colId xmlns:a16="http://schemas.microsoft.com/office/drawing/2014/main" val="1815516274"/>
                    </a:ext>
                  </a:extLst>
                </a:gridCol>
                <a:gridCol w="653356">
                  <a:extLst>
                    <a:ext uri="{9D8B030D-6E8A-4147-A177-3AD203B41FA5}">
                      <a16:colId xmlns:a16="http://schemas.microsoft.com/office/drawing/2014/main" val="1233482397"/>
                    </a:ext>
                  </a:extLst>
                </a:gridCol>
                <a:gridCol w="642645">
                  <a:extLst>
                    <a:ext uri="{9D8B030D-6E8A-4147-A177-3AD203B41FA5}">
                      <a16:colId xmlns:a16="http://schemas.microsoft.com/office/drawing/2014/main" val="1664498071"/>
                    </a:ext>
                  </a:extLst>
                </a:gridCol>
              </a:tblGrid>
              <a:tr h="12471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76437"/>
                  </a:ext>
                </a:extLst>
              </a:tr>
              <a:tr h="38192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340931"/>
                  </a:ext>
                </a:extLst>
              </a:tr>
              <a:tr h="16368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6.609.479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6.609.479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333.495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786678"/>
                  </a:ext>
                </a:extLst>
              </a:tr>
              <a:tr h="1247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436.017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436.017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92.965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776234"/>
                  </a:ext>
                </a:extLst>
              </a:tr>
              <a:tr h="1247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402.218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402.218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27.564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613576"/>
                  </a:ext>
                </a:extLst>
              </a:tr>
              <a:tr h="1247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3.911.148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3.911.148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112.695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202707"/>
                  </a:ext>
                </a:extLst>
              </a:tr>
              <a:tr h="1247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520.157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520.157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463923"/>
                  </a:ext>
                </a:extLst>
              </a:tr>
              <a:tr h="1247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Registro Civil e Identificación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520.157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520.157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987269"/>
                  </a:ext>
                </a:extLst>
              </a:tr>
              <a:tr h="1247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3.390.991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3.390.991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112.695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342161"/>
                  </a:ext>
                </a:extLst>
              </a:tr>
              <a:tr h="1247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Modernización del Estado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3.390.991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3.390.991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112.695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866975"/>
                  </a:ext>
                </a:extLst>
              </a:tr>
              <a:tr h="1247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1.860.096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1.860.096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100.271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753044"/>
                  </a:ext>
                </a:extLst>
              </a:tr>
              <a:tr h="1247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1.353.322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1.353.322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265128"/>
                  </a:ext>
                </a:extLst>
              </a:tr>
              <a:tr h="1247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506.774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506.774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100.271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527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60389"/>
            <a:ext cx="806489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09: PROGRAMA EXPORTACIÓN DE SERVICIOS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3A695038-0DE2-40E4-996B-A7E8BDB9FC51}"/>
              </a:ext>
            </a:extLst>
          </p:cNvPr>
          <p:cNvSpPr txBox="1">
            <a:spLocks/>
          </p:cNvSpPr>
          <p:nvPr/>
        </p:nvSpPr>
        <p:spPr>
          <a:xfrm>
            <a:off x="539552" y="1484784"/>
            <a:ext cx="8064895" cy="2146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BFA4603-D727-46C3-9F17-38381B9A21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232869"/>
              </p:ext>
            </p:extLst>
          </p:nvPr>
        </p:nvGraphicFramePr>
        <p:xfrm>
          <a:off x="539998" y="1809206"/>
          <a:ext cx="8064004" cy="2538387"/>
        </p:xfrm>
        <a:graphic>
          <a:graphicData uri="http://schemas.openxmlformats.org/drawingml/2006/table">
            <a:tbl>
              <a:tblPr/>
              <a:tblGrid>
                <a:gridCol w="270242">
                  <a:extLst>
                    <a:ext uri="{9D8B030D-6E8A-4147-A177-3AD203B41FA5}">
                      <a16:colId xmlns:a16="http://schemas.microsoft.com/office/drawing/2014/main" val="3578533053"/>
                    </a:ext>
                  </a:extLst>
                </a:gridCol>
                <a:gridCol w="270242">
                  <a:extLst>
                    <a:ext uri="{9D8B030D-6E8A-4147-A177-3AD203B41FA5}">
                      <a16:colId xmlns:a16="http://schemas.microsoft.com/office/drawing/2014/main" val="4077595319"/>
                    </a:ext>
                  </a:extLst>
                </a:gridCol>
                <a:gridCol w="270242">
                  <a:extLst>
                    <a:ext uri="{9D8B030D-6E8A-4147-A177-3AD203B41FA5}">
                      <a16:colId xmlns:a16="http://schemas.microsoft.com/office/drawing/2014/main" val="14660939"/>
                    </a:ext>
                  </a:extLst>
                </a:gridCol>
                <a:gridCol w="3048322">
                  <a:extLst>
                    <a:ext uri="{9D8B030D-6E8A-4147-A177-3AD203B41FA5}">
                      <a16:colId xmlns:a16="http://schemas.microsoft.com/office/drawing/2014/main" val="770270436"/>
                    </a:ext>
                  </a:extLst>
                </a:gridCol>
                <a:gridCol w="724247">
                  <a:extLst>
                    <a:ext uri="{9D8B030D-6E8A-4147-A177-3AD203B41FA5}">
                      <a16:colId xmlns:a16="http://schemas.microsoft.com/office/drawing/2014/main" val="2343104401"/>
                    </a:ext>
                  </a:extLst>
                </a:gridCol>
                <a:gridCol w="724247">
                  <a:extLst>
                    <a:ext uri="{9D8B030D-6E8A-4147-A177-3AD203B41FA5}">
                      <a16:colId xmlns:a16="http://schemas.microsoft.com/office/drawing/2014/main" val="1046545042"/>
                    </a:ext>
                  </a:extLst>
                </a:gridCol>
                <a:gridCol w="724247">
                  <a:extLst>
                    <a:ext uri="{9D8B030D-6E8A-4147-A177-3AD203B41FA5}">
                      <a16:colId xmlns:a16="http://schemas.microsoft.com/office/drawing/2014/main" val="3672787787"/>
                    </a:ext>
                  </a:extLst>
                </a:gridCol>
                <a:gridCol w="724247">
                  <a:extLst>
                    <a:ext uri="{9D8B030D-6E8A-4147-A177-3AD203B41FA5}">
                      <a16:colId xmlns:a16="http://schemas.microsoft.com/office/drawing/2014/main" val="2753581341"/>
                    </a:ext>
                  </a:extLst>
                </a:gridCol>
                <a:gridCol w="659389">
                  <a:extLst>
                    <a:ext uri="{9D8B030D-6E8A-4147-A177-3AD203B41FA5}">
                      <a16:colId xmlns:a16="http://schemas.microsoft.com/office/drawing/2014/main" val="681533324"/>
                    </a:ext>
                  </a:extLst>
                </a:gridCol>
                <a:gridCol w="648579">
                  <a:extLst>
                    <a:ext uri="{9D8B030D-6E8A-4147-A177-3AD203B41FA5}">
                      <a16:colId xmlns:a16="http://schemas.microsoft.com/office/drawing/2014/main" val="2758599872"/>
                    </a:ext>
                  </a:extLst>
                </a:gridCol>
              </a:tblGrid>
              <a:tr h="1289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024017"/>
                  </a:ext>
                </a:extLst>
              </a:tr>
              <a:tr h="3948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4082"/>
                  </a:ext>
                </a:extLst>
              </a:tr>
              <a:tr h="1692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4.302.878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4.302.878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910052"/>
                  </a:ext>
                </a:extLst>
              </a:tr>
              <a:tr h="128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130.381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130.381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437778"/>
                  </a:ext>
                </a:extLst>
              </a:tr>
              <a:tr h="128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502797"/>
                  </a:ext>
                </a:extLst>
              </a:tr>
              <a:tr h="128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3.734.372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3.734.372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908627"/>
                  </a:ext>
                </a:extLst>
              </a:tr>
              <a:tr h="128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3.734.372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3.734.372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667190"/>
                  </a:ext>
                </a:extLst>
              </a:tr>
              <a:tr h="128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InvestChile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258.889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724997"/>
                  </a:ext>
                </a:extLst>
              </a:tr>
              <a:tr h="128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1.118.320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648982"/>
                  </a:ext>
                </a:extLst>
              </a:tr>
              <a:tr h="128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Capacitación y Empleo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870.491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784423"/>
                  </a:ext>
                </a:extLst>
              </a:tr>
              <a:tr h="128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las Culturas y las Artes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359.826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359.826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470236"/>
                  </a:ext>
                </a:extLst>
              </a:tr>
              <a:tr h="128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Promoción de Exportaciones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772.606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772.606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747135"/>
                  </a:ext>
                </a:extLst>
              </a:tr>
              <a:tr h="1692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la Ciencia, Tecnología, Conocimiento e Innovación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354.240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354.240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251665"/>
                  </a:ext>
                </a:extLst>
              </a:tr>
              <a:tr h="128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360.926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360.926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608777"/>
                  </a:ext>
                </a:extLst>
              </a:tr>
              <a:tr h="128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-336.158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586885"/>
                  </a:ext>
                </a:extLst>
              </a:tr>
              <a:tr h="128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165289"/>
                  </a:ext>
                </a:extLst>
              </a:tr>
              <a:tr h="128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716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681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55041"/>
            <a:ext cx="806489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02. PROGRAMA 01: DIRECCIÓN DE PRESUPUESTOS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1AE5828A-8AE2-4AB3-9C13-12D684CB9081}"/>
              </a:ext>
            </a:extLst>
          </p:cNvPr>
          <p:cNvSpPr txBox="1">
            <a:spLocks/>
          </p:cNvSpPr>
          <p:nvPr/>
        </p:nvSpPr>
        <p:spPr>
          <a:xfrm>
            <a:off x="539552" y="1443470"/>
            <a:ext cx="7765279" cy="3194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3AF4ADD-4D34-42F2-B503-E7D35E820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254006"/>
              </p:ext>
            </p:extLst>
          </p:nvPr>
        </p:nvGraphicFramePr>
        <p:xfrm>
          <a:off x="535391" y="1754476"/>
          <a:ext cx="8064896" cy="2608551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4225864307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3437958843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2798969901"/>
                    </a:ext>
                  </a:extLst>
                </a:gridCol>
                <a:gridCol w="3048659">
                  <a:extLst>
                    <a:ext uri="{9D8B030D-6E8A-4147-A177-3AD203B41FA5}">
                      <a16:colId xmlns:a16="http://schemas.microsoft.com/office/drawing/2014/main" val="1670909639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179218359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852526974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875322253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180334781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1228751827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1968812920"/>
                    </a:ext>
                  </a:extLst>
                </a:gridCol>
              </a:tblGrid>
              <a:tr h="1280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647872"/>
                  </a:ext>
                </a:extLst>
              </a:tr>
              <a:tr h="39208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033046"/>
                  </a:ext>
                </a:extLst>
              </a:tr>
              <a:tr h="16803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15.828.350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15.988.219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159.869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4.800.682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188164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13.356.254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13.308.576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3.479.756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921528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2.093.607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2.093.607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127.096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21337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204.952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959923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861367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199.651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199.651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199.651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753264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429239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55107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Programas de los Servicios Públicos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183474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200.851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200.851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716513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64412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346769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38.455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012622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158.926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883744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988.878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9888780,0%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9888780,0%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250374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988.878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9888780,0%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9888780,0%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979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64704"/>
            <a:ext cx="79928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02. PROGRAMA 02: SISTEMA DE GESTIÓN FINANCIERA DEL ESTADO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1AE5828A-8AE2-4AB3-9C13-12D684CB9081}"/>
              </a:ext>
            </a:extLst>
          </p:cNvPr>
          <p:cNvSpPr txBox="1">
            <a:spLocks/>
          </p:cNvSpPr>
          <p:nvPr/>
        </p:nvSpPr>
        <p:spPr>
          <a:xfrm>
            <a:off x="559807" y="1433391"/>
            <a:ext cx="7815527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4EFF5D7-C2B8-49D8-A49B-0D45F0198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920547"/>
              </p:ext>
            </p:extLst>
          </p:nvPr>
        </p:nvGraphicFramePr>
        <p:xfrm>
          <a:off x="541287" y="1757367"/>
          <a:ext cx="7990217" cy="1671633"/>
        </p:xfrm>
        <a:graphic>
          <a:graphicData uri="http://schemas.openxmlformats.org/drawingml/2006/table">
            <a:tbl>
              <a:tblPr/>
              <a:tblGrid>
                <a:gridCol w="267769">
                  <a:extLst>
                    <a:ext uri="{9D8B030D-6E8A-4147-A177-3AD203B41FA5}">
                      <a16:colId xmlns:a16="http://schemas.microsoft.com/office/drawing/2014/main" val="4263562572"/>
                    </a:ext>
                  </a:extLst>
                </a:gridCol>
                <a:gridCol w="267769">
                  <a:extLst>
                    <a:ext uri="{9D8B030D-6E8A-4147-A177-3AD203B41FA5}">
                      <a16:colId xmlns:a16="http://schemas.microsoft.com/office/drawing/2014/main" val="619129918"/>
                    </a:ext>
                  </a:extLst>
                </a:gridCol>
                <a:gridCol w="267769">
                  <a:extLst>
                    <a:ext uri="{9D8B030D-6E8A-4147-A177-3AD203B41FA5}">
                      <a16:colId xmlns:a16="http://schemas.microsoft.com/office/drawing/2014/main" val="3224034158"/>
                    </a:ext>
                  </a:extLst>
                </a:gridCol>
                <a:gridCol w="3020430">
                  <a:extLst>
                    <a:ext uri="{9D8B030D-6E8A-4147-A177-3AD203B41FA5}">
                      <a16:colId xmlns:a16="http://schemas.microsoft.com/office/drawing/2014/main" val="788396315"/>
                    </a:ext>
                  </a:extLst>
                </a:gridCol>
                <a:gridCol w="717620">
                  <a:extLst>
                    <a:ext uri="{9D8B030D-6E8A-4147-A177-3AD203B41FA5}">
                      <a16:colId xmlns:a16="http://schemas.microsoft.com/office/drawing/2014/main" val="1548918059"/>
                    </a:ext>
                  </a:extLst>
                </a:gridCol>
                <a:gridCol w="717620">
                  <a:extLst>
                    <a:ext uri="{9D8B030D-6E8A-4147-A177-3AD203B41FA5}">
                      <a16:colId xmlns:a16="http://schemas.microsoft.com/office/drawing/2014/main" val="354793685"/>
                    </a:ext>
                  </a:extLst>
                </a:gridCol>
                <a:gridCol w="717620">
                  <a:extLst>
                    <a:ext uri="{9D8B030D-6E8A-4147-A177-3AD203B41FA5}">
                      <a16:colId xmlns:a16="http://schemas.microsoft.com/office/drawing/2014/main" val="3605928765"/>
                    </a:ext>
                  </a:extLst>
                </a:gridCol>
                <a:gridCol w="717620">
                  <a:extLst>
                    <a:ext uri="{9D8B030D-6E8A-4147-A177-3AD203B41FA5}">
                      <a16:colId xmlns:a16="http://schemas.microsoft.com/office/drawing/2014/main" val="2333769867"/>
                    </a:ext>
                  </a:extLst>
                </a:gridCol>
                <a:gridCol w="653355">
                  <a:extLst>
                    <a:ext uri="{9D8B030D-6E8A-4147-A177-3AD203B41FA5}">
                      <a16:colId xmlns:a16="http://schemas.microsoft.com/office/drawing/2014/main" val="4174218727"/>
                    </a:ext>
                  </a:extLst>
                </a:gridCol>
                <a:gridCol w="642645">
                  <a:extLst>
                    <a:ext uri="{9D8B030D-6E8A-4147-A177-3AD203B41FA5}">
                      <a16:colId xmlns:a16="http://schemas.microsoft.com/office/drawing/2014/main" val="770688787"/>
                    </a:ext>
                  </a:extLst>
                </a:gridCol>
              </a:tblGrid>
              <a:tr h="1249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125709"/>
                  </a:ext>
                </a:extLst>
              </a:tr>
              <a:tr h="38275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84968"/>
                  </a:ext>
                </a:extLst>
              </a:tr>
              <a:tr h="1640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3.802.231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3.802.231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1.014.158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176239"/>
                  </a:ext>
                </a:extLst>
              </a:tr>
              <a:tr h="124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2.192.926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2.187.439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607.124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183553"/>
                  </a:ext>
                </a:extLst>
              </a:tr>
              <a:tr h="124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1.339.457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1.339.457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91.158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858140"/>
                  </a:ext>
                </a:extLst>
              </a:tr>
              <a:tr h="124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760834"/>
                  </a:ext>
                </a:extLst>
              </a:tr>
              <a:tr h="124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04420"/>
                  </a:ext>
                </a:extLst>
              </a:tr>
              <a:tr h="124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269.838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269.838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115436"/>
                  </a:ext>
                </a:extLst>
              </a:tr>
              <a:tr h="124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269.838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269.838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894926"/>
                  </a:ext>
                </a:extLst>
              </a:tr>
              <a:tr h="124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315.876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3158760,0%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3158760,0%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379116"/>
                  </a:ext>
                </a:extLst>
              </a:tr>
              <a:tr h="124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315.876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3158760,0%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3158760,0%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18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039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0337" y="751361"/>
            <a:ext cx="799520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03. PROGRAMA 01: SERVICIO DE IMPUESTOS INTERNOS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D9144C01-C30A-46B1-916F-CB24DE0E40A9}"/>
              </a:ext>
            </a:extLst>
          </p:cNvPr>
          <p:cNvSpPr txBox="1">
            <a:spLocks/>
          </p:cNvSpPr>
          <p:nvPr/>
        </p:nvSpPr>
        <p:spPr>
          <a:xfrm>
            <a:off x="550337" y="1428886"/>
            <a:ext cx="7995204" cy="2719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8FFD6EA-A168-461B-AD4B-443911B18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818528"/>
              </p:ext>
            </p:extLst>
          </p:nvPr>
        </p:nvGraphicFramePr>
        <p:xfrm>
          <a:off x="550337" y="1703652"/>
          <a:ext cx="7995204" cy="3334272"/>
        </p:xfrm>
        <a:graphic>
          <a:graphicData uri="http://schemas.openxmlformats.org/drawingml/2006/table">
            <a:tbl>
              <a:tblPr/>
              <a:tblGrid>
                <a:gridCol w="267936">
                  <a:extLst>
                    <a:ext uri="{9D8B030D-6E8A-4147-A177-3AD203B41FA5}">
                      <a16:colId xmlns:a16="http://schemas.microsoft.com/office/drawing/2014/main" val="3036626757"/>
                    </a:ext>
                  </a:extLst>
                </a:gridCol>
                <a:gridCol w="267936">
                  <a:extLst>
                    <a:ext uri="{9D8B030D-6E8A-4147-A177-3AD203B41FA5}">
                      <a16:colId xmlns:a16="http://schemas.microsoft.com/office/drawing/2014/main" val="4115952094"/>
                    </a:ext>
                  </a:extLst>
                </a:gridCol>
                <a:gridCol w="267936">
                  <a:extLst>
                    <a:ext uri="{9D8B030D-6E8A-4147-A177-3AD203B41FA5}">
                      <a16:colId xmlns:a16="http://schemas.microsoft.com/office/drawing/2014/main" val="1531593827"/>
                    </a:ext>
                  </a:extLst>
                </a:gridCol>
                <a:gridCol w="3022315">
                  <a:extLst>
                    <a:ext uri="{9D8B030D-6E8A-4147-A177-3AD203B41FA5}">
                      <a16:colId xmlns:a16="http://schemas.microsoft.com/office/drawing/2014/main" val="1142850459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51873573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2209116450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2017096618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131189784"/>
                    </a:ext>
                  </a:extLst>
                </a:gridCol>
                <a:gridCol w="653763">
                  <a:extLst>
                    <a:ext uri="{9D8B030D-6E8A-4147-A177-3AD203B41FA5}">
                      <a16:colId xmlns:a16="http://schemas.microsoft.com/office/drawing/2014/main" val="389455486"/>
                    </a:ext>
                  </a:extLst>
                </a:gridCol>
                <a:gridCol w="643046">
                  <a:extLst>
                    <a:ext uri="{9D8B030D-6E8A-4147-A177-3AD203B41FA5}">
                      <a16:colId xmlns:a16="http://schemas.microsoft.com/office/drawing/2014/main" val="3853846218"/>
                    </a:ext>
                  </a:extLst>
                </a:gridCol>
              </a:tblGrid>
              <a:tr h="1264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061431"/>
                  </a:ext>
                </a:extLst>
              </a:tr>
              <a:tr h="38715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450476"/>
                  </a:ext>
                </a:extLst>
              </a:tr>
              <a:tr h="16592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195.186.291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195.186.291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67.021.036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265490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162.978.985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162.978.985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42.326.559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55844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20.552.817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20.552.817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4.894.235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769937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422.650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654929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422.650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91690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111.759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130139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111.759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22990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 Organización para la Cooperación y el Desarrollo Económicos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54.571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201318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Interamericano de Administraciones Tributarias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57.188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176530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12.739.454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04862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12.739.454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052689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355590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782446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573104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10.873.486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10.873.486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1.064.700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302901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118.567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118.567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736985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3.105.611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3.105.611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77.075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751751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7.649.308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7.649.308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987.625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509937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669.234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498152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669.234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182393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5.526.507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55265070,0%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55265070,0%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942885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5.526.507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55265070,0%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55265070,0%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414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3462" y="764704"/>
            <a:ext cx="801734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04. PROGRAMA 01: SERVICIO NACIONAL DE ADUANAS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74651EE7-B0E8-4C8E-B0B9-8C90887A51E7}"/>
              </a:ext>
            </a:extLst>
          </p:cNvPr>
          <p:cNvSpPr txBox="1">
            <a:spLocks/>
          </p:cNvSpPr>
          <p:nvPr/>
        </p:nvSpPr>
        <p:spPr>
          <a:xfrm>
            <a:off x="547890" y="1461070"/>
            <a:ext cx="793225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2F7D538-169C-4BDF-85E7-2181D38072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242772"/>
              </p:ext>
            </p:extLst>
          </p:nvPr>
        </p:nvGraphicFramePr>
        <p:xfrm>
          <a:off x="550771" y="1786001"/>
          <a:ext cx="8017340" cy="2100240"/>
        </p:xfrm>
        <a:graphic>
          <a:graphicData uri="http://schemas.openxmlformats.org/drawingml/2006/table">
            <a:tbl>
              <a:tblPr/>
              <a:tblGrid>
                <a:gridCol w="268678">
                  <a:extLst>
                    <a:ext uri="{9D8B030D-6E8A-4147-A177-3AD203B41FA5}">
                      <a16:colId xmlns:a16="http://schemas.microsoft.com/office/drawing/2014/main" val="209650875"/>
                    </a:ext>
                  </a:extLst>
                </a:gridCol>
                <a:gridCol w="268678">
                  <a:extLst>
                    <a:ext uri="{9D8B030D-6E8A-4147-A177-3AD203B41FA5}">
                      <a16:colId xmlns:a16="http://schemas.microsoft.com/office/drawing/2014/main" val="2143019839"/>
                    </a:ext>
                  </a:extLst>
                </a:gridCol>
                <a:gridCol w="268678">
                  <a:extLst>
                    <a:ext uri="{9D8B030D-6E8A-4147-A177-3AD203B41FA5}">
                      <a16:colId xmlns:a16="http://schemas.microsoft.com/office/drawing/2014/main" val="3984326110"/>
                    </a:ext>
                  </a:extLst>
                </a:gridCol>
                <a:gridCol w="3030683">
                  <a:extLst>
                    <a:ext uri="{9D8B030D-6E8A-4147-A177-3AD203B41FA5}">
                      <a16:colId xmlns:a16="http://schemas.microsoft.com/office/drawing/2014/main" val="3620227968"/>
                    </a:ext>
                  </a:extLst>
                </a:gridCol>
                <a:gridCol w="720056">
                  <a:extLst>
                    <a:ext uri="{9D8B030D-6E8A-4147-A177-3AD203B41FA5}">
                      <a16:colId xmlns:a16="http://schemas.microsoft.com/office/drawing/2014/main" val="4190826882"/>
                    </a:ext>
                  </a:extLst>
                </a:gridCol>
                <a:gridCol w="720056">
                  <a:extLst>
                    <a:ext uri="{9D8B030D-6E8A-4147-A177-3AD203B41FA5}">
                      <a16:colId xmlns:a16="http://schemas.microsoft.com/office/drawing/2014/main" val="3752217757"/>
                    </a:ext>
                  </a:extLst>
                </a:gridCol>
                <a:gridCol w="720056">
                  <a:extLst>
                    <a:ext uri="{9D8B030D-6E8A-4147-A177-3AD203B41FA5}">
                      <a16:colId xmlns:a16="http://schemas.microsoft.com/office/drawing/2014/main" val="3879157398"/>
                    </a:ext>
                  </a:extLst>
                </a:gridCol>
                <a:gridCol w="720056">
                  <a:extLst>
                    <a:ext uri="{9D8B030D-6E8A-4147-A177-3AD203B41FA5}">
                      <a16:colId xmlns:a16="http://schemas.microsoft.com/office/drawing/2014/main" val="2800533340"/>
                    </a:ext>
                  </a:extLst>
                </a:gridCol>
                <a:gridCol w="655573">
                  <a:extLst>
                    <a:ext uri="{9D8B030D-6E8A-4147-A177-3AD203B41FA5}">
                      <a16:colId xmlns:a16="http://schemas.microsoft.com/office/drawing/2014/main" val="4175614919"/>
                    </a:ext>
                  </a:extLst>
                </a:gridCol>
                <a:gridCol w="644826">
                  <a:extLst>
                    <a:ext uri="{9D8B030D-6E8A-4147-A177-3AD203B41FA5}">
                      <a16:colId xmlns:a16="http://schemas.microsoft.com/office/drawing/2014/main" val="3623936991"/>
                    </a:ext>
                  </a:extLst>
                </a:gridCol>
              </a:tblGrid>
              <a:tr h="1282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454500"/>
                  </a:ext>
                </a:extLst>
              </a:tr>
              <a:tr h="3927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774303"/>
                  </a:ext>
                </a:extLst>
              </a:tr>
              <a:tr h="1683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65.775.436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65.775.436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17.578.373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121178"/>
                  </a:ext>
                </a:extLst>
              </a:tr>
              <a:tr h="128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56.148.371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56.148.371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12.883.861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89651"/>
                  </a:ext>
                </a:extLst>
              </a:tr>
              <a:tr h="128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7.862.454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7.862.454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1.172.508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389900"/>
                  </a:ext>
                </a:extLst>
              </a:tr>
              <a:tr h="128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1.483.393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1.483.393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825.063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845391"/>
                  </a:ext>
                </a:extLst>
              </a:tr>
              <a:tr h="128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134.860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156734"/>
                  </a:ext>
                </a:extLst>
              </a:tr>
              <a:tr h="128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35.076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422830"/>
                  </a:ext>
                </a:extLst>
              </a:tr>
              <a:tr h="128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1.313.457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1.313.457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824.099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379676"/>
                  </a:ext>
                </a:extLst>
              </a:tr>
              <a:tr h="128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91644"/>
                  </a:ext>
                </a:extLst>
              </a:tr>
              <a:tr h="128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479673"/>
                  </a:ext>
                </a:extLst>
              </a:tr>
              <a:tr h="128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Concesiones de Obras Públicas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836822"/>
                  </a:ext>
                </a:extLst>
              </a:tr>
              <a:tr h="128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2.696.941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26969410,0%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26969410,0%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494526"/>
                  </a:ext>
                </a:extLst>
              </a:tr>
              <a:tr h="128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2.696.941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26969410,0%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26969410,0%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539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76050" y="792516"/>
            <a:ext cx="79563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05. PROGRAMA 01: SERVICIO DE TESORERÍAS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89551D65-1049-4C1D-A98A-F3C73A33C893}"/>
              </a:ext>
            </a:extLst>
          </p:cNvPr>
          <p:cNvSpPr txBox="1">
            <a:spLocks/>
          </p:cNvSpPr>
          <p:nvPr/>
        </p:nvSpPr>
        <p:spPr>
          <a:xfrm>
            <a:off x="576049" y="1468421"/>
            <a:ext cx="7825252" cy="248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58B1A71-2CBA-42A0-B8FA-3659D4CF97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85493"/>
              </p:ext>
            </p:extLst>
          </p:nvPr>
        </p:nvGraphicFramePr>
        <p:xfrm>
          <a:off x="576035" y="1801768"/>
          <a:ext cx="7956391" cy="1948227"/>
        </p:xfrm>
        <a:graphic>
          <a:graphicData uri="http://schemas.openxmlformats.org/drawingml/2006/table">
            <a:tbl>
              <a:tblPr/>
              <a:tblGrid>
                <a:gridCol w="266636">
                  <a:extLst>
                    <a:ext uri="{9D8B030D-6E8A-4147-A177-3AD203B41FA5}">
                      <a16:colId xmlns:a16="http://schemas.microsoft.com/office/drawing/2014/main" val="3414519092"/>
                    </a:ext>
                  </a:extLst>
                </a:gridCol>
                <a:gridCol w="266636">
                  <a:extLst>
                    <a:ext uri="{9D8B030D-6E8A-4147-A177-3AD203B41FA5}">
                      <a16:colId xmlns:a16="http://schemas.microsoft.com/office/drawing/2014/main" val="3961696287"/>
                    </a:ext>
                  </a:extLst>
                </a:gridCol>
                <a:gridCol w="266636">
                  <a:extLst>
                    <a:ext uri="{9D8B030D-6E8A-4147-A177-3AD203B41FA5}">
                      <a16:colId xmlns:a16="http://schemas.microsoft.com/office/drawing/2014/main" val="3538190989"/>
                    </a:ext>
                  </a:extLst>
                </a:gridCol>
                <a:gridCol w="3007642">
                  <a:extLst>
                    <a:ext uri="{9D8B030D-6E8A-4147-A177-3AD203B41FA5}">
                      <a16:colId xmlns:a16="http://schemas.microsoft.com/office/drawing/2014/main" val="1976901925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2739583483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2466363694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4026456431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3500522799"/>
                    </a:ext>
                  </a:extLst>
                </a:gridCol>
                <a:gridCol w="650589">
                  <a:extLst>
                    <a:ext uri="{9D8B030D-6E8A-4147-A177-3AD203B41FA5}">
                      <a16:colId xmlns:a16="http://schemas.microsoft.com/office/drawing/2014/main" val="3742155973"/>
                    </a:ext>
                  </a:extLst>
                </a:gridCol>
                <a:gridCol w="639924">
                  <a:extLst>
                    <a:ext uri="{9D8B030D-6E8A-4147-A177-3AD203B41FA5}">
                      <a16:colId xmlns:a16="http://schemas.microsoft.com/office/drawing/2014/main" val="2006837303"/>
                    </a:ext>
                  </a:extLst>
                </a:gridCol>
              </a:tblGrid>
              <a:tr h="12671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038497"/>
                  </a:ext>
                </a:extLst>
              </a:tr>
              <a:tr h="3880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937802"/>
                  </a:ext>
                </a:extLst>
              </a:tr>
              <a:tr h="1663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55.368.793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55.368.793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17.356.541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005999"/>
                  </a:ext>
                </a:extLst>
              </a:tr>
              <a:tr h="1267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43.728.551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43.728.551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13.544.499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657597"/>
                  </a:ext>
                </a:extLst>
              </a:tr>
              <a:tr h="1267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9.866.510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9.866.510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1.299.246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100112"/>
                  </a:ext>
                </a:extLst>
              </a:tr>
              <a:tr h="1267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1.773.722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1.773.722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1.054.522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776602"/>
                  </a:ext>
                </a:extLst>
              </a:tr>
              <a:tr h="1267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872911"/>
                  </a:ext>
                </a:extLst>
              </a:tr>
              <a:tr h="1267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336680"/>
                  </a:ext>
                </a:extLst>
              </a:tr>
              <a:tr h="1267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914139"/>
                  </a:ext>
                </a:extLst>
              </a:tr>
              <a:tr h="1267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446.168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091194"/>
                  </a:ext>
                </a:extLst>
              </a:tr>
              <a:tr h="1267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1.282.445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1.282.445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1.053.951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095837"/>
                  </a:ext>
                </a:extLst>
              </a:tr>
              <a:tr h="1267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1.458.274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14582740,0%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14582740,0%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78345"/>
                  </a:ext>
                </a:extLst>
              </a:tr>
              <a:tr h="1267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1.458.274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14582740,0%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14582740,0%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009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65431" y="764252"/>
            <a:ext cx="796701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07. PROGRAMA 01: DIRECCIÓN DE COMPRAS Y CONTRATACIÓN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15AE962-81AF-499D-8529-5F6E44A3C2CB}"/>
              </a:ext>
            </a:extLst>
          </p:cNvPr>
          <p:cNvSpPr txBox="1">
            <a:spLocks/>
          </p:cNvSpPr>
          <p:nvPr/>
        </p:nvSpPr>
        <p:spPr>
          <a:xfrm>
            <a:off x="552963" y="1628700"/>
            <a:ext cx="7979478" cy="313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A91F8A4-476E-4F1C-99F3-727777471A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260377"/>
              </p:ext>
            </p:extLst>
          </p:nvPr>
        </p:nvGraphicFramePr>
        <p:xfrm>
          <a:off x="565431" y="1969269"/>
          <a:ext cx="7967011" cy="1976132"/>
        </p:xfrm>
        <a:graphic>
          <a:graphicData uri="http://schemas.openxmlformats.org/drawingml/2006/table">
            <a:tbl>
              <a:tblPr/>
              <a:tblGrid>
                <a:gridCol w="266991">
                  <a:extLst>
                    <a:ext uri="{9D8B030D-6E8A-4147-A177-3AD203B41FA5}">
                      <a16:colId xmlns:a16="http://schemas.microsoft.com/office/drawing/2014/main" val="2105981523"/>
                    </a:ext>
                  </a:extLst>
                </a:gridCol>
                <a:gridCol w="266991">
                  <a:extLst>
                    <a:ext uri="{9D8B030D-6E8A-4147-A177-3AD203B41FA5}">
                      <a16:colId xmlns:a16="http://schemas.microsoft.com/office/drawing/2014/main" val="1935712218"/>
                    </a:ext>
                  </a:extLst>
                </a:gridCol>
                <a:gridCol w="266991">
                  <a:extLst>
                    <a:ext uri="{9D8B030D-6E8A-4147-A177-3AD203B41FA5}">
                      <a16:colId xmlns:a16="http://schemas.microsoft.com/office/drawing/2014/main" val="3316695773"/>
                    </a:ext>
                  </a:extLst>
                </a:gridCol>
                <a:gridCol w="3011658">
                  <a:extLst>
                    <a:ext uri="{9D8B030D-6E8A-4147-A177-3AD203B41FA5}">
                      <a16:colId xmlns:a16="http://schemas.microsoft.com/office/drawing/2014/main" val="1987182891"/>
                    </a:ext>
                  </a:extLst>
                </a:gridCol>
                <a:gridCol w="715536">
                  <a:extLst>
                    <a:ext uri="{9D8B030D-6E8A-4147-A177-3AD203B41FA5}">
                      <a16:colId xmlns:a16="http://schemas.microsoft.com/office/drawing/2014/main" val="3060439727"/>
                    </a:ext>
                  </a:extLst>
                </a:gridCol>
                <a:gridCol w="715536">
                  <a:extLst>
                    <a:ext uri="{9D8B030D-6E8A-4147-A177-3AD203B41FA5}">
                      <a16:colId xmlns:a16="http://schemas.microsoft.com/office/drawing/2014/main" val="1957736108"/>
                    </a:ext>
                  </a:extLst>
                </a:gridCol>
                <a:gridCol w="715536">
                  <a:extLst>
                    <a:ext uri="{9D8B030D-6E8A-4147-A177-3AD203B41FA5}">
                      <a16:colId xmlns:a16="http://schemas.microsoft.com/office/drawing/2014/main" val="2285324829"/>
                    </a:ext>
                  </a:extLst>
                </a:gridCol>
                <a:gridCol w="715536">
                  <a:extLst>
                    <a:ext uri="{9D8B030D-6E8A-4147-A177-3AD203B41FA5}">
                      <a16:colId xmlns:a16="http://schemas.microsoft.com/office/drawing/2014/main" val="4017091543"/>
                    </a:ext>
                  </a:extLst>
                </a:gridCol>
                <a:gridCol w="651458">
                  <a:extLst>
                    <a:ext uri="{9D8B030D-6E8A-4147-A177-3AD203B41FA5}">
                      <a16:colId xmlns:a16="http://schemas.microsoft.com/office/drawing/2014/main" val="4066570461"/>
                    </a:ext>
                  </a:extLst>
                </a:gridCol>
                <a:gridCol w="640778">
                  <a:extLst>
                    <a:ext uri="{9D8B030D-6E8A-4147-A177-3AD203B41FA5}">
                      <a16:colId xmlns:a16="http://schemas.microsoft.com/office/drawing/2014/main" val="1926306782"/>
                    </a:ext>
                  </a:extLst>
                </a:gridCol>
              </a:tblGrid>
              <a:tr h="12852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498594"/>
                  </a:ext>
                </a:extLst>
              </a:tr>
              <a:tr h="3936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479388"/>
                  </a:ext>
                </a:extLst>
              </a:tr>
              <a:tr h="16869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9.202.404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10.154.504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952.100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2.503.350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037734"/>
                  </a:ext>
                </a:extLst>
              </a:tr>
              <a:tr h="1285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4.858.133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4.858.133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1.107.382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791163"/>
                  </a:ext>
                </a:extLst>
              </a:tr>
              <a:tr h="1285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3.373.718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4.325.818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952.100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888.129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362923"/>
                  </a:ext>
                </a:extLst>
              </a:tr>
              <a:tr h="1285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589.830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589.830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126.890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349488"/>
                  </a:ext>
                </a:extLst>
              </a:tr>
              <a:tr h="1285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589.830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589.830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126.890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165867"/>
                  </a:ext>
                </a:extLst>
              </a:tr>
              <a:tr h="1285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de Compras Públicas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577.830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577.830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126.890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104996"/>
                  </a:ext>
                </a:extLst>
              </a:tr>
              <a:tr h="1285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Devolución Boletas de Garantía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12260"/>
                  </a:ext>
                </a:extLst>
              </a:tr>
              <a:tr h="1285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380.713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380.713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429033"/>
                  </a:ext>
                </a:extLst>
              </a:tr>
              <a:tr h="1285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380.713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380.713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538926"/>
                  </a:ext>
                </a:extLst>
              </a:tr>
              <a:tr h="1285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3572300,0%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3572300,0%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013618"/>
                  </a:ext>
                </a:extLst>
              </a:tr>
              <a:tr h="1285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3572300,0%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3572300,0%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517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0912" y="747294"/>
            <a:ext cx="8051197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15. PROGRAMA 01: DIRECCIÓN NACIONAL DEL SERVICIO CIVIL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D49894F1-6B63-4BEF-BBF9-A996AC8372B8}"/>
              </a:ext>
            </a:extLst>
          </p:cNvPr>
          <p:cNvSpPr txBox="1">
            <a:spLocks/>
          </p:cNvSpPr>
          <p:nvPr/>
        </p:nvSpPr>
        <p:spPr>
          <a:xfrm>
            <a:off x="548571" y="1403425"/>
            <a:ext cx="793225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D0731D7-1E69-40ED-823F-ED0FE707AA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029441"/>
              </p:ext>
            </p:extLst>
          </p:nvPr>
        </p:nvGraphicFramePr>
        <p:xfrm>
          <a:off x="547380" y="1737753"/>
          <a:ext cx="8049240" cy="1708441"/>
        </p:xfrm>
        <a:graphic>
          <a:graphicData uri="http://schemas.openxmlformats.org/drawingml/2006/table">
            <a:tbl>
              <a:tblPr/>
              <a:tblGrid>
                <a:gridCol w="269747">
                  <a:extLst>
                    <a:ext uri="{9D8B030D-6E8A-4147-A177-3AD203B41FA5}">
                      <a16:colId xmlns:a16="http://schemas.microsoft.com/office/drawing/2014/main" val="1344300857"/>
                    </a:ext>
                  </a:extLst>
                </a:gridCol>
                <a:gridCol w="269747">
                  <a:extLst>
                    <a:ext uri="{9D8B030D-6E8A-4147-A177-3AD203B41FA5}">
                      <a16:colId xmlns:a16="http://schemas.microsoft.com/office/drawing/2014/main" val="2879429459"/>
                    </a:ext>
                  </a:extLst>
                </a:gridCol>
                <a:gridCol w="269747">
                  <a:extLst>
                    <a:ext uri="{9D8B030D-6E8A-4147-A177-3AD203B41FA5}">
                      <a16:colId xmlns:a16="http://schemas.microsoft.com/office/drawing/2014/main" val="2609683477"/>
                    </a:ext>
                  </a:extLst>
                </a:gridCol>
                <a:gridCol w="3042741">
                  <a:extLst>
                    <a:ext uri="{9D8B030D-6E8A-4147-A177-3AD203B41FA5}">
                      <a16:colId xmlns:a16="http://schemas.microsoft.com/office/drawing/2014/main" val="3376282202"/>
                    </a:ext>
                  </a:extLst>
                </a:gridCol>
                <a:gridCol w="722921">
                  <a:extLst>
                    <a:ext uri="{9D8B030D-6E8A-4147-A177-3AD203B41FA5}">
                      <a16:colId xmlns:a16="http://schemas.microsoft.com/office/drawing/2014/main" val="2968811827"/>
                    </a:ext>
                  </a:extLst>
                </a:gridCol>
                <a:gridCol w="722921">
                  <a:extLst>
                    <a:ext uri="{9D8B030D-6E8A-4147-A177-3AD203B41FA5}">
                      <a16:colId xmlns:a16="http://schemas.microsoft.com/office/drawing/2014/main" val="4196351688"/>
                    </a:ext>
                  </a:extLst>
                </a:gridCol>
                <a:gridCol w="722921">
                  <a:extLst>
                    <a:ext uri="{9D8B030D-6E8A-4147-A177-3AD203B41FA5}">
                      <a16:colId xmlns:a16="http://schemas.microsoft.com/office/drawing/2014/main" val="2446407995"/>
                    </a:ext>
                  </a:extLst>
                </a:gridCol>
                <a:gridCol w="722921">
                  <a:extLst>
                    <a:ext uri="{9D8B030D-6E8A-4147-A177-3AD203B41FA5}">
                      <a16:colId xmlns:a16="http://schemas.microsoft.com/office/drawing/2014/main" val="470561033"/>
                    </a:ext>
                  </a:extLst>
                </a:gridCol>
                <a:gridCol w="658182">
                  <a:extLst>
                    <a:ext uri="{9D8B030D-6E8A-4147-A177-3AD203B41FA5}">
                      <a16:colId xmlns:a16="http://schemas.microsoft.com/office/drawing/2014/main" val="4016956569"/>
                    </a:ext>
                  </a:extLst>
                </a:gridCol>
                <a:gridCol w="647392">
                  <a:extLst>
                    <a:ext uri="{9D8B030D-6E8A-4147-A177-3AD203B41FA5}">
                      <a16:colId xmlns:a16="http://schemas.microsoft.com/office/drawing/2014/main" val="521815128"/>
                    </a:ext>
                  </a:extLst>
                </a:gridCol>
              </a:tblGrid>
              <a:tr h="1277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837169"/>
                  </a:ext>
                </a:extLst>
              </a:tr>
              <a:tr h="3911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59404"/>
                  </a:ext>
                </a:extLst>
              </a:tr>
              <a:tr h="1676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10.937.997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10.937.997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2.628.932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102029"/>
                  </a:ext>
                </a:extLst>
              </a:tr>
              <a:tr h="1277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5.602.346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5.602.346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1.337.076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106927"/>
                  </a:ext>
                </a:extLst>
              </a:tr>
              <a:tr h="1277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5.139.611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5.139.611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880.115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990711"/>
                  </a:ext>
                </a:extLst>
              </a:tr>
              <a:tr h="1277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57.260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273028"/>
                  </a:ext>
                </a:extLst>
              </a:tr>
              <a:tr h="1277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57.260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72584"/>
                  </a:ext>
                </a:extLst>
              </a:tr>
              <a:tr h="1277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138.780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138.780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410.042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103998"/>
                  </a:ext>
                </a:extLst>
              </a:tr>
              <a:tr h="1277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128.469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128.469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60.110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539691"/>
                  </a:ext>
                </a:extLst>
              </a:tr>
              <a:tr h="1277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9452"/>
                  </a:ext>
                </a:extLst>
              </a:tr>
              <a:tr h="1277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346.725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3467250,0%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3467250,0%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485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31151" y="851066"/>
            <a:ext cx="829721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 Y CÁPITULO 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E638B1B6-7326-4F82-8D27-BAAD51B68C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6551905"/>
              </p:ext>
            </p:extLst>
          </p:nvPr>
        </p:nvGraphicFramePr>
        <p:xfrm>
          <a:off x="466640" y="1916831"/>
          <a:ext cx="4071600" cy="24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2F9447E1-57BE-42B8-936F-F628754370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281060"/>
              </p:ext>
            </p:extLst>
          </p:nvPr>
        </p:nvGraphicFramePr>
        <p:xfrm>
          <a:off x="4605762" y="1916831"/>
          <a:ext cx="4071599" cy="24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3427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1919" y="744089"/>
            <a:ext cx="798051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16. PROGRAMA 01: UNIDAD DE ANÁLISIS FINANCIERO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9FCD0311-64A0-469F-B52E-143ADA19682A}"/>
              </a:ext>
            </a:extLst>
          </p:cNvPr>
          <p:cNvSpPr txBox="1">
            <a:spLocks/>
          </p:cNvSpPr>
          <p:nvPr/>
        </p:nvSpPr>
        <p:spPr>
          <a:xfrm>
            <a:off x="551915" y="1412776"/>
            <a:ext cx="7819055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2997FA6-CD18-4E90-843D-4B9EE78038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916601"/>
              </p:ext>
            </p:extLst>
          </p:nvPr>
        </p:nvGraphicFramePr>
        <p:xfrm>
          <a:off x="551915" y="1724100"/>
          <a:ext cx="7980518" cy="1551971"/>
        </p:xfrm>
        <a:graphic>
          <a:graphicData uri="http://schemas.openxmlformats.org/drawingml/2006/table">
            <a:tbl>
              <a:tblPr/>
              <a:tblGrid>
                <a:gridCol w="267444">
                  <a:extLst>
                    <a:ext uri="{9D8B030D-6E8A-4147-A177-3AD203B41FA5}">
                      <a16:colId xmlns:a16="http://schemas.microsoft.com/office/drawing/2014/main" val="2458359601"/>
                    </a:ext>
                  </a:extLst>
                </a:gridCol>
                <a:gridCol w="267444">
                  <a:extLst>
                    <a:ext uri="{9D8B030D-6E8A-4147-A177-3AD203B41FA5}">
                      <a16:colId xmlns:a16="http://schemas.microsoft.com/office/drawing/2014/main" val="4288939762"/>
                    </a:ext>
                  </a:extLst>
                </a:gridCol>
                <a:gridCol w="267444">
                  <a:extLst>
                    <a:ext uri="{9D8B030D-6E8A-4147-A177-3AD203B41FA5}">
                      <a16:colId xmlns:a16="http://schemas.microsoft.com/office/drawing/2014/main" val="1263699555"/>
                    </a:ext>
                  </a:extLst>
                </a:gridCol>
                <a:gridCol w="3016763">
                  <a:extLst>
                    <a:ext uri="{9D8B030D-6E8A-4147-A177-3AD203B41FA5}">
                      <a16:colId xmlns:a16="http://schemas.microsoft.com/office/drawing/2014/main" val="3798827444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837989164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713636946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342335418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2323217209"/>
                    </a:ext>
                  </a:extLst>
                </a:gridCol>
                <a:gridCol w="652562">
                  <a:extLst>
                    <a:ext uri="{9D8B030D-6E8A-4147-A177-3AD203B41FA5}">
                      <a16:colId xmlns:a16="http://schemas.microsoft.com/office/drawing/2014/main" val="3241066743"/>
                    </a:ext>
                  </a:extLst>
                </a:gridCol>
                <a:gridCol w="641865">
                  <a:extLst>
                    <a:ext uri="{9D8B030D-6E8A-4147-A177-3AD203B41FA5}">
                      <a16:colId xmlns:a16="http://schemas.microsoft.com/office/drawing/2014/main" val="1428826818"/>
                    </a:ext>
                  </a:extLst>
                </a:gridCol>
              </a:tblGrid>
              <a:tr h="1254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566958"/>
                  </a:ext>
                </a:extLst>
              </a:tr>
              <a:tr h="38407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236945"/>
                  </a:ext>
                </a:extLst>
              </a:tr>
              <a:tr h="1646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3.656.518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3.656.518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982.383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448935"/>
                  </a:ext>
                </a:extLst>
              </a:tr>
              <a:tr h="12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2.781.594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2.781.594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722.073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757089"/>
                  </a:ext>
                </a:extLst>
              </a:tr>
              <a:tr h="12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869.817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869.817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160.852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012995"/>
                  </a:ext>
                </a:extLst>
              </a:tr>
              <a:tr h="12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271052"/>
                  </a:ext>
                </a:extLst>
              </a:tr>
              <a:tr h="12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755274"/>
                  </a:ext>
                </a:extLst>
              </a:tr>
              <a:tr h="12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del Grupo Egmont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241456"/>
                  </a:ext>
                </a:extLst>
              </a:tr>
              <a:tr h="12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374706"/>
                  </a:ext>
                </a:extLst>
              </a:tr>
              <a:tr h="12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102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68330"/>
            <a:ext cx="79928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17. PROGRAMA 01: SUPERINTENDENCIA DE CASINOS DE JUEGO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473E4DA-A5EF-4545-AFFE-2728384F2679}"/>
              </a:ext>
            </a:extLst>
          </p:cNvPr>
          <p:cNvSpPr txBox="1">
            <a:spLocks/>
          </p:cNvSpPr>
          <p:nvPr/>
        </p:nvSpPr>
        <p:spPr>
          <a:xfrm>
            <a:off x="516143" y="1422103"/>
            <a:ext cx="7807042" cy="2635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50681EE-B879-458D-8BB4-9E27FFE5B2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237994"/>
              </p:ext>
            </p:extLst>
          </p:nvPr>
        </p:nvGraphicFramePr>
        <p:xfrm>
          <a:off x="537211" y="1748342"/>
          <a:ext cx="7992891" cy="1443077"/>
        </p:xfrm>
        <a:graphic>
          <a:graphicData uri="http://schemas.openxmlformats.org/drawingml/2006/table">
            <a:tbl>
              <a:tblPr/>
              <a:tblGrid>
                <a:gridCol w="267859">
                  <a:extLst>
                    <a:ext uri="{9D8B030D-6E8A-4147-A177-3AD203B41FA5}">
                      <a16:colId xmlns:a16="http://schemas.microsoft.com/office/drawing/2014/main" val="2718840106"/>
                    </a:ext>
                  </a:extLst>
                </a:gridCol>
                <a:gridCol w="267859">
                  <a:extLst>
                    <a:ext uri="{9D8B030D-6E8A-4147-A177-3AD203B41FA5}">
                      <a16:colId xmlns:a16="http://schemas.microsoft.com/office/drawing/2014/main" val="1392691826"/>
                    </a:ext>
                  </a:extLst>
                </a:gridCol>
                <a:gridCol w="267859">
                  <a:extLst>
                    <a:ext uri="{9D8B030D-6E8A-4147-A177-3AD203B41FA5}">
                      <a16:colId xmlns:a16="http://schemas.microsoft.com/office/drawing/2014/main" val="102160815"/>
                    </a:ext>
                  </a:extLst>
                </a:gridCol>
                <a:gridCol w="3021440">
                  <a:extLst>
                    <a:ext uri="{9D8B030D-6E8A-4147-A177-3AD203B41FA5}">
                      <a16:colId xmlns:a16="http://schemas.microsoft.com/office/drawing/2014/main" val="3896908282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992260681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1236460586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3464121185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3567160904"/>
                    </a:ext>
                  </a:extLst>
                </a:gridCol>
                <a:gridCol w="653574">
                  <a:extLst>
                    <a:ext uri="{9D8B030D-6E8A-4147-A177-3AD203B41FA5}">
                      <a16:colId xmlns:a16="http://schemas.microsoft.com/office/drawing/2014/main" val="406573823"/>
                    </a:ext>
                  </a:extLst>
                </a:gridCol>
                <a:gridCol w="642860">
                  <a:extLst>
                    <a:ext uri="{9D8B030D-6E8A-4147-A177-3AD203B41FA5}">
                      <a16:colId xmlns:a16="http://schemas.microsoft.com/office/drawing/2014/main" val="65983669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53405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74993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3.628.811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3.628.811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1.092.870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8141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2.676.397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2.676.397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701.952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1814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867.644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204.561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8276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84.760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968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84.760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4784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1845690,0%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1845690,0%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5283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1845690,0%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1845690,0%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080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87773" y="818208"/>
            <a:ext cx="7946627" cy="60503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30. PROGRAMA 01: CONSEJO DE DEFENSA DEL ESTADO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 dirty="0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394C1928-39F8-43FD-85C6-D283A8E2328D}"/>
              </a:ext>
            </a:extLst>
          </p:cNvPr>
          <p:cNvSpPr txBox="1">
            <a:spLocks/>
          </p:cNvSpPr>
          <p:nvPr/>
        </p:nvSpPr>
        <p:spPr>
          <a:xfrm>
            <a:off x="587773" y="1484784"/>
            <a:ext cx="7767148" cy="2498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F780C93-AA33-4405-A05A-B4A10AA2F6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18456"/>
              </p:ext>
            </p:extLst>
          </p:nvPr>
        </p:nvGraphicFramePr>
        <p:xfrm>
          <a:off x="587772" y="1819045"/>
          <a:ext cx="7946626" cy="2280078"/>
        </p:xfrm>
        <a:graphic>
          <a:graphicData uri="http://schemas.openxmlformats.org/drawingml/2006/table">
            <a:tbl>
              <a:tblPr/>
              <a:tblGrid>
                <a:gridCol w="266308">
                  <a:extLst>
                    <a:ext uri="{9D8B030D-6E8A-4147-A177-3AD203B41FA5}">
                      <a16:colId xmlns:a16="http://schemas.microsoft.com/office/drawing/2014/main" val="1982665963"/>
                    </a:ext>
                  </a:extLst>
                </a:gridCol>
                <a:gridCol w="266308">
                  <a:extLst>
                    <a:ext uri="{9D8B030D-6E8A-4147-A177-3AD203B41FA5}">
                      <a16:colId xmlns:a16="http://schemas.microsoft.com/office/drawing/2014/main" val="1048419148"/>
                    </a:ext>
                  </a:extLst>
                </a:gridCol>
                <a:gridCol w="266308">
                  <a:extLst>
                    <a:ext uri="{9D8B030D-6E8A-4147-A177-3AD203B41FA5}">
                      <a16:colId xmlns:a16="http://schemas.microsoft.com/office/drawing/2014/main" val="1478495364"/>
                    </a:ext>
                  </a:extLst>
                </a:gridCol>
                <a:gridCol w="3003952">
                  <a:extLst>
                    <a:ext uri="{9D8B030D-6E8A-4147-A177-3AD203B41FA5}">
                      <a16:colId xmlns:a16="http://schemas.microsoft.com/office/drawing/2014/main" val="4051836561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4149087677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3961694797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1824648632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2229592129"/>
                    </a:ext>
                  </a:extLst>
                </a:gridCol>
                <a:gridCol w="649791">
                  <a:extLst>
                    <a:ext uri="{9D8B030D-6E8A-4147-A177-3AD203B41FA5}">
                      <a16:colId xmlns:a16="http://schemas.microsoft.com/office/drawing/2014/main" val="3973804104"/>
                    </a:ext>
                  </a:extLst>
                </a:gridCol>
                <a:gridCol w="639139">
                  <a:extLst>
                    <a:ext uri="{9D8B030D-6E8A-4147-A177-3AD203B41FA5}">
                      <a16:colId xmlns:a16="http://schemas.microsoft.com/office/drawing/2014/main" val="2389433483"/>
                    </a:ext>
                  </a:extLst>
                </a:gridCol>
              </a:tblGrid>
              <a:tr h="12408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027561"/>
                  </a:ext>
                </a:extLst>
              </a:tr>
              <a:tr h="3800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14496"/>
                  </a:ext>
                </a:extLst>
              </a:tr>
              <a:tr h="1628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23.404.091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23.404.091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5.763.024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535457"/>
                  </a:ext>
                </a:extLst>
              </a:tr>
              <a:tr h="12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19.751.306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19.751.306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4.905.452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624661"/>
                  </a:ext>
                </a:extLst>
              </a:tr>
              <a:tr h="12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2.861.688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2.861.688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401.828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352033"/>
                  </a:ext>
                </a:extLst>
              </a:tr>
              <a:tr h="12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352.347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44.504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615415"/>
                  </a:ext>
                </a:extLst>
              </a:tr>
              <a:tr h="12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352.347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44.504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321804"/>
                  </a:ext>
                </a:extLst>
              </a:tr>
              <a:tr h="12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en Juicios Laborales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86.287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219947"/>
                  </a:ext>
                </a:extLst>
              </a:tr>
              <a:tr h="12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Mediación en Salud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266.060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104600"/>
                  </a:ext>
                </a:extLst>
              </a:tr>
              <a:tr h="12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438.740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112.163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362572"/>
                  </a:ext>
                </a:extLst>
              </a:tr>
              <a:tr h="12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115915"/>
                  </a:ext>
                </a:extLst>
              </a:tr>
              <a:tr h="12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12.475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653374"/>
                  </a:ext>
                </a:extLst>
              </a:tr>
              <a:tr h="12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233229"/>
                  </a:ext>
                </a:extLst>
              </a:tr>
              <a:tr h="12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384.767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112.163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131684"/>
                  </a:ext>
                </a:extLst>
              </a:tr>
              <a:tr h="12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2990770,0%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2990770,0%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67583"/>
                  </a:ext>
                </a:extLst>
              </a:tr>
              <a:tr h="12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2990770,0%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2990770,0%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321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5076" y="764704"/>
            <a:ext cx="7987364" cy="5883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31. PROGRAMA 01: COMISIÓN PARA EL MERCADO FINANCIERO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44209" y="1424869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C1E0E75-17B1-421D-B0F5-C170E7C7EA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00525"/>
              </p:ext>
            </p:extLst>
          </p:nvPr>
        </p:nvGraphicFramePr>
        <p:xfrm>
          <a:off x="543340" y="1741196"/>
          <a:ext cx="7988068" cy="2627743"/>
        </p:xfrm>
        <a:graphic>
          <a:graphicData uri="http://schemas.openxmlformats.org/drawingml/2006/table">
            <a:tbl>
              <a:tblPr/>
              <a:tblGrid>
                <a:gridCol w="267697">
                  <a:extLst>
                    <a:ext uri="{9D8B030D-6E8A-4147-A177-3AD203B41FA5}">
                      <a16:colId xmlns:a16="http://schemas.microsoft.com/office/drawing/2014/main" val="674501211"/>
                    </a:ext>
                  </a:extLst>
                </a:gridCol>
                <a:gridCol w="267697">
                  <a:extLst>
                    <a:ext uri="{9D8B030D-6E8A-4147-A177-3AD203B41FA5}">
                      <a16:colId xmlns:a16="http://schemas.microsoft.com/office/drawing/2014/main" val="4121327706"/>
                    </a:ext>
                  </a:extLst>
                </a:gridCol>
                <a:gridCol w="267697">
                  <a:extLst>
                    <a:ext uri="{9D8B030D-6E8A-4147-A177-3AD203B41FA5}">
                      <a16:colId xmlns:a16="http://schemas.microsoft.com/office/drawing/2014/main" val="1236054437"/>
                    </a:ext>
                  </a:extLst>
                </a:gridCol>
                <a:gridCol w="3019617">
                  <a:extLst>
                    <a:ext uri="{9D8B030D-6E8A-4147-A177-3AD203B41FA5}">
                      <a16:colId xmlns:a16="http://schemas.microsoft.com/office/drawing/2014/main" val="4008284160"/>
                    </a:ext>
                  </a:extLst>
                </a:gridCol>
                <a:gridCol w="717427">
                  <a:extLst>
                    <a:ext uri="{9D8B030D-6E8A-4147-A177-3AD203B41FA5}">
                      <a16:colId xmlns:a16="http://schemas.microsoft.com/office/drawing/2014/main" val="3954682961"/>
                    </a:ext>
                  </a:extLst>
                </a:gridCol>
                <a:gridCol w="717427">
                  <a:extLst>
                    <a:ext uri="{9D8B030D-6E8A-4147-A177-3AD203B41FA5}">
                      <a16:colId xmlns:a16="http://schemas.microsoft.com/office/drawing/2014/main" val="4206422899"/>
                    </a:ext>
                  </a:extLst>
                </a:gridCol>
                <a:gridCol w="717427">
                  <a:extLst>
                    <a:ext uri="{9D8B030D-6E8A-4147-A177-3AD203B41FA5}">
                      <a16:colId xmlns:a16="http://schemas.microsoft.com/office/drawing/2014/main" val="472188672"/>
                    </a:ext>
                  </a:extLst>
                </a:gridCol>
                <a:gridCol w="717427">
                  <a:extLst>
                    <a:ext uri="{9D8B030D-6E8A-4147-A177-3AD203B41FA5}">
                      <a16:colId xmlns:a16="http://schemas.microsoft.com/office/drawing/2014/main" val="3514247718"/>
                    </a:ext>
                  </a:extLst>
                </a:gridCol>
                <a:gridCol w="653180">
                  <a:extLst>
                    <a:ext uri="{9D8B030D-6E8A-4147-A177-3AD203B41FA5}">
                      <a16:colId xmlns:a16="http://schemas.microsoft.com/office/drawing/2014/main" val="3474937650"/>
                    </a:ext>
                  </a:extLst>
                </a:gridCol>
                <a:gridCol w="642472">
                  <a:extLst>
                    <a:ext uri="{9D8B030D-6E8A-4147-A177-3AD203B41FA5}">
                      <a16:colId xmlns:a16="http://schemas.microsoft.com/office/drawing/2014/main" val="2755600421"/>
                    </a:ext>
                  </a:extLst>
                </a:gridCol>
              </a:tblGrid>
              <a:tr h="12896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352198"/>
                  </a:ext>
                </a:extLst>
              </a:tr>
              <a:tr h="39496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433386"/>
                  </a:ext>
                </a:extLst>
              </a:tr>
              <a:tr h="16927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19.079.140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19.079.140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4.460.039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889916"/>
                  </a:ext>
                </a:extLst>
              </a:tr>
              <a:tr h="1289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16.774.731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16.774.731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4.097.915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704931"/>
                  </a:ext>
                </a:extLst>
              </a:tr>
              <a:tr h="1289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1.899.116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1.899.116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301.477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01196"/>
                  </a:ext>
                </a:extLst>
              </a:tr>
              <a:tr h="1289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160.085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60.647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077213"/>
                  </a:ext>
                </a:extLst>
              </a:tr>
              <a:tr h="1289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037158"/>
                  </a:ext>
                </a:extLst>
              </a:tr>
              <a:tr h="1289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de Seguros de América Latina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430707"/>
                  </a:ext>
                </a:extLst>
              </a:tr>
              <a:tr h="1289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941175"/>
                  </a:ext>
                </a:extLst>
              </a:tr>
              <a:tr h="1289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Internacional de Comisiones de Valores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19.118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42949"/>
                  </a:ext>
                </a:extLst>
              </a:tr>
              <a:tr h="1289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Internacional de Supervisores de Seguros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61.674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61.674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430496"/>
                  </a:ext>
                </a:extLst>
              </a:tr>
              <a:tr h="1289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para la Cooperación y el Desarrollo Económico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77.710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341067"/>
                  </a:ext>
                </a:extLst>
              </a:tr>
              <a:tr h="1289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786709"/>
                  </a:ext>
                </a:extLst>
              </a:tr>
              <a:tr h="1289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220359"/>
                  </a:ext>
                </a:extLst>
              </a:tr>
              <a:tr h="1289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186.669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889471"/>
                  </a:ext>
                </a:extLst>
              </a:tr>
              <a:tr h="1289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138.734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138.734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43134"/>
                  </a:ext>
                </a:extLst>
              </a:tr>
              <a:tr h="1289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47.925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47.925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675287"/>
                  </a:ext>
                </a:extLst>
              </a:tr>
              <a:tr h="1289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633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18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5076" y="763331"/>
            <a:ext cx="798736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31. PROGRAMA 02: BANCOS E INSTITUCIONES FINANCIERAS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44209" y="1419604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8A3C340-6FDC-4B72-8C50-5C94C0A0F8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31525"/>
              </p:ext>
            </p:extLst>
          </p:nvPr>
        </p:nvGraphicFramePr>
        <p:xfrm>
          <a:off x="544209" y="1729294"/>
          <a:ext cx="7987363" cy="2312530"/>
        </p:xfrm>
        <a:graphic>
          <a:graphicData uri="http://schemas.openxmlformats.org/drawingml/2006/table">
            <a:tbl>
              <a:tblPr/>
              <a:tblGrid>
                <a:gridCol w="267673">
                  <a:extLst>
                    <a:ext uri="{9D8B030D-6E8A-4147-A177-3AD203B41FA5}">
                      <a16:colId xmlns:a16="http://schemas.microsoft.com/office/drawing/2014/main" val="3423231928"/>
                    </a:ext>
                  </a:extLst>
                </a:gridCol>
                <a:gridCol w="267673">
                  <a:extLst>
                    <a:ext uri="{9D8B030D-6E8A-4147-A177-3AD203B41FA5}">
                      <a16:colId xmlns:a16="http://schemas.microsoft.com/office/drawing/2014/main" val="3409903929"/>
                    </a:ext>
                  </a:extLst>
                </a:gridCol>
                <a:gridCol w="267673">
                  <a:extLst>
                    <a:ext uri="{9D8B030D-6E8A-4147-A177-3AD203B41FA5}">
                      <a16:colId xmlns:a16="http://schemas.microsoft.com/office/drawing/2014/main" val="1599333553"/>
                    </a:ext>
                  </a:extLst>
                </a:gridCol>
                <a:gridCol w="3019351">
                  <a:extLst>
                    <a:ext uri="{9D8B030D-6E8A-4147-A177-3AD203B41FA5}">
                      <a16:colId xmlns:a16="http://schemas.microsoft.com/office/drawing/2014/main" val="843649926"/>
                    </a:ext>
                  </a:extLst>
                </a:gridCol>
                <a:gridCol w="717364">
                  <a:extLst>
                    <a:ext uri="{9D8B030D-6E8A-4147-A177-3AD203B41FA5}">
                      <a16:colId xmlns:a16="http://schemas.microsoft.com/office/drawing/2014/main" val="3535058999"/>
                    </a:ext>
                  </a:extLst>
                </a:gridCol>
                <a:gridCol w="717364">
                  <a:extLst>
                    <a:ext uri="{9D8B030D-6E8A-4147-A177-3AD203B41FA5}">
                      <a16:colId xmlns:a16="http://schemas.microsoft.com/office/drawing/2014/main" val="2765325693"/>
                    </a:ext>
                  </a:extLst>
                </a:gridCol>
                <a:gridCol w="717364">
                  <a:extLst>
                    <a:ext uri="{9D8B030D-6E8A-4147-A177-3AD203B41FA5}">
                      <a16:colId xmlns:a16="http://schemas.microsoft.com/office/drawing/2014/main" val="639213431"/>
                    </a:ext>
                  </a:extLst>
                </a:gridCol>
                <a:gridCol w="717364">
                  <a:extLst>
                    <a:ext uri="{9D8B030D-6E8A-4147-A177-3AD203B41FA5}">
                      <a16:colId xmlns:a16="http://schemas.microsoft.com/office/drawing/2014/main" val="4084810005"/>
                    </a:ext>
                  </a:extLst>
                </a:gridCol>
                <a:gridCol w="653122">
                  <a:extLst>
                    <a:ext uri="{9D8B030D-6E8A-4147-A177-3AD203B41FA5}">
                      <a16:colId xmlns:a16="http://schemas.microsoft.com/office/drawing/2014/main" val="626063784"/>
                    </a:ext>
                  </a:extLst>
                </a:gridCol>
                <a:gridCol w="642415">
                  <a:extLst>
                    <a:ext uri="{9D8B030D-6E8A-4147-A177-3AD203B41FA5}">
                      <a16:colId xmlns:a16="http://schemas.microsoft.com/office/drawing/2014/main" val="3835483497"/>
                    </a:ext>
                  </a:extLst>
                </a:gridCol>
              </a:tblGrid>
              <a:tr h="1258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211039"/>
                  </a:ext>
                </a:extLst>
              </a:tr>
              <a:tr h="3854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803328"/>
                  </a:ext>
                </a:extLst>
              </a:tr>
              <a:tr h="16518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78.060.688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78.060.688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23.696.956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683613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14.462.092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14.462.092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3.356.260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047306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4.165.663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4.165.663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640.696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040800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305345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659425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Estudios Bancarios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67636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794556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Bancarios de las Américas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502677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Internacional de Educación Financiera-OCDE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107684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59.398.289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59.398.289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075711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04748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Excedentes de Caja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59.398.220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59.398.220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058155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402949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457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756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9551" y="908720"/>
            <a:ext cx="799288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MARZO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graphicFrame>
        <p:nvGraphicFramePr>
          <p:cNvPr id="6" name="2 Gráfico">
            <a:extLst>
              <a:ext uri="{FF2B5EF4-FFF2-40B4-BE49-F238E27FC236}">
                <a16:creationId xmlns:a16="http://schemas.microsoft.com/office/drawing/2014/main" id="{07E64580-E7A6-4D61-803A-558CCE8D2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758071"/>
              </p:ext>
            </p:extLst>
          </p:nvPr>
        </p:nvGraphicFramePr>
        <p:xfrm>
          <a:off x="539550" y="2206764"/>
          <a:ext cx="7992889" cy="3708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934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9552" y="736883"/>
            <a:ext cx="7920881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MARZO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graphicFrame>
        <p:nvGraphicFramePr>
          <p:cNvPr id="6" name="1 Gráfico">
            <a:extLst>
              <a:ext uri="{FF2B5EF4-FFF2-40B4-BE49-F238E27FC236}">
                <a16:creationId xmlns:a16="http://schemas.microsoft.com/office/drawing/2014/main" id="{5DEE9E19-4B2C-479D-89DB-FF54FBE7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152049"/>
              </p:ext>
            </p:extLst>
          </p:nvPr>
        </p:nvGraphicFramePr>
        <p:xfrm>
          <a:off x="539552" y="1988840"/>
          <a:ext cx="7920880" cy="3594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707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2875" y="891414"/>
            <a:ext cx="801781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55828" y="1553807"/>
            <a:ext cx="7770208" cy="2994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CBF89F1-ED0F-4223-8E2E-4BF27933ED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897662"/>
              </p:ext>
            </p:extLst>
          </p:nvPr>
        </p:nvGraphicFramePr>
        <p:xfrm>
          <a:off x="554569" y="1853238"/>
          <a:ext cx="8034862" cy="2096327"/>
        </p:xfrm>
        <a:graphic>
          <a:graphicData uri="http://schemas.openxmlformats.org/drawingml/2006/table">
            <a:tbl>
              <a:tblPr/>
              <a:tblGrid>
                <a:gridCol w="288194">
                  <a:extLst>
                    <a:ext uri="{9D8B030D-6E8A-4147-A177-3AD203B41FA5}">
                      <a16:colId xmlns:a16="http://schemas.microsoft.com/office/drawing/2014/main" val="1737459384"/>
                    </a:ext>
                  </a:extLst>
                </a:gridCol>
                <a:gridCol w="3250834">
                  <a:extLst>
                    <a:ext uri="{9D8B030D-6E8A-4147-A177-3AD203B41FA5}">
                      <a16:colId xmlns:a16="http://schemas.microsoft.com/office/drawing/2014/main" val="2619105767"/>
                    </a:ext>
                  </a:extLst>
                </a:gridCol>
                <a:gridCol w="772361">
                  <a:extLst>
                    <a:ext uri="{9D8B030D-6E8A-4147-A177-3AD203B41FA5}">
                      <a16:colId xmlns:a16="http://schemas.microsoft.com/office/drawing/2014/main" val="4129265440"/>
                    </a:ext>
                  </a:extLst>
                </a:gridCol>
                <a:gridCol w="772361">
                  <a:extLst>
                    <a:ext uri="{9D8B030D-6E8A-4147-A177-3AD203B41FA5}">
                      <a16:colId xmlns:a16="http://schemas.microsoft.com/office/drawing/2014/main" val="4174354072"/>
                    </a:ext>
                  </a:extLst>
                </a:gridCol>
                <a:gridCol w="772361">
                  <a:extLst>
                    <a:ext uri="{9D8B030D-6E8A-4147-A177-3AD203B41FA5}">
                      <a16:colId xmlns:a16="http://schemas.microsoft.com/office/drawing/2014/main" val="3716672592"/>
                    </a:ext>
                  </a:extLst>
                </a:gridCol>
                <a:gridCol w="772361">
                  <a:extLst>
                    <a:ext uri="{9D8B030D-6E8A-4147-A177-3AD203B41FA5}">
                      <a16:colId xmlns:a16="http://schemas.microsoft.com/office/drawing/2014/main" val="3262257911"/>
                    </a:ext>
                  </a:extLst>
                </a:gridCol>
                <a:gridCol w="703195">
                  <a:extLst>
                    <a:ext uri="{9D8B030D-6E8A-4147-A177-3AD203B41FA5}">
                      <a16:colId xmlns:a16="http://schemas.microsoft.com/office/drawing/2014/main" val="3380233726"/>
                    </a:ext>
                  </a:extLst>
                </a:gridCol>
                <a:gridCol w="703195">
                  <a:extLst>
                    <a:ext uri="{9D8B030D-6E8A-4147-A177-3AD203B41FA5}">
                      <a16:colId xmlns:a16="http://schemas.microsoft.com/office/drawing/2014/main" val="2124263062"/>
                    </a:ext>
                  </a:extLst>
                </a:gridCol>
              </a:tblGrid>
              <a:tr h="1386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296743"/>
                  </a:ext>
                </a:extLst>
              </a:tr>
              <a:tr h="4244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432543"/>
                  </a:ext>
                </a:extLst>
              </a:tr>
              <a:tr h="147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515.913.199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522.931.612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7.018.413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155.604.149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975370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353.801.433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353.748.268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-53.165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91.095.461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074581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65.451.052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66.403.152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952.100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12.175.625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166363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213.034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213.034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627.602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221536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18.072.269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18.072.269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2.347.285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132100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59.398.289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59.398.289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32.439.454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61043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28.931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262787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15.693.123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15.693.123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3.088.742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292217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669.234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6.575.678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5.906.444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323994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271791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2.546.591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2.546.591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13.801.049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891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6388" y="692441"/>
            <a:ext cx="798681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8C32BD0-8B15-4EF2-9257-B18B6F385491}"/>
              </a:ext>
            </a:extLst>
          </p:cNvPr>
          <p:cNvSpPr txBox="1">
            <a:spLocks/>
          </p:cNvSpPr>
          <p:nvPr/>
        </p:nvSpPr>
        <p:spPr>
          <a:xfrm>
            <a:off x="576387" y="1340768"/>
            <a:ext cx="7986821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BCB8EA5-AC5E-4110-8700-FEA27A5FF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209069"/>
              </p:ext>
            </p:extLst>
          </p:nvPr>
        </p:nvGraphicFramePr>
        <p:xfrm>
          <a:off x="576386" y="1793558"/>
          <a:ext cx="7986820" cy="4199138"/>
        </p:xfrm>
        <a:graphic>
          <a:graphicData uri="http://schemas.openxmlformats.org/drawingml/2006/table">
            <a:tbl>
              <a:tblPr/>
              <a:tblGrid>
                <a:gridCol w="276936">
                  <a:extLst>
                    <a:ext uri="{9D8B030D-6E8A-4147-A177-3AD203B41FA5}">
                      <a16:colId xmlns:a16="http://schemas.microsoft.com/office/drawing/2014/main" val="4197291573"/>
                    </a:ext>
                  </a:extLst>
                </a:gridCol>
                <a:gridCol w="276936">
                  <a:extLst>
                    <a:ext uri="{9D8B030D-6E8A-4147-A177-3AD203B41FA5}">
                      <a16:colId xmlns:a16="http://schemas.microsoft.com/office/drawing/2014/main" val="406767823"/>
                    </a:ext>
                  </a:extLst>
                </a:gridCol>
                <a:gridCol w="3123832">
                  <a:extLst>
                    <a:ext uri="{9D8B030D-6E8A-4147-A177-3AD203B41FA5}">
                      <a16:colId xmlns:a16="http://schemas.microsoft.com/office/drawing/2014/main" val="2633919725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3741604983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1438206698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735625595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2425005738"/>
                    </a:ext>
                  </a:extLst>
                </a:gridCol>
                <a:gridCol w="675723">
                  <a:extLst>
                    <a:ext uri="{9D8B030D-6E8A-4147-A177-3AD203B41FA5}">
                      <a16:colId xmlns:a16="http://schemas.microsoft.com/office/drawing/2014/main" val="1564325772"/>
                    </a:ext>
                  </a:extLst>
                </a:gridCol>
                <a:gridCol w="664645">
                  <a:extLst>
                    <a:ext uri="{9D8B030D-6E8A-4147-A177-3AD203B41FA5}">
                      <a16:colId xmlns:a16="http://schemas.microsoft.com/office/drawing/2014/main" val="2315397745"/>
                    </a:ext>
                  </a:extLst>
                </a:gridCol>
              </a:tblGrid>
              <a:tr h="13173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154993"/>
                  </a:ext>
                </a:extLst>
              </a:tr>
              <a:tr h="4034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988476"/>
                  </a:ext>
                </a:extLst>
              </a:tr>
              <a:tr h="1729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31.982.449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31.982.449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6.705.805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459362"/>
                  </a:ext>
                </a:extLst>
              </a:tr>
              <a:tr h="1976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9.485.586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9.485.586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2.609.073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157668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Administradora de los Tribunales Tributarios y Aduaneros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9.548.077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9.548.077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2.622.158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175535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Comercio Exterior (SICEX)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2.036.429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2.036.429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1.107.501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105191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Modernización Sector Público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6.609.479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6.609.479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333.495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867987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Exportación de Servicios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4.302.878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4.302.878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33.578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955185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Presupuestos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19.630.581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19.790.450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159.869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5.814.840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961692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Presupuestos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15.828.350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15.988.219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159.869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4.800.682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397487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Gestión Financiera del Estado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3.802.231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3.802.231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1.014.158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630437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Impuestos Internos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195.186.291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195.186.291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67.021.036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540616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Aduanas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65.775.436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65.775.436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17.578.373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2661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Aduanas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65.775.436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65.775.436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17.578.373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997934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Tesorerías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55.368.793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55.368.793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17.356.541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771008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Compras y Contratación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9.202.404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10.154.504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952.100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2.503.350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112541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Bancos e Instituciones Financieras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0498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Nacional del Servicio Civil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10.937.997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10.937.997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2.628.932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649071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Análisis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3.656.518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3.656.518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982.383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269488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Casinos de Juego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3.628.811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3.628.811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1.092.870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302001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Defensa del Estado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23.404.091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23.404.091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5.763.024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959416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el Mercado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97.139.828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97.139.828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28.156.995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382045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el Mercado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19.079.140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19.079.140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4.460.039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726808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Bancos e Instituciones Financieras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78.060.688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78.060.688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23.696.956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338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6388" y="692441"/>
            <a:ext cx="798681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RESUMEN POR CAPÍTULOS 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8C32BD0-8B15-4EF2-9257-B18B6F385491}"/>
              </a:ext>
            </a:extLst>
          </p:cNvPr>
          <p:cNvSpPr txBox="1">
            <a:spLocks/>
          </p:cNvSpPr>
          <p:nvPr/>
        </p:nvSpPr>
        <p:spPr>
          <a:xfrm>
            <a:off x="576387" y="1340768"/>
            <a:ext cx="7986821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DBD02FF-BFD1-4A36-A59C-FA804E28D5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845379"/>
              </p:ext>
            </p:extLst>
          </p:nvPr>
        </p:nvGraphicFramePr>
        <p:xfrm>
          <a:off x="576387" y="1844824"/>
          <a:ext cx="7986821" cy="836800"/>
        </p:xfrm>
        <a:graphic>
          <a:graphicData uri="http://schemas.openxmlformats.org/drawingml/2006/table">
            <a:tbl>
              <a:tblPr/>
              <a:tblGrid>
                <a:gridCol w="276936">
                  <a:extLst>
                    <a:ext uri="{9D8B030D-6E8A-4147-A177-3AD203B41FA5}">
                      <a16:colId xmlns:a16="http://schemas.microsoft.com/office/drawing/2014/main" val="4122567134"/>
                    </a:ext>
                  </a:extLst>
                </a:gridCol>
                <a:gridCol w="276936">
                  <a:extLst>
                    <a:ext uri="{9D8B030D-6E8A-4147-A177-3AD203B41FA5}">
                      <a16:colId xmlns:a16="http://schemas.microsoft.com/office/drawing/2014/main" val="608709272"/>
                    </a:ext>
                  </a:extLst>
                </a:gridCol>
                <a:gridCol w="3123833">
                  <a:extLst>
                    <a:ext uri="{9D8B030D-6E8A-4147-A177-3AD203B41FA5}">
                      <a16:colId xmlns:a16="http://schemas.microsoft.com/office/drawing/2014/main" val="989349491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3726539384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2383225582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3738093260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986739383"/>
                    </a:ext>
                  </a:extLst>
                </a:gridCol>
                <a:gridCol w="675723">
                  <a:extLst>
                    <a:ext uri="{9D8B030D-6E8A-4147-A177-3AD203B41FA5}">
                      <a16:colId xmlns:a16="http://schemas.microsoft.com/office/drawing/2014/main" val="3464332737"/>
                    </a:ext>
                  </a:extLst>
                </a:gridCol>
                <a:gridCol w="664645">
                  <a:extLst>
                    <a:ext uri="{9D8B030D-6E8A-4147-A177-3AD203B41FA5}">
                      <a16:colId xmlns:a16="http://schemas.microsoft.com/office/drawing/2014/main" val="1001530042"/>
                    </a:ext>
                  </a:extLst>
                </a:gridCol>
              </a:tblGrid>
              <a:tr h="131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18913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377439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Aduanas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978129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Aduanas FET - Covid - 19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559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442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76386" y="733054"/>
            <a:ext cx="795605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01: SECRETARÍA Y ADMINISTRACIÓN GENERAL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949D303E-6BFB-4F82-92BB-5268593EEE12}"/>
              </a:ext>
            </a:extLst>
          </p:cNvPr>
          <p:cNvSpPr txBox="1">
            <a:spLocks/>
          </p:cNvSpPr>
          <p:nvPr/>
        </p:nvSpPr>
        <p:spPr>
          <a:xfrm>
            <a:off x="576388" y="1340768"/>
            <a:ext cx="7886698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9DDC2C1-D140-48A3-A85A-B94FA08192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213906"/>
              </p:ext>
            </p:extLst>
          </p:nvPr>
        </p:nvGraphicFramePr>
        <p:xfrm>
          <a:off x="576385" y="1700970"/>
          <a:ext cx="7956054" cy="2820012"/>
        </p:xfrm>
        <a:graphic>
          <a:graphicData uri="http://schemas.openxmlformats.org/drawingml/2006/table">
            <a:tbl>
              <a:tblPr/>
              <a:tblGrid>
                <a:gridCol w="260598">
                  <a:extLst>
                    <a:ext uri="{9D8B030D-6E8A-4147-A177-3AD203B41FA5}">
                      <a16:colId xmlns:a16="http://schemas.microsoft.com/office/drawing/2014/main" val="3595776247"/>
                    </a:ext>
                  </a:extLst>
                </a:gridCol>
                <a:gridCol w="260598">
                  <a:extLst>
                    <a:ext uri="{9D8B030D-6E8A-4147-A177-3AD203B41FA5}">
                      <a16:colId xmlns:a16="http://schemas.microsoft.com/office/drawing/2014/main" val="3905896025"/>
                    </a:ext>
                  </a:extLst>
                </a:gridCol>
                <a:gridCol w="260598">
                  <a:extLst>
                    <a:ext uri="{9D8B030D-6E8A-4147-A177-3AD203B41FA5}">
                      <a16:colId xmlns:a16="http://schemas.microsoft.com/office/drawing/2014/main" val="3132693118"/>
                    </a:ext>
                  </a:extLst>
                </a:gridCol>
                <a:gridCol w="3119358">
                  <a:extLst>
                    <a:ext uri="{9D8B030D-6E8A-4147-A177-3AD203B41FA5}">
                      <a16:colId xmlns:a16="http://schemas.microsoft.com/office/drawing/2014/main" val="986511173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3709347905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2063118554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3902207473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2454606948"/>
                    </a:ext>
                  </a:extLst>
                </a:gridCol>
                <a:gridCol w="635859">
                  <a:extLst>
                    <a:ext uri="{9D8B030D-6E8A-4147-A177-3AD203B41FA5}">
                      <a16:colId xmlns:a16="http://schemas.microsoft.com/office/drawing/2014/main" val="3945259478"/>
                    </a:ext>
                  </a:extLst>
                </a:gridCol>
                <a:gridCol w="625435">
                  <a:extLst>
                    <a:ext uri="{9D8B030D-6E8A-4147-A177-3AD203B41FA5}">
                      <a16:colId xmlns:a16="http://schemas.microsoft.com/office/drawing/2014/main" val="189311024"/>
                    </a:ext>
                  </a:extLst>
                </a:gridCol>
              </a:tblGrid>
              <a:tr h="1260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340412"/>
                  </a:ext>
                </a:extLst>
              </a:tr>
              <a:tr h="3859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598284"/>
                  </a:ext>
                </a:extLst>
              </a:tr>
              <a:tr h="1654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9.485.586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9.485.586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2.609.073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229477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6.026.587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6.026.587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1.429.249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472517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2.271.873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2.271.873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399.350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997600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1.115.295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1.115.295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149.457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882195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104.909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104.909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26.227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614593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Superior de la Hípica Nacional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104.909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104.909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26.227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432890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555.133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555.133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725654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 y Servicio Exterior - RREE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555.133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555.133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733656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399.949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399.949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73.048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45921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Fiscal Autónomo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399.949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399.949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73.048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692295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55.304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55.304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50.182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12116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de Acción Financiera de Sudamérica contra el Lavado de Activos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52.274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52.274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50.182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461344"/>
                  </a:ext>
                </a:extLst>
              </a:tr>
              <a:tr h="2520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Convención sobre Asistencia Administrativa Mutua en Materia Fiscal-OCDE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3.030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921199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71.821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71.821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5.088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583594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71.821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71.821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5.088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227105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625.929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6259290,0%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6259290,0%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770356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625.929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6259290,0%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6259290,0%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087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3609" y="831257"/>
            <a:ext cx="805083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06: UNIDAD ADMINISTRADORA DE LOS TRIBUNALES TRIBUTARIOS Y ADUANERO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2E43D64F-667C-4C3B-BB5F-800E04B13461}"/>
              </a:ext>
            </a:extLst>
          </p:cNvPr>
          <p:cNvSpPr txBox="1">
            <a:spLocks/>
          </p:cNvSpPr>
          <p:nvPr/>
        </p:nvSpPr>
        <p:spPr>
          <a:xfrm>
            <a:off x="553609" y="1705684"/>
            <a:ext cx="794092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02B5740-6887-4493-9586-357DEC506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536118"/>
              </p:ext>
            </p:extLst>
          </p:nvPr>
        </p:nvGraphicFramePr>
        <p:xfrm>
          <a:off x="554143" y="2054121"/>
          <a:ext cx="8035714" cy="1569941"/>
        </p:xfrm>
        <a:graphic>
          <a:graphicData uri="http://schemas.openxmlformats.org/drawingml/2006/table">
            <a:tbl>
              <a:tblPr/>
              <a:tblGrid>
                <a:gridCol w="269294">
                  <a:extLst>
                    <a:ext uri="{9D8B030D-6E8A-4147-A177-3AD203B41FA5}">
                      <a16:colId xmlns:a16="http://schemas.microsoft.com/office/drawing/2014/main" val="2556310444"/>
                    </a:ext>
                  </a:extLst>
                </a:gridCol>
                <a:gridCol w="269294">
                  <a:extLst>
                    <a:ext uri="{9D8B030D-6E8A-4147-A177-3AD203B41FA5}">
                      <a16:colId xmlns:a16="http://schemas.microsoft.com/office/drawing/2014/main" val="3182554364"/>
                    </a:ext>
                  </a:extLst>
                </a:gridCol>
                <a:gridCol w="269294">
                  <a:extLst>
                    <a:ext uri="{9D8B030D-6E8A-4147-A177-3AD203B41FA5}">
                      <a16:colId xmlns:a16="http://schemas.microsoft.com/office/drawing/2014/main" val="2700923592"/>
                    </a:ext>
                  </a:extLst>
                </a:gridCol>
                <a:gridCol w="3037628">
                  <a:extLst>
                    <a:ext uri="{9D8B030D-6E8A-4147-A177-3AD203B41FA5}">
                      <a16:colId xmlns:a16="http://schemas.microsoft.com/office/drawing/2014/main" val="3300189843"/>
                    </a:ext>
                  </a:extLst>
                </a:gridCol>
                <a:gridCol w="721706">
                  <a:extLst>
                    <a:ext uri="{9D8B030D-6E8A-4147-A177-3AD203B41FA5}">
                      <a16:colId xmlns:a16="http://schemas.microsoft.com/office/drawing/2014/main" val="705253662"/>
                    </a:ext>
                  </a:extLst>
                </a:gridCol>
                <a:gridCol w="721706">
                  <a:extLst>
                    <a:ext uri="{9D8B030D-6E8A-4147-A177-3AD203B41FA5}">
                      <a16:colId xmlns:a16="http://schemas.microsoft.com/office/drawing/2014/main" val="471290037"/>
                    </a:ext>
                  </a:extLst>
                </a:gridCol>
                <a:gridCol w="721706">
                  <a:extLst>
                    <a:ext uri="{9D8B030D-6E8A-4147-A177-3AD203B41FA5}">
                      <a16:colId xmlns:a16="http://schemas.microsoft.com/office/drawing/2014/main" val="3675528415"/>
                    </a:ext>
                  </a:extLst>
                </a:gridCol>
                <a:gridCol w="721706">
                  <a:extLst>
                    <a:ext uri="{9D8B030D-6E8A-4147-A177-3AD203B41FA5}">
                      <a16:colId xmlns:a16="http://schemas.microsoft.com/office/drawing/2014/main" val="1339820212"/>
                    </a:ext>
                  </a:extLst>
                </a:gridCol>
                <a:gridCol w="657076">
                  <a:extLst>
                    <a:ext uri="{9D8B030D-6E8A-4147-A177-3AD203B41FA5}">
                      <a16:colId xmlns:a16="http://schemas.microsoft.com/office/drawing/2014/main" val="63338152"/>
                    </a:ext>
                  </a:extLst>
                </a:gridCol>
                <a:gridCol w="646304">
                  <a:extLst>
                    <a:ext uri="{9D8B030D-6E8A-4147-A177-3AD203B41FA5}">
                      <a16:colId xmlns:a16="http://schemas.microsoft.com/office/drawing/2014/main" val="127386247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35804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82427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9.548.077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9.548.077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2.622.158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9419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1.552.470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1.552.470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394.620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3871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115.523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0522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7.880.074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7.880.074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1.835.092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5237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7.880.074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7.880.074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1.835.092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2364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Tribunales Tributarios y Aduaneros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7.880.074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7.880.074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1.835.092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4848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3747580,0%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3747580,0%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9732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3747580,0%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3747580,0%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970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900924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5394</TotalTime>
  <Words>4725</Words>
  <Application>Microsoft Office PowerPoint</Application>
  <PresentationFormat>Presentación en pantalla (4:3)</PresentationFormat>
  <Paragraphs>2747</Paragraphs>
  <Slides>24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7" baseType="lpstr">
      <vt:lpstr>Arial</vt:lpstr>
      <vt:lpstr>Calibri</vt:lpstr>
      <vt:lpstr>2_Tema de Office</vt:lpstr>
      <vt:lpstr>EJECUCIÓN ACUMULADA DE GASTOS PRESUPUESTARIOS AL MES DE MARZO DE 2021 PARTIDA 08: MINISTERIO DE HACIENDA</vt:lpstr>
      <vt:lpstr>DISTRIBUCIÓN POR SUBTÍTULO DE GASTO Y CÁPITULO   PARTIDA 08 MINISTERIO DE HACIENDA</vt:lpstr>
      <vt:lpstr>Presentación de PowerPoint</vt:lpstr>
      <vt:lpstr>Presentación de PowerPoint</vt:lpstr>
      <vt:lpstr>EJECUCIÓN ACUMULADA DE GASTOS A MARZO DE 2021  PARTIDA 08 MINISTERIO DE HACIENDA</vt:lpstr>
      <vt:lpstr>EJECUCIÓN ACUMULADA DE GASTOS A MARZO DE 2021  PARTIDA 08 RESUMEN POR CAPÍTULOS</vt:lpstr>
      <vt:lpstr>EJECUCIÓN ACUMULADA DE GASTOS A MARZO DE 2021  PARTIDA 08 RESUMEN POR CAPÍTULOS FET – Covid - 19</vt:lpstr>
      <vt:lpstr>EJECUCIÓN ACUMULADA DE GASTOS A MARZO DE 2021  PARTIDA 08. CAPÍTULO 01. PROGRAMA 01: SECRETARÍA Y ADMINISTRACIÓN GENERAL</vt:lpstr>
      <vt:lpstr>EJECUCIÓN ACUMULADA DE GASTOS A MARZO DE 2021  PARTIDA 08. CAPÍTULO 01. PROGRAMA 06: UNIDAD ADMINISTRADORA DE LOS TRIBUNALES TRIBUTARIOS Y ADUANERO</vt:lpstr>
      <vt:lpstr>EJECUCIÓN ACUMULADA DE GASTOS A MARZO DE 2021  PARTIDA 08. CAPÍTULO 01. PROGRAMA 07: SISTEMA INTEGRADO DE COMERCIO EXTERIOR (SICEX)</vt:lpstr>
      <vt:lpstr>EJECUCIÓN ACUMULADA DE GASTOS A MARZO DE 2021  PARTIDA 08. CAPÍTULO 01. PROGRAMA 08: PROGRAMA DE MODERNIZACIÓN SECTOR PÚBLICO</vt:lpstr>
      <vt:lpstr>EJECUCIÓN ACUMULADA DE GASTOS A MARZO DE 2021  PARTIDA 08. CAPÍTULO 01. PROGRAMA 09: PROGRAMA EXPORTACIÓN DE SERVICIOS</vt:lpstr>
      <vt:lpstr>EJECUCIÓN ACUMULADA DE GASTOS A MARZO DE 2021  PARTIDA 08. CAPÍTULO 02. PROGRAMA 01: DIRECCIÓN DE PRESUPUESTOS</vt:lpstr>
      <vt:lpstr>EJECUCIÓN ACUMULADA DE GASTOS A MARZO DE 2021  PARTIDA 08. CAPÍTULO 02. PROGRAMA 02: SISTEMA DE GESTIÓN FINANCIERA DEL ESTADO</vt:lpstr>
      <vt:lpstr>EJECUCIÓN ACUMULADA DE GASTOS A MARZO DE 2021  PARTIDA 08. CAPÍTULO 03. PROGRAMA 01: SERVICIO DE IMPUESTOS INTERNOS</vt:lpstr>
      <vt:lpstr>EJECUCIÓN ACUMULADA DE GASTOS A MARZO DE 2021  PARTIDA 08. CAPÍTULO 04. PROGRAMA 01: SERVICIO NACIONAL DE ADUANAS</vt:lpstr>
      <vt:lpstr>EJECUCIÓN ACUMULADA DE GASTOS A MARZO DE 2021  PARTIDA 08. CAPÍTULO 05. PROGRAMA 01: SERVICIO DE TESORERÍAS</vt:lpstr>
      <vt:lpstr>EJECUCIÓN ACUMULADA DE GASTOS A MARZO DE 2021  PARTIDA 08. CAPÍTULO 07. PROGRAMA 01: DIRECCIÓN DE COMPRAS Y CONTRATACIÓN PÚBLICA</vt:lpstr>
      <vt:lpstr>EJECUCIÓN ACUMULADA DE GASTOS A MARZO DE 2021  PARTIDA 08. CAPÍTULO 15. PROGRAMA 01: DIRECCIÓN NACIONAL DEL SERVICIO CIVIL</vt:lpstr>
      <vt:lpstr>EJECUCIÓN ACUMULADA DE GASTOS A MARZO DE 2021  PARTIDA 08. CAPÍTULO 16. PROGRAMA 01: UNIDAD DE ANÁLISIS FINANCIERO</vt:lpstr>
      <vt:lpstr>EJECUCIÓN ACUMULADA DE GASTOS A MARZO DE 2021  PARTIDA 08. CAPÍTULO 17. PROGRAMA 01: SUPERINTENDENCIA DE CASINOS DE JUEGO</vt:lpstr>
      <vt:lpstr>EJECUCIÓN ACUMULADA DE GASTOS A MARZO DE 2021  PARTIDA 08. CAPÍTULO 30. PROGRAMA 01: CONSEJO DE DEFENSA DEL ESTADO</vt:lpstr>
      <vt:lpstr>EJECUCIÓN ACUMULADA DE GASTOS A MARZO DE 2021  PARTIDA 08. CAPÍTULO 31. PROGRAMA 01: COMISIÓN PARA EL MERCADO FINANCIERO</vt:lpstr>
      <vt:lpstr>EJECUCIÓN ACUMULADA DE GASTOS A MARZO DE 2021  PARTIDA 08. CAPÍTULO 31. PROGRAMA 02: BANCOS E INSTITUCIONES FINANCIERAS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418</cp:revision>
  <cp:lastPrinted>2019-10-12T13:02:40Z</cp:lastPrinted>
  <dcterms:created xsi:type="dcterms:W3CDTF">2016-06-23T13:38:47Z</dcterms:created>
  <dcterms:modified xsi:type="dcterms:W3CDTF">2021-05-10T02:18:34Z</dcterms:modified>
</cp:coreProperties>
</file>