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3" r:id="rId7"/>
    <p:sldId id="302" r:id="rId8"/>
    <p:sldId id="316" r:id="rId9"/>
    <p:sldId id="317" r:id="rId10"/>
    <p:sldId id="299" r:id="rId11"/>
    <p:sldId id="318" r:id="rId12"/>
    <p:sldId id="320" r:id="rId13"/>
    <p:sldId id="321" r:id="rId14"/>
    <p:sldId id="322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DF1-4119-B42C-5580B928B5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DF1-4119-B42C-5580B928B5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DF1-4119-B42C-5580B928B52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DF1-4119-B42C-5580B928B52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DF1-4119-B42C-5580B928B52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DF1-4119-B42C-5580B928B52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DF1-4119-B42C-5580B928B524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06'!$B$51:$C$57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'Partida 06'!$D$51:$D$57</c:f>
              <c:numCache>
                <c:formatCode>0.00%</c:formatCode>
                <c:ptCount val="7"/>
                <c:pt idx="0">
                  <c:v>0.6122079856835495</c:v>
                </c:pt>
                <c:pt idx="1">
                  <c:v>8.8637162235003009E-2</c:v>
                </c:pt>
                <c:pt idx="2">
                  <c:v>1.2516345481566675E-2</c:v>
                </c:pt>
                <c:pt idx="3">
                  <c:v>3.5550013203563234E-2</c:v>
                </c:pt>
                <c:pt idx="4">
                  <c:v>1.2840523754546541E-3</c:v>
                </c:pt>
                <c:pt idx="5">
                  <c:v>4.9768374532625195E-4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DF1-4119-B42C-5580B928B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5483904834476334"/>
          <c:w val="0.3395839895013124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'[06.xlsx]Partida 06'!$C$22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06'!$D$22:$O$22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CCD-4040-8BDA-11402F8FFAA7}"/>
            </c:ext>
          </c:extLst>
        </c:ser>
        <c:ser>
          <c:idx val="1"/>
          <c:order val="1"/>
          <c:tx>
            <c:strRef>
              <c:f>'[06.xlsx]Partida 06'!$C$21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06'!$D$21:$O$21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0.10299116080658458</c:v>
                </c:pt>
                <c:pt idx="2">
                  <c:v>0.2018226404063436</c:v>
                </c:pt>
                <c:pt idx="3">
                  <c:v>0.27488417042755481</c:v>
                </c:pt>
                <c:pt idx="4">
                  <c:v>0.35432208519529901</c:v>
                </c:pt>
                <c:pt idx="5">
                  <c:v>0.44211528314627041</c:v>
                </c:pt>
                <c:pt idx="6">
                  <c:v>0.49946770167726179</c:v>
                </c:pt>
                <c:pt idx="7">
                  <c:v>0.57516255334460598</c:v>
                </c:pt>
                <c:pt idx="8">
                  <c:v>0.64645300912761094</c:v>
                </c:pt>
                <c:pt idx="9">
                  <c:v>0.72092394740142385</c:v>
                </c:pt>
                <c:pt idx="10">
                  <c:v>0.78862772115489488</c:v>
                </c:pt>
                <c:pt idx="11">
                  <c:v>0.95061205266875459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CCD-4040-8BDA-11402F8FFAA7}"/>
            </c:ext>
          </c:extLst>
        </c:ser>
        <c:ser>
          <c:idx val="2"/>
          <c:order val="2"/>
          <c:tx>
            <c:strRef>
              <c:f>'[06.xlsx]Partida 06'!$C$20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555555555555582E-2"/>
                  <c:y val="-4.16666666666667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CCD-4040-8BDA-11402F8FFAA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555555555555555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666666666666664E-2"/>
                  <c:y val="-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2777777777777826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83-4D35-87EE-940278BD41C5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3888888888888939E-2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983-4D35-87EE-940278BD41C5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6.1111111111111109E-2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983-4D35-87EE-940278BD41C5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5.8333333333333438E-2"/>
                  <c:y val="-4.629629629629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983-4D35-87EE-940278BD41C5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5.8333333333333438E-2"/>
                  <c:y val="-3.703703703703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A2F-43CD-BFA6-636B650F53FF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5.8333333333333334E-2"/>
                  <c:y val="-1.8518518518518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A2F-43CD-BFA6-636B650F53FF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6.1111111111111213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A2F-43CD-BFA6-636B650F53F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'[06.xlsx]Partida 06'!$D$19:$O$19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06'!$D$20:$F$20</c:f>
              <c:numCache>
                <c:formatCode>0.0%</c:formatCode>
                <c:ptCount val="3"/>
                <c:pt idx="0">
                  <c:v>8.8867486810906976E-2</c:v>
                </c:pt>
                <c:pt idx="1">
                  <c:v>0.14561751012021071</c:v>
                </c:pt>
                <c:pt idx="2">
                  <c:v>0.23580596782708915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CCD-4040-8BDA-11402F8FF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9394240"/>
        <c:axId val="509398944"/>
      </c:lineChart>
      <c:catAx>
        <c:axId val="509394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9398944"/>
        <c:crosses val="autoZero"/>
        <c:auto val="1"/>
        <c:lblAlgn val="ctr"/>
        <c:lblOffset val="100"/>
        <c:noMultiLvlLbl val="0"/>
      </c:catAx>
      <c:valAx>
        <c:axId val="509398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939424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06'!$C$28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06'!$D$28:$O$28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B5-4975-9F9C-054008B77C9A}"/>
            </c:ext>
          </c:extLst>
        </c:ser>
        <c:ser>
          <c:idx val="1"/>
          <c:order val="1"/>
          <c:tx>
            <c:strRef>
              <c:f>'[06.xlsx]Partida 06'!$C$27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06'!$D$27:$O$27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4.8904152220822415E-2</c:v>
                </c:pt>
                <c:pt idx="2">
                  <c:v>9.895423394691967E-2</c:v>
                </c:pt>
                <c:pt idx="3">
                  <c:v>6.5141144994470351E-2</c:v>
                </c:pt>
                <c:pt idx="4">
                  <c:v>7.4740363346872257E-2</c:v>
                </c:pt>
                <c:pt idx="5">
                  <c:v>7.7038588503579322E-2</c:v>
                </c:pt>
                <c:pt idx="6">
                  <c:v>5.7755669126523801E-2</c:v>
                </c:pt>
                <c:pt idx="7">
                  <c:v>7.9924524039447234E-2</c:v>
                </c:pt>
                <c:pt idx="8">
                  <c:v>7.2450408081152315E-2</c:v>
                </c:pt>
                <c:pt idx="9">
                  <c:v>6.857469771832965E-2</c:v>
                </c:pt>
                <c:pt idx="10">
                  <c:v>6.6584227743739885E-2</c:v>
                </c:pt>
                <c:pt idx="11">
                  <c:v>0.18173315521497299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B5-4975-9F9C-054008B77C9A}"/>
            </c:ext>
          </c:extLst>
        </c:ser>
        <c:ser>
          <c:idx val="2"/>
          <c:order val="2"/>
          <c:tx>
            <c:strRef>
              <c:f>'[06.xlsx]Partida 06'!$C$26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06'!$D$26:$F$26</c:f>
              <c:numCache>
                <c:formatCode>0.0%</c:formatCode>
                <c:ptCount val="3"/>
                <c:pt idx="0">
                  <c:v>8.8867486810906976E-2</c:v>
                </c:pt>
                <c:pt idx="1">
                  <c:v>5.6750023309303732E-2</c:v>
                </c:pt>
                <c:pt idx="2">
                  <c:v>9.5765301846756176E-2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3B5-4975-9F9C-054008B77C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9414624"/>
        <c:axId val="509415016"/>
      </c:barChart>
      <c:catAx>
        <c:axId val="50941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9415016"/>
        <c:crosses val="autoZero"/>
        <c:auto val="1"/>
        <c:lblAlgn val="ctr"/>
        <c:lblOffset val="100"/>
        <c:noMultiLvlLbl val="0"/>
      </c:catAx>
      <c:valAx>
        <c:axId val="509415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941462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MARZO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abril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57012" y="663862"/>
            <a:ext cx="809592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582884"/>
              </p:ext>
            </p:extLst>
          </p:nvPr>
        </p:nvGraphicFramePr>
        <p:xfrm>
          <a:off x="557013" y="1809073"/>
          <a:ext cx="8095927" cy="4282133"/>
        </p:xfrm>
        <a:graphic>
          <a:graphicData uri="http://schemas.openxmlformats.org/drawingml/2006/table">
            <a:tbl>
              <a:tblPr/>
              <a:tblGrid>
                <a:gridCol w="630033"/>
                <a:gridCol w="289816"/>
                <a:gridCol w="292965"/>
                <a:gridCol w="2296471"/>
                <a:gridCol w="793842"/>
                <a:gridCol w="793842"/>
                <a:gridCol w="743440"/>
                <a:gridCol w="743440"/>
                <a:gridCol w="756039"/>
                <a:gridCol w="756039"/>
              </a:tblGrid>
              <a:tr h="1704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19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1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27.367.294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5.552.623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12.786.088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12.786.088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1.542.908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1.542.908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10.662.919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10.662.919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8.116.136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8.116.136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2.654.366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2.654.366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115185,3%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115185,3%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5657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4" y="756679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149054"/>
              </p:ext>
            </p:extLst>
          </p:nvPr>
        </p:nvGraphicFramePr>
        <p:xfrm>
          <a:off x="518864" y="2253856"/>
          <a:ext cx="8167936" cy="2924492"/>
        </p:xfrm>
        <a:graphic>
          <a:graphicData uri="http://schemas.openxmlformats.org/drawingml/2006/table">
            <a:tbl>
              <a:tblPr/>
              <a:tblGrid>
                <a:gridCol w="634649"/>
                <a:gridCol w="291939"/>
                <a:gridCol w="295112"/>
                <a:gridCol w="2398975"/>
                <a:gridCol w="799658"/>
                <a:gridCol w="799658"/>
                <a:gridCol w="748886"/>
                <a:gridCol w="675901"/>
                <a:gridCol w="761579"/>
                <a:gridCol w="761579"/>
              </a:tblGrid>
              <a:tr h="19335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21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5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6.654.808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1.438.698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502.748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502.748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502.748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4900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3" y="747173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000880"/>
              </p:ext>
            </p:extLst>
          </p:nvPr>
        </p:nvGraphicFramePr>
        <p:xfrm>
          <a:off x="518865" y="2060840"/>
          <a:ext cx="8167934" cy="3969283"/>
        </p:xfrm>
        <a:graphic>
          <a:graphicData uri="http://schemas.openxmlformats.org/drawingml/2006/table">
            <a:tbl>
              <a:tblPr/>
              <a:tblGrid>
                <a:gridCol w="723092"/>
                <a:gridCol w="301289"/>
                <a:gridCol w="280199"/>
                <a:gridCol w="2630251"/>
                <a:gridCol w="723092"/>
                <a:gridCol w="711041"/>
                <a:gridCol w="711041"/>
                <a:gridCol w="641745"/>
                <a:gridCol w="723092"/>
                <a:gridCol w="723092"/>
              </a:tblGrid>
              <a:tr h="1804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27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1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6.520.006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1.629.504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2.669.026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2.669.026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552.991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364.215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364.215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1.425.948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299.957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0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376.685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56330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74040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2" y="681228"/>
            <a:ext cx="816793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685563"/>
              </p:ext>
            </p:extLst>
          </p:nvPr>
        </p:nvGraphicFramePr>
        <p:xfrm>
          <a:off x="518862" y="2281127"/>
          <a:ext cx="8167931" cy="2972267"/>
        </p:xfrm>
        <a:graphic>
          <a:graphicData uri="http://schemas.openxmlformats.org/drawingml/2006/table">
            <a:tbl>
              <a:tblPr/>
              <a:tblGrid>
                <a:gridCol w="631460"/>
                <a:gridCol w="290471"/>
                <a:gridCol w="293628"/>
                <a:gridCol w="2528998"/>
                <a:gridCol w="745122"/>
                <a:gridCol w="745122"/>
                <a:gridCol w="745122"/>
                <a:gridCol w="672504"/>
                <a:gridCol w="757752"/>
                <a:gridCol w="757752"/>
              </a:tblGrid>
              <a:tr h="2104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44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3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7.427.617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2.253.937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3.133.608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1.247.740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1.247.740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1.247.740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0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0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0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460005"/>
              </p:ext>
            </p:extLst>
          </p:nvPr>
        </p:nvGraphicFramePr>
        <p:xfrm>
          <a:off x="395625" y="1952625"/>
          <a:ext cx="8248313" cy="406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3540752"/>
              </p:ext>
            </p:extLst>
          </p:nvPr>
        </p:nvGraphicFramePr>
        <p:xfrm>
          <a:off x="417237" y="2057400"/>
          <a:ext cx="8210798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6788648"/>
              </p:ext>
            </p:extLst>
          </p:nvPr>
        </p:nvGraphicFramePr>
        <p:xfrm>
          <a:off x="466600" y="2057400"/>
          <a:ext cx="8210798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519278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7160" y="162573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7544" y="780549"/>
            <a:ext cx="81316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555381"/>
              </p:ext>
            </p:extLst>
          </p:nvPr>
        </p:nvGraphicFramePr>
        <p:xfrm>
          <a:off x="477161" y="2348882"/>
          <a:ext cx="8122053" cy="2592282"/>
        </p:xfrm>
        <a:graphic>
          <a:graphicData uri="http://schemas.openxmlformats.org/drawingml/2006/table">
            <a:tbl>
              <a:tblPr/>
              <a:tblGrid>
                <a:gridCol w="814922"/>
                <a:gridCol w="2458348"/>
                <a:gridCol w="855668"/>
                <a:gridCol w="855668"/>
                <a:gridCol w="855668"/>
                <a:gridCol w="787757"/>
                <a:gridCol w="747011"/>
                <a:gridCol w="747011"/>
              </a:tblGrid>
              <a:tr h="19750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486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9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87.593.779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91.082.029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21.477.686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53.625.611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53.575.040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13.380.540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7.764.064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7.764.064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1.328.295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21.837.721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3.098.277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3.391.103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3.347.509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3.357.662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31409"/>
            <a:ext cx="82192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40922" y="1646417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799179"/>
              </p:ext>
            </p:extLst>
          </p:nvPr>
        </p:nvGraphicFramePr>
        <p:xfrm>
          <a:off x="467546" y="2243696"/>
          <a:ext cx="8219253" cy="3201527"/>
        </p:xfrm>
        <a:graphic>
          <a:graphicData uri="http://schemas.openxmlformats.org/drawingml/2006/table">
            <a:tbl>
              <a:tblPr/>
              <a:tblGrid>
                <a:gridCol w="811110"/>
                <a:gridCol w="2446851"/>
                <a:gridCol w="851666"/>
                <a:gridCol w="851666"/>
                <a:gridCol w="851666"/>
                <a:gridCol w="784074"/>
                <a:gridCol w="811110"/>
                <a:gridCol w="811110"/>
              </a:tblGrid>
              <a:tr h="21167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824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4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150" y="5571187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1" y="192281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61321" y="792744"/>
            <a:ext cx="812547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637038"/>
              </p:ext>
            </p:extLst>
          </p:nvPr>
        </p:nvGraphicFramePr>
        <p:xfrm>
          <a:off x="539150" y="2782252"/>
          <a:ext cx="8125481" cy="2232247"/>
        </p:xfrm>
        <a:graphic>
          <a:graphicData uri="http://schemas.openxmlformats.org/drawingml/2006/table">
            <a:tbl>
              <a:tblPr/>
              <a:tblGrid>
                <a:gridCol w="267454"/>
                <a:gridCol w="3043870"/>
                <a:gridCol w="853303"/>
                <a:gridCol w="827831"/>
                <a:gridCol w="776888"/>
                <a:gridCol w="827831"/>
                <a:gridCol w="764152"/>
                <a:gridCol w="764152"/>
              </a:tblGrid>
              <a:tr h="7502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7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33.726.025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886.282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8.071.662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6.654.808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1.438.698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6.520.006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1.629.504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7.427.617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2.253.937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10.020.842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413.083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2.531.262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27.367.294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5.552.623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2784" y="6300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8586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42899" y="64855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452631"/>
              </p:ext>
            </p:extLst>
          </p:nvPr>
        </p:nvGraphicFramePr>
        <p:xfrm>
          <a:off x="542902" y="1844815"/>
          <a:ext cx="8073475" cy="4456095"/>
        </p:xfrm>
        <a:graphic>
          <a:graphicData uri="http://schemas.openxmlformats.org/drawingml/2006/table">
            <a:tbl>
              <a:tblPr/>
              <a:tblGrid>
                <a:gridCol w="583765"/>
                <a:gridCol w="268532"/>
                <a:gridCol w="271451"/>
                <a:gridCol w="2653214"/>
                <a:gridCol w="735544"/>
                <a:gridCol w="735544"/>
                <a:gridCol w="735544"/>
                <a:gridCol w="688843"/>
                <a:gridCol w="700519"/>
                <a:gridCol w="700519"/>
              </a:tblGrid>
              <a:tr h="1584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52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8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33.726.025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886.282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8.071.662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24.140.989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24.090.418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-50.571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6.252.410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4.387.172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4.387.172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849.349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191.312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191.312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191.310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191.312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191.312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191.310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1.408.970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1.408.970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32.193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Exterior y Relaciones Internacionales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555.948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555.948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32.193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16.699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746.400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74640,0%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746.400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74640,0%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4468" y="580526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5" y="162550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467545" y="728824"/>
            <a:ext cx="821925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443204"/>
              </p:ext>
            </p:extLst>
          </p:nvPr>
        </p:nvGraphicFramePr>
        <p:xfrm>
          <a:off x="467546" y="2130406"/>
          <a:ext cx="8219255" cy="3343592"/>
        </p:xfrm>
        <a:graphic>
          <a:graphicData uri="http://schemas.openxmlformats.org/drawingml/2006/table">
            <a:tbl>
              <a:tblPr/>
              <a:tblGrid>
                <a:gridCol w="774792"/>
                <a:gridCol w="297004"/>
                <a:gridCol w="300233"/>
                <a:gridCol w="2469650"/>
                <a:gridCol w="774792"/>
                <a:gridCol w="684400"/>
                <a:gridCol w="684400"/>
                <a:gridCol w="684400"/>
                <a:gridCol w="774792"/>
                <a:gridCol w="774792"/>
              </a:tblGrid>
              <a:tr h="1844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49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10.020.842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8.297.897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8.297.897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2.009.995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Negociaciones y Administración de Acuerdos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Comercial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Profundización Inserción Económica Asia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41408,2%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4068</TotalTime>
  <Words>2208</Words>
  <Application>Microsoft Office PowerPoint</Application>
  <PresentationFormat>Presentación en pantalla (4:3)</PresentationFormat>
  <Paragraphs>1297</Paragraphs>
  <Slides>13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MARZO DE 2021 PARTIDA 06: MINISTERIO DE RELACIONES EXTERIORES</vt:lpstr>
      <vt:lpstr>EJECUCIÓN ACUMULADA DE GASTOS A MARZO DE 2021  PARTIDA 06 MINISTERIO DE RELACIONES EXTERIORES</vt:lpstr>
      <vt:lpstr>EJECUCIÓN ACUMULADA DE GASTOS A MARZO DE 2021  PARTIDA 06 MINISTERIO DE RELACIONES EXTERIORES</vt:lpstr>
      <vt:lpstr>EJECUCIÓN ACUMULADA DE GASTOS A MARZO DE 2021  PARTIDA 06 MINISTERIO DE RELACIONES EXTERIORES</vt:lpstr>
      <vt:lpstr>EJECUCIÓN ACUMULADA DE GASTOS A MARZO DE 2021  PARTIDA 06 MINISTERIO DE RELACIONES EXTERIORES</vt:lpstr>
      <vt:lpstr>EJECUCIÓN ACUMULADA DE GASTOS A MARZO DE 2021  PARTIDA 06 MINISTERIO DE RELACIONES EXTERIORES</vt:lpstr>
      <vt:lpstr>EJECUCIÓN ACUMULADA DE GASTOS A MARZO DE 2021  PARTIDA 06 RESUMEN POR CAPÍTULOS</vt:lpstr>
      <vt:lpstr>EJECUCIÓN ACUMULADA DE GASTOS A MARZO DE 2021  PARTIDA 06. CAPÍTULO 01. PROGRAMA 01: SECRETARÍA Y ADMINISTRACIÓN GENERAL Y SERVICIO EXTERIOR</vt:lpstr>
      <vt:lpstr>EJECUCIÓN ACUMULADA DE GASTOS A MARZO DE 2021  PARTIDA 06. CAPÍTULO 02. PROGRAMA 01: DIRECCIÓN GENERAL DE RELACIONES ECONÓMICAS INTERNACIONALES</vt:lpstr>
      <vt:lpstr>EJECUCIÓN ACUMULADA DE GASTOS A MARZO DE 2021  PARTIDA 06. CAPÍTULO 02. PROGRAMA 02: PROMOCIÓN DE EXPORTACIONES</vt:lpstr>
      <vt:lpstr>EJECUCIÓN ACUMULADA DE GASTOS A MARZO DE 2021  PARTIDA 06. CAPÍTULO 03. PROGRAMA 01: DIRECCIÓN DE FRONTERAS Y LÍMITES DE ESTADO</vt:lpstr>
      <vt:lpstr>EJECUCIÓN ACUMULADA DE GASTOS A MARZO DE 2021  PARTIDA 06. CAPÍTULO 04. PROGRAMA 01: INSTITUTO ANTÁRTICO CHILENO</vt:lpstr>
      <vt:lpstr>EJECUCIÓN ACUMULADA DE GASTOS A MARZO DE 2021  PARTIDA 06. CAPÍTULO 05. PROGRAMA 01: AGENCIA DE COOPERACIÓN INTERNACIONAL DE CHILE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325</cp:revision>
  <cp:lastPrinted>2019-06-03T14:10:49Z</cp:lastPrinted>
  <dcterms:created xsi:type="dcterms:W3CDTF">2016-06-23T13:38:47Z</dcterms:created>
  <dcterms:modified xsi:type="dcterms:W3CDTF">2021-05-06T04:53:19Z</dcterms:modified>
</cp:coreProperties>
</file>