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5"/>
  </p:notesMasterIdLst>
  <p:handoutMasterIdLst>
    <p:handoutMasterId r:id="rId36"/>
  </p:handoutMasterIdLst>
  <p:sldIdLst>
    <p:sldId id="256" r:id="rId3"/>
    <p:sldId id="306" r:id="rId4"/>
    <p:sldId id="301" r:id="rId5"/>
    <p:sldId id="305" r:id="rId6"/>
    <p:sldId id="264" r:id="rId7"/>
    <p:sldId id="263" r:id="rId8"/>
    <p:sldId id="311" r:id="rId9"/>
    <p:sldId id="265" r:id="rId10"/>
    <p:sldId id="269" r:id="rId11"/>
    <p:sldId id="271" r:id="rId12"/>
    <p:sldId id="273" r:id="rId13"/>
    <p:sldId id="274" r:id="rId14"/>
    <p:sldId id="275" r:id="rId15"/>
    <p:sldId id="276" r:id="rId16"/>
    <p:sldId id="278" r:id="rId17"/>
    <p:sldId id="313" r:id="rId18"/>
    <p:sldId id="272" r:id="rId19"/>
    <p:sldId id="280" r:id="rId20"/>
    <p:sldId id="281" r:id="rId21"/>
    <p:sldId id="282" r:id="rId22"/>
    <p:sldId id="284" r:id="rId23"/>
    <p:sldId id="286" r:id="rId24"/>
    <p:sldId id="287" r:id="rId25"/>
    <p:sldId id="288" r:id="rId26"/>
    <p:sldId id="289" r:id="rId27"/>
    <p:sldId id="292" r:id="rId28"/>
    <p:sldId id="293" r:id="rId29"/>
    <p:sldId id="297" r:id="rId30"/>
    <p:sldId id="303" r:id="rId31"/>
    <p:sldId id="307" r:id="rId32"/>
    <p:sldId id="295" r:id="rId33"/>
    <p:sldId id="296" r:id="rId34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11" autoAdjust="0"/>
    <p:restoredTop sz="94660"/>
  </p:normalViewPr>
  <p:slideViewPr>
    <p:cSldViewPr>
      <p:cViewPr varScale="1">
        <p:scale>
          <a:sx n="111" d="100"/>
          <a:sy n="111" d="100"/>
        </p:scale>
        <p:origin x="156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10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Subtítulos de Gasto</a:t>
            </a:r>
            <a:endParaRPr lang="es-CL" sz="800" b="1" dirty="0">
              <a:effectLst/>
            </a:endParaRPr>
          </a:p>
        </c:rich>
      </c:tx>
      <c:layout>
        <c:manualLayout>
          <c:xMode val="edge"/>
          <c:yMode val="edge"/>
          <c:x val="0.16619196607046632"/>
          <c:y val="1.4453477868112014E-2"/>
        </c:manualLayout>
      </c:layout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488258274646362E-2"/>
          <c:y val="0.25148937683602562"/>
          <c:w val="0.97178815519347206"/>
          <c:h val="0.47384532218025599"/>
        </c:manualLayout>
      </c:layout>
      <c:pie3DChart>
        <c:varyColors val="1"/>
        <c:ser>
          <c:idx val="0"/>
          <c:order val="0"/>
          <c:tx>
            <c:strRef>
              <c:f>'Partida 05'!$D$61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F49-44D0-9E79-C24178341E9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F49-44D0-9E79-C24178341E9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F49-44D0-9E79-C24178341E9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F49-44D0-9E79-C24178341E9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BF49-44D0-9E79-C24178341E9E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BF49-44D0-9E79-C24178341E9E}"/>
              </c:ext>
            </c:extLst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05'!$C$62:$C$68</c:f>
              <c:strCache>
                <c:ptCount val="7"/>
                <c:pt idx="0">
                  <c:v>Gastos en Personal</c:v>
                </c:pt>
                <c:pt idx="1">
                  <c:v>Bienes y Servicios de Consumo</c:v>
                </c:pt>
                <c:pt idx="2">
                  <c:v>Transferencias Corrientes</c:v>
                </c:pt>
                <c:pt idx="3">
                  <c:v>Iniciativas de Inversión</c:v>
                </c:pt>
                <c:pt idx="4">
                  <c:v>Transferencias de Capital</c:v>
                </c:pt>
                <c:pt idx="5">
                  <c:v>Adquisición de Activos Financieros</c:v>
                </c:pt>
                <c:pt idx="6">
                  <c:v>Otros</c:v>
                </c:pt>
              </c:strCache>
            </c:strRef>
          </c:cat>
          <c:val>
            <c:numRef>
              <c:f>'Partida 05'!$D$62:$D$68</c:f>
              <c:numCache>
                <c:formatCode>#,##0</c:formatCode>
                <c:ptCount val="7"/>
                <c:pt idx="0">
                  <c:v>1439199493</c:v>
                </c:pt>
                <c:pt idx="1">
                  <c:v>263335813</c:v>
                </c:pt>
                <c:pt idx="2">
                  <c:v>326641252</c:v>
                </c:pt>
                <c:pt idx="3">
                  <c:v>873572616</c:v>
                </c:pt>
                <c:pt idx="4">
                  <c:v>637496452</c:v>
                </c:pt>
                <c:pt idx="5">
                  <c:v>138107040</c:v>
                </c:pt>
                <c:pt idx="6">
                  <c:v>68972901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49-44D0-9E79-C24178341E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404304355285277E-2"/>
          <c:y val="0.81670689770305749"/>
          <c:w val="0.97600337209504462"/>
          <c:h val="0.1666311706303029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Gores!$C$80</c:f>
              <c:strCache>
                <c:ptCount val="1"/>
                <c:pt idx="0">
                  <c:v>GASTOS 2019</c:v>
                </c:pt>
              </c:strCache>
            </c:strRef>
          </c:tx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Gores!$D$80:$O$80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0.11414293770909933</c:v>
                </c:pt>
                <c:pt idx="2">
                  <c:v>0.18937089620740893</c:v>
                </c:pt>
                <c:pt idx="3">
                  <c:v>0.2671681592062724</c:v>
                </c:pt>
                <c:pt idx="4">
                  <c:v>0.35520293458261909</c:v>
                </c:pt>
                <c:pt idx="5">
                  <c:v>0.45325842285839779</c:v>
                </c:pt>
                <c:pt idx="6">
                  <c:v>0.51296274865499503</c:v>
                </c:pt>
                <c:pt idx="7">
                  <c:v>0.57497577677248135</c:v>
                </c:pt>
                <c:pt idx="8">
                  <c:v>0.68689554489010096</c:v>
                </c:pt>
                <c:pt idx="9">
                  <c:v>0.76455908339492451</c:v>
                </c:pt>
                <c:pt idx="10">
                  <c:v>0.85023813224617151</c:v>
                </c:pt>
                <c:pt idx="11">
                  <c:v>0.98967825769218343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83B-418E-ADD0-C02BEDE1F4D8}"/>
            </c:ext>
          </c:extLst>
        </c:ser>
        <c:ser>
          <c:idx val="1"/>
          <c:order val="1"/>
          <c:tx>
            <c:strRef>
              <c:f>Gores!$C$79</c:f>
              <c:strCache>
                <c:ptCount val="1"/>
                <c:pt idx="0">
                  <c:v>GASTOS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Gores!$D$79:$O$79</c:f>
              <c:numCache>
                <c:formatCode>0.0%</c:formatCode>
                <c:ptCount val="12"/>
                <c:pt idx="0">
                  <c:v>3.9525967449066036E-2</c:v>
                </c:pt>
                <c:pt idx="1">
                  <c:v>8.7606442260290407E-2</c:v>
                </c:pt>
                <c:pt idx="2">
                  <c:v>0.15828133008788756</c:v>
                </c:pt>
                <c:pt idx="3">
                  <c:v>0.22297650874160663</c:v>
                </c:pt>
                <c:pt idx="4">
                  <c:v>0.29921990145771737</c:v>
                </c:pt>
                <c:pt idx="5">
                  <c:v>0.38018378484505655</c:v>
                </c:pt>
                <c:pt idx="6">
                  <c:v>0.43138011155768513</c:v>
                </c:pt>
                <c:pt idx="7">
                  <c:v>0.50805488440707725</c:v>
                </c:pt>
                <c:pt idx="8">
                  <c:v>0.59443466123328881</c:v>
                </c:pt>
                <c:pt idx="9">
                  <c:v>0.67401260364887439</c:v>
                </c:pt>
                <c:pt idx="10">
                  <c:v>0.7688018960053985</c:v>
                </c:pt>
                <c:pt idx="11">
                  <c:v>0.93769693551668554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83B-418E-ADD0-C02BEDE1F4D8}"/>
            </c:ext>
          </c:extLst>
        </c:ser>
        <c:ser>
          <c:idx val="0"/>
          <c:order val="2"/>
          <c:tx>
            <c:strRef>
              <c:f>Gores!$C$78</c:f>
              <c:strCache>
                <c:ptCount val="1"/>
                <c:pt idx="0">
                  <c:v>GASTOS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5163406429252899E-2"/>
                  <c:y val="-2.330854665342557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3B-418E-ADD0-C02BEDE1F4D8}"/>
                </c:ext>
              </c:extLst>
            </c:dLbl>
            <c:dLbl>
              <c:idx val="7"/>
              <c:layout>
                <c:manualLayout>
                  <c:x val="-5.542959572310005E-2"/>
                  <c:y val="-5.3347319703454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3B-418E-ADD0-C02BEDE1F4D8}"/>
                </c:ext>
              </c:extLst>
            </c:dLbl>
            <c:dLbl>
              <c:idx val="8"/>
              <c:layout>
                <c:manualLayout>
                  <c:x val="-6.6362454840082186E-2"/>
                  <c:y val="-2.0219745003381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83B-418E-ADD0-C02BEDE1F4D8}"/>
                </c:ext>
              </c:extLst>
            </c:dLbl>
            <c:dLbl>
              <c:idx val="9"/>
              <c:layout>
                <c:manualLayout>
                  <c:x val="-5.542959572310005E-2"/>
                  <c:y val="-5.80798303748931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3B-418E-ADD0-C02BEDE1F4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Gores!$D$77:$O$77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Gores!$D$78:$F$78</c:f>
              <c:numCache>
                <c:formatCode>0.0%</c:formatCode>
                <c:ptCount val="3"/>
                <c:pt idx="0">
                  <c:v>2.7416861986434199E-2</c:v>
                </c:pt>
                <c:pt idx="1">
                  <c:v>0.11289587233845635</c:v>
                </c:pt>
                <c:pt idx="2">
                  <c:v>0.17372946894207736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83B-418E-ADD0-C02BEDE1F4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856000"/>
        <c:axId val="209857536"/>
      </c:lineChart>
      <c:catAx>
        <c:axId val="209856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7536"/>
        <c:crosses val="autoZero"/>
        <c:auto val="1"/>
        <c:lblAlgn val="ctr"/>
        <c:lblOffset val="100"/>
        <c:noMultiLvlLbl val="0"/>
      </c:catAx>
      <c:valAx>
        <c:axId val="20985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8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Distribución Presupuesto Inicial por Capítulo</a:t>
            </a:r>
          </a:p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800" b="1" i="0" baseline="0" dirty="0">
                <a:effectLst/>
              </a:rPr>
              <a:t>(en millones de $)</a:t>
            </a:r>
            <a:endParaRPr lang="es-CL" sz="800" dirty="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'Partida 05'!$J$61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gradFill>
              <a:gsLst>
                <a:gs pos="0">
                  <a:schemeClr val="accent1"/>
                </a:gs>
                <a:gs pos="100000">
                  <a:schemeClr val="accent1">
                    <a:lumMod val="84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'Partida 05'!$I$62:$I$72</c:f>
              <c:strCache>
                <c:ptCount val="11"/>
                <c:pt idx="0">
                  <c:v>Serv. Gob. Interior</c:v>
                </c:pt>
                <c:pt idx="1">
                  <c:v>ONEMI</c:v>
                </c:pt>
                <c:pt idx="2">
                  <c:v>SUBDERE</c:v>
                </c:pt>
                <c:pt idx="3">
                  <c:v>ANI</c:v>
                </c:pt>
                <c:pt idx="4">
                  <c:v>Subs. Prevención del Delito</c:v>
                </c:pt>
                <c:pt idx="5">
                  <c:v>SENDA</c:v>
                </c:pt>
                <c:pt idx="6">
                  <c:v>Subs. del Interior</c:v>
                </c:pt>
                <c:pt idx="7">
                  <c:v>Carabineros</c:v>
                </c:pt>
                <c:pt idx="8">
                  <c:v>HOSCAR</c:v>
                </c:pt>
                <c:pt idx="9">
                  <c:v>PDI</c:v>
                </c:pt>
                <c:pt idx="10">
                  <c:v>GORES</c:v>
                </c:pt>
              </c:strCache>
            </c:strRef>
          </c:cat>
          <c:val>
            <c:numRef>
              <c:f>'Partida 05'!$J$62:$J$72</c:f>
              <c:numCache>
                <c:formatCode>#,##0</c:formatCode>
                <c:ptCount val="11"/>
                <c:pt idx="0">
                  <c:v>73367156000</c:v>
                </c:pt>
                <c:pt idx="1">
                  <c:v>15642940000</c:v>
                </c:pt>
                <c:pt idx="2">
                  <c:v>699733127000</c:v>
                </c:pt>
                <c:pt idx="3">
                  <c:v>7890877000</c:v>
                </c:pt>
                <c:pt idx="4">
                  <c:v>45795013000</c:v>
                </c:pt>
                <c:pt idx="5">
                  <c:v>73793298000</c:v>
                </c:pt>
                <c:pt idx="6">
                  <c:v>100491154000</c:v>
                </c:pt>
                <c:pt idx="7">
                  <c:v>1221214788000</c:v>
                </c:pt>
                <c:pt idx="8">
                  <c:v>30690271000</c:v>
                </c:pt>
                <c:pt idx="9">
                  <c:v>369591607000</c:v>
                </c:pt>
                <c:pt idx="10">
                  <c:v>1278446244000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63-4DA0-BE67-F755B8832EE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41"/>
        <c:axId val="207009280"/>
        <c:axId val="207020416"/>
      </c:barChart>
      <c:catAx>
        <c:axId val="20700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20416"/>
        <c:crosses val="autoZero"/>
        <c:auto val="1"/>
        <c:lblAlgn val="ctr"/>
        <c:lblOffset val="100"/>
        <c:noMultiLvlLbl val="0"/>
      </c:catAx>
      <c:valAx>
        <c:axId val="207020416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7009280"/>
        <c:crosses val="autoZero"/>
        <c:crossBetween val="between"/>
        <c:dispUnits>
          <c:builtInUnit val="millions"/>
          <c:dispUnitsLbl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Mensual 2019- 2020 - 2021</a:t>
            </a:r>
            <a:endParaRPr lang="es-CL" sz="1200">
              <a:effectLst/>
            </a:endParaRP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05'!$C$28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05'!$D$28:$O$28</c:f>
              <c:numCache>
                <c:formatCode>0.0%</c:formatCode>
                <c:ptCount val="12"/>
                <c:pt idx="0">
                  <c:v>6.1267467281108844E-2</c:v>
                </c:pt>
                <c:pt idx="1">
                  <c:v>6.8866152974273218E-2</c:v>
                </c:pt>
                <c:pt idx="2">
                  <c:v>9.7816879143194937E-2</c:v>
                </c:pt>
                <c:pt idx="3">
                  <c:v>7.3170836477018136E-2</c:v>
                </c:pt>
                <c:pt idx="4">
                  <c:v>8.1083012811088512E-2</c:v>
                </c:pt>
                <c:pt idx="5">
                  <c:v>8.6307891488960273E-2</c:v>
                </c:pt>
                <c:pt idx="6">
                  <c:v>7.2784979893448856E-2</c:v>
                </c:pt>
                <c:pt idx="7">
                  <c:v>7.7695749987199303E-2</c:v>
                </c:pt>
                <c:pt idx="8">
                  <c:v>8.7027859660061352E-2</c:v>
                </c:pt>
                <c:pt idx="9">
                  <c:v>8.8437702463749671E-2</c:v>
                </c:pt>
                <c:pt idx="10">
                  <c:v>8.4301818275213686E-2</c:v>
                </c:pt>
                <c:pt idx="11">
                  <c:v>0.13440596550012487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7C-4AE6-AE6D-2B0F5028737B}"/>
            </c:ext>
          </c:extLst>
        </c:ser>
        <c:ser>
          <c:idx val="0"/>
          <c:order val="1"/>
          <c:tx>
            <c:strRef>
              <c:f>'Partida 05'!$C$29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05'!$D$29:$O$29</c:f>
              <c:numCache>
                <c:formatCode>0.0%</c:formatCode>
                <c:ptCount val="12"/>
                <c:pt idx="0">
                  <c:v>6.3709680189503182E-2</c:v>
                </c:pt>
                <c:pt idx="1">
                  <c:v>5.9244172298822263E-2</c:v>
                </c:pt>
                <c:pt idx="2">
                  <c:v>8.7452600179805273E-2</c:v>
                </c:pt>
                <c:pt idx="3">
                  <c:v>8.5128923209441223E-2</c:v>
                </c:pt>
                <c:pt idx="4">
                  <c:v>9.6878825438348443E-2</c:v>
                </c:pt>
                <c:pt idx="5">
                  <c:v>8.518769970793795E-2</c:v>
                </c:pt>
                <c:pt idx="6">
                  <c:v>9.1813213369185173E-2</c:v>
                </c:pt>
                <c:pt idx="7">
                  <c:v>7.9025796040021051E-2</c:v>
                </c:pt>
                <c:pt idx="8">
                  <c:v>7.6403167185014817E-2</c:v>
                </c:pt>
                <c:pt idx="9">
                  <c:v>8.2932522547559909E-2</c:v>
                </c:pt>
                <c:pt idx="10">
                  <c:v>7.4454125717906106E-2</c:v>
                </c:pt>
                <c:pt idx="11">
                  <c:v>0.12242572588492372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7C-4AE6-AE6D-2B0F5028737B}"/>
            </c:ext>
          </c:extLst>
        </c:ser>
        <c:ser>
          <c:idx val="1"/>
          <c:order val="2"/>
          <c:tx>
            <c:strRef>
              <c:f>'Partida 05'!$C$30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A7C-4AE6-AE6D-2B0F5028737B}"/>
                </c:ext>
              </c:extLst>
            </c:dLbl>
            <c:dLbl>
              <c:idx val="1"/>
              <c:layout>
                <c:manualLayout>
                  <c:x val="6.462035541195477E-3"/>
                  <c:y val="-6.6696184338505508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A7C-4AE6-AE6D-2B0F5028737B}"/>
                </c:ext>
              </c:extLst>
            </c:dLbl>
            <c:dLbl>
              <c:idx val="2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A7C-4AE6-AE6D-2B0F5028737B}"/>
                </c:ext>
              </c:extLst>
            </c:dLbl>
            <c:dLbl>
              <c:idx val="3"/>
              <c:layout>
                <c:manualLayout>
                  <c:x val="6.462035541195477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A7C-4AE6-AE6D-2B0F5028737B}"/>
                </c:ext>
              </c:extLst>
            </c:dLbl>
            <c:dLbl>
              <c:idx val="4"/>
              <c:layout>
                <c:manualLayout>
                  <c:x val="8.616047388260635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A7C-4AE6-AE6D-2B0F5028737B}"/>
                </c:ext>
              </c:extLst>
            </c:dLbl>
            <c:dLbl>
              <c:idx val="5"/>
              <c:layout>
                <c:manualLayout>
                  <c:x val="4.173187271778820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A7C-4AE6-AE6D-2B0F502873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05'!$D$30:$F$30</c:f>
              <c:numCache>
                <c:formatCode>0.0%</c:formatCode>
                <c:ptCount val="3"/>
                <c:pt idx="0">
                  <c:v>6.3622785033558837E-2</c:v>
                </c:pt>
                <c:pt idx="1">
                  <c:v>7.4777301704173821E-2</c:v>
                </c:pt>
                <c:pt idx="2">
                  <c:v>7.6169460920655269E-2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A7C-4AE6-AE6D-2B0F502873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05134464"/>
        <c:axId val="205169024"/>
      </c:barChart>
      <c:catAx>
        <c:axId val="205134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5169024"/>
        <c:crosses val="autoZero"/>
        <c:auto val="1"/>
        <c:lblAlgn val="ctr"/>
        <c:lblOffset val="100"/>
        <c:noMultiLvlLbl val="0"/>
      </c:catAx>
      <c:valAx>
        <c:axId val="205169024"/>
        <c:scaling>
          <c:orientation val="minMax"/>
          <c:max val="0.1600000000000000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5134464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200" b="1" i="0" baseline="0">
                <a:effectLst/>
              </a:rPr>
              <a:t>% Ejecución Acumulada  2019 - 2020 - 2021</a:t>
            </a:r>
            <a:endParaRPr lang="es-CL" sz="1200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'Partida 05'!$C$22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05'!$D$22:$O$22</c:f>
              <c:numCache>
                <c:formatCode>0.0%</c:formatCode>
                <c:ptCount val="12"/>
                <c:pt idx="0">
                  <c:v>6.1267467281108844E-2</c:v>
                </c:pt>
                <c:pt idx="1">
                  <c:v>0.13013362025538205</c:v>
                </c:pt>
                <c:pt idx="2">
                  <c:v>0.22737184355080195</c:v>
                </c:pt>
                <c:pt idx="3">
                  <c:v>0.30053049199243098</c:v>
                </c:pt>
                <c:pt idx="4">
                  <c:v>0.3809045456943288</c:v>
                </c:pt>
                <c:pt idx="5">
                  <c:v>0.46512786602560585</c:v>
                </c:pt>
                <c:pt idx="6">
                  <c:v>0.531881957844905</c:v>
                </c:pt>
                <c:pt idx="7">
                  <c:v>0.60825957606018488</c:v>
                </c:pt>
                <c:pt idx="8">
                  <c:v>0.69020346235683694</c:v>
                </c:pt>
                <c:pt idx="9">
                  <c:v>0.77864116482058665</c:v>
                </c:pt>
                <c:pt idx="10">
                  <c:v>0.85708333424642025</c:v>
                </c:pt>
                <c:pt idx="11">
                  <c:v>0.97363506386670362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63-410E-AEF7-7C32BD842C25}"/>
            </c:ext>
          </c:extLst>
        </c:ser>
        <c:ser>
          <c:idx val="0"/>
          <c:order val="1"/>
          <c:tx>
            <c:strRef>
              <c:f>'Partida 05'!$C$23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05'!$D$23:$O$23</c:f>
              <c:numCache>
                <c:formatCode>0.0%</c:formatCode>
                <c:ptCount val="12"/>
                <c:pt idx="0">
                  <c:v>6.3709680189503182E-2</c:v>
                </c:pt>
                <c:pt idx="1">
                  <c:v>0.12040572949883624</c:v>
                </c:pt>
                <c:pt idx="2">
                  <c:v>0.20864983495778736</c:v>
                </c:pt>
                <c:pt idx="3">
                  <c:v>0.29461842451990083</c:v>
                </c:pt>
                <c:pt idx="4">
                  <c:v>0.39640037658604882</c:v>
                </c:pt>
                <c:pt idx="5">
                  <c:v>0.47319999113965738</c:v>
                </c:pt>
                <c:pt idx="6">
                  <c:v>0.55412135433073872</c:v>
                </c:pt>
                <c:pt idx="7">
                  <c:v>0.62636977229492707</c:v>
                </c:pt>
                <c:pt idx="8">
                  <c:v>0.71281777494419774</c:v>
                </c:pt>
                <c:pt idx="9">
                  <c:v>0.77786916724727373</c:v>
                </c:pt>
                <c:pt idx="10">
                  <c:v>0.85130526776625637</c:v>
                </c:pt>
                <c:pt idx="11">
                  <c:v>0.96213021713773828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63-410E-AEF7-7C32BD842C25}"/>
            </c:ext>
          </c:extLst>
        </c:ser>
        <c:ser>
          <c:idx val="1"/>
          <c:order val="2"/>
          <c:tx>
            <c:strRef>
              <c:f>'Partida 05'!$C$24</c:f>
              <c:strCache>
                <c:ptCount val="1"/>
                <c:pt idx="0">
                  <c:v>% Ejecución Ppto. Vigente 2021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dLbls>
            <c:dLbl>
              <c:idx val="0"/>
              <c:layout>
                <c:manualLayout>
                  <c:x val="-1.9443460463651748E-2"/>
                  <c:y val="3.2619917850280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63-410E-AEF7-7C32BD842C25}"/>
                </c:ext>
              </c:extLst>
            </c:dLbl>
            <c:dLbl>
              <c:idx val="1"/>
              <c:layout>
                <c:manualLayout>
                  <c:x val="0"/>
                  <c:y val="2.1768704373566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863-410E-AEF7-7C32BD842C25}"/>
                </c:ext>
              </c:extLst>
            </c:dLbl>
            <c:dLbl>
              <c:idx val="2"/>
              <c:layout>
                <c:manualLayout>
                  <c:x val="-1.3212217868432319E-2"/>
                  <c:y val="3.9909291351539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863-410E-AEF7-7C32BD842C25}"/>
                </c:ext>
              </c:extLst>
            </c:dLbl>
            <c:dLbl>
              <c:idx val="3"/>
              <c:layout>
                <c:manualLayout>
                  <c:x val="-1.7616290491243091E-2"/>
                  <c:y val="4.353740874713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863-410E-AEF7-7C32BD842C25}"/>
                </c:ext>
              </c:extLst>
            </c:dLbl>
            <c:dLbl>
              <c:idx val="4"/>
              <c:layout>
                <c:manualLayout>
                  <c:x val="-1.9818326802648476E-2"/>
                  <c:y val="4.3537408747133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863-410E-AEF7-7C32BD842C25}"/>
                </c:ext>
              </c:extLst>
            </c:dLbl>
            <c:dLbl>
              <c:idx val="5"/>
              <c:layout>
                <c:manualLayout>
                  <c:x val="-2.2020363114053865E-2"/>
                  <c:y val="4.3537408747133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863-410E-AEF7-7C32BD842C25}"/>
                </c:ext>
              </c:extLst>
            </c:dLbl>
            <c:dLbl>
              <c:idx val="6"/>
              <c:layout>
                <c:manualLayout>
                  <c:x val="-3.7434617293891567E-2"/>
                  <c:y val="3.9909291351539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863-410E-AEF7-7C32BD842C25}"/>
                </c:ext>
              </c:extLst>
            </c:dLbl>
            <c:dLbl>
              <c:idx val="7"/>
              <c:layout>
                <c:manualLayout>
                  <c:x val="-7.707127089918861E-2"/>
                  <c:y val="-1.0884352186783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863-410E-AEF7-7C32BD842C25}"/>
                </c:ext>
              </c:extLst>
            </c:dLbl>
            <c:dLbl>
              <c:idx val="8"/>
              <c:layout>
                <c:manualLayout>
                  <c:x val="-6.3859053030756202E-2"/>
                  <c:y val="-7.2562347911889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863-410E-AEF7-7C32BD842C25}"/>
                </c:ext>
              </c:extLst>
            </c:dLbl>
            <c:dLbl>
              <c:idx val="9"/>
              <c:layout>
                <c:manualLayout>
                  <c:x val="-5.5050907785134662E-2"/>
                  <c:y val="-1.8140586977972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863-410E-AEF7-7C32BD842C25}"/>
                </c:ext>
              </c:extLst>
            </c:dLbl>
            <c:dLbl>
              <c:idx val="10"/>
              <c:layout>
                <c:manualLayout>
                  <c:x val="-6.1657016719350984E-2"/>
                  <c:y val="-7.25623479118898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863-410E-AEF7-7C32BD842C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05'!$D$21:$O$21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05'!$D$24:$F$24</c:f>
              <c:numCache>
                <c:formatCode>0.0%</c:formatCode>
                <c:ptCount val="3"/>
                <c:pt idx="0">
                  <c:v>6.3622785033558837E-2</c:v>
                </c:pt>
                <c:pt idx="1">
                  <c:v>0.13896817705921116</c:v>
                </c:pt>
                <c:pt idx="2">
                  <c:v>0.21452978980909504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B863-410E-AEF7-7C32BD842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7064448"/>
        <c:axId val="207066240"/>
      </c:lineChart>
      <c:catAx>
        <c:axId val="20706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66240"/>
        <c:crosses val="autoZero"/>
        <c:auto val="1"/>
        <c:lblAlgn val="ctr"/>
        <c:lblOffset val="100"/>
        <c:noMultiLvlLbl val="0"/>
      </c:catAx>
      <c:valAx>
        <c:axId val="207066240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706444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3819097341968788E-2"/>
          <c:y val="0.86122365258290534"/>
          <c:w val="0.94575552299316035"/>
          <c:h val="0.117007643043527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" lastClr="FFFFFF">
          <a:lumMod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+mn-lt"/>
                <a:ea typeface="Calibri"/>
                <a:cs typeface="Calibri"/>
              </a:defRPr>
            </a:pPr>
            <a:r>
              <a:rPr lang="es-CL" sz="1050" b="1">
                <a:latin typeface="+mn-lt"/>
              </a:rPr>
              <a:t>% de Ejecución Mensual 2019 - 2020 - 2021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Gores!$C$136</c:f>
              <c:strCache>
                <c:ptCount val="1"/>
                <c:pt idx="0">
                  <c:v>GASTO 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Gores!$D$136:$O$136</c:f>
              <c:numCache>
                <c:formatCode>0.0%</c:formatCode>
                <c:ptCount val="12"/>
                <c:pt idx="0">
                  <c:v>4.8386941878788024E-2</c:v>
                </c:pt>
                <c:pt idx="1">
                  <c:v>6.6936288070986644E-2</c:v>
                </c:pt>
                <c:pt idx="2">
                  <c:v>7.777861854617886E-2</c:v>
                </c:pt>
                <c:pt idx="3">
                  <c:v>7.6746270168324471E-2</c:v>
                </c:pt>
                <c:pt idx="4">
                  <c:v>9.3845357057652373E-2</c:v>
                </c:pt>
                <c:pt idx="5">
                  <c:v>0.10980529621002257</c:v>
                </c:pt>
                <c:pt idx="6">
                  <c:v>6.0222968833573476E-2</c:v>
                </c:pt>
                <c:pt idx="7">
                  <c:v>7.9566061981051067E-2</c:v>
                </c:pt>
                <c:pt idx="8">
                  <c:v>0.1097925578332254</c:v>
                </c:pt>
                <c:pt idx="9">
                  <c:v>7.7939726040021223E-2</c:v>
                </c:pt>
                <c:pt idx="10">
                  <c:v>9.3904210931420748E-2</c:v>
                </c:pt>
                <c:pt idx="11">
                  <c:v>0.13553961167405226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94-46BA-8970-5CC8EC2C0AFA}"/>
            </c:ext>
          </c:extLst>
        </c:ser>
        <c:ser>
          <c:idx val="1"/>
          <c:order val="1"/>
          <c:tx>
            <c:strRef>
              <c:f>Gores!$C$135</c:f>
              <c:strCache>
                <c:ptCount val="1"/>
                <c:pt idx="0">
                  <c:v>GASTO 2020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wrap="square" lIns="38100" tIns="19050" rIns="38100" bIns="19050" anchor="ctr">
                <a:spAutoFit/>
              </a:bodyPr>
              <a:lstStyle/>
              <a:p>
                <a:pPr>
                  <a:defRPr sz="600"/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Gores!$D$135:$O$135</c:f>
              <c:numCache>
                <c:formatCode>0.0%</c:formatCode>
                <c:ptCount val="12"/>
                <c:pt idx="0">
                  <c:v>4.0940043434951792E-2</c:v>
                </c:pt>
                <c:pt idx="1">
                  <c:v>5.3161973127713147E-2</c:v>
                </c:pt>
                <c:pt idx="2">
                  <c:v>7.1835602236083901E-2</c:v>
                </c:pt>
                <c:pt idx="3">
                  <c:v>6.2261506799505574E-2</c:v>
                </c:pt>
                <c:pt idx="4">
                  <c:v>6.7474466678398154E-2</c:v>
                </c:pt>
                <c:pt idx="5">
                  <c:v>8.29165950297652E-2</c:v>
                </c:pt>
                <c:pt idx="6">
                  <c:v>5.2519793137565308E-2</c:v>
                </c:pt>
                <c:pt idx="7">
                  <c:v>7.310027062726375E-2</c:v>
                </c:pt>
                <c:pt idx="8">
                  <c:v>6.6858959472708798E-2</c:v>
                </c:pt>
                <c:pt idx="9">
                  <c:v>7.9737804917091176E-2</c:v>
                </c:pt>
                <c:pt idx="10">
                  <c:v>9.3351017868910147E-2</c:v>
                </c:pt>
                <c:pt idx="11">
                  <c:v>0.16769369383540089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994-46BA-8970-5CC8EC2C0AFA}"/>
            </c:ext>
          </c:extLst>
        </c:ser>
        <c:ser>
          <c:idx val="0"/>
          <c:order val="2"/>
          <c:tx>
            <c:strRef>
              <c:f>Gores!$C$134</c:f>
              <c:strCache>
                <c:ptCount val="1"/>
                <c:pt idx="0">
                  <c:v>GASTO 2021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5.5511314125724293E-3"/>
                  <c:y val="-8.4361660701343169E-3"/>
                </c:manualLayout>
              </c:layout>
              <c:spPr/>
              <c:txPr>
                <a:bodyPr rot="0" vert="horz"/>
                <a:lstStyle/>
                <a:p>
                  <a:pPr>
                    <a:defRPr sz="6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994-46BA-8970-5CC8EC2C0AFA}"/>
                </c:ext>
              </c:extLst>
            </c:dLbl>
            <c:dLbl>
              <c:idx val="1"/>
              <c:layout>
                <c:manualLayout>
                  <c:x val="1.1102058513967639E-2"/>
                  <c:y val="9.2600700933273463E-4"/>
                </c:manualLayout>
              </c:layout>
              <c:spPr/>
              <c:txPr>
                <a:bodyPr rot="0" vert="horz"/>
                <a:lstStyle/>
                <a:p>
                  <a:pPr>
                    <a:defRPr sz="6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94-46BA-8970-5CC8EC2C0AFA}"/>
                </c:ext>
              </c:extLst>
            </c:dLbl>
            <c:dLbl>
              <c:idx val="2"/>
              <c:layout>
                <c:manualLayout>
                  <c:x val="1.3988342257451433E-2"/>
                  <c:y val="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994-46BA-8970-5CC8EC2C0AFA}"/>
                </c:ext>
              </c:extLst>
            </c:dLbl>
            <c:dLbl>
              <c:idx val="3"/>
              <c:layout>
                <c:manualLayout>
                  <c:x val="1.3877573142459517E-2"/>
                  <c:y val="-9.46502134287785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94-46BA-8970-5CC8EC2C0AFA}"/>
                </c:ext>
              </c:extLst>
            </c:dLbl>
            <c:dLbl>
              <c:idx val="4"/>
              <c:layout>
                <c:manualLayout>
                  <c:x val="1.1102058513967613E-2"/>
                  <c:y val="-3.2510112480972138E-2"/>
                </c:manualLayout>
              </c:layout>
              <c:spPr/>
              <c:txPr>
                <a:bodyPr rot="0" vert="horz"/>
                <a:lstStyle/>
                <a:p>
                  <a:pPr>
                    <a:defRPr sz="6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994-46BA-8970-5CC8EC2C0AFA}"/>
                </c:ext>
              </c:extLst>
            </c:dLbl>
            <c:dLbl>
              <c:idx val="5"/>
              <c:layout>
                <c:manualLayout>
                  <c:x val="1.1102047188606284E-2"/>
                  <c:y val="-8.5390143335451162E-3"/>
                </c:manualLayout>
              </c:layout>
              <c:spPr/>
              <c:txPr>
                <a:bodyPr rot="0" vert="horz"/>
                <a:lstStyle/>
                <a:p>
                  <a:pPr>
                    <a:defRPr sz="6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94-46BA-8970-5CC8EC2C0AFA}"/>
                </c:ext>
              </c:extLst>
            </c:dLbl>
            <c:dLbl>
              <c:idx val="6"/>
              <c:layout>
                <c:manualLayout>
                  <c:x val="8.2157521197610828E-3"/>
                  <c:y val="-1.7901187413012255E-2"/>
                </c:manualLayout>
              </c:layout>
              <c:spPr/>
              <c:txPr>
                <a:bodyPr rot="0" vert="horz"/>
                <a:lstStyle/>
                <a:p>
                  <a:pPr>
                    <a:defRPr sz="6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994-46BA-8970-5CC8EC2C0AFA}"/>
                </c:ext>
              </c:extLst>
            </c:dLbl>
            <c:dLbl>
              <c:idx val="7"/>
              <c:layout>
                <c:manualLayout>
                  <c:x val="8.3265438854757106E-3"/>
                  <c:y val="-4.2181202989307137E-2"/>
                </c:manualLayout>
              </c:layout>
              <c:spPr/>
              <c:txPr>
                <a:bodyPr rot="0" vert="horz"/>
                <a:lstStyle/>
                <a:p>
                  <a:pPr>
                    <a:defRPr sz="6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994-46BA-8970-5CC8EC2C0AFA}"/>
                </c:ext>
              </c:extLst>
            </c:dLbl>
            <c:dLbl>
              <c:idx val="8"/>
              <c:layout>
                <c:manualLayout>
                  <c:x val="1.1249758217531021E-2"/>
                  <c:y val="-2.2736546347861892E-2"/>
                </c:manualLayout>
              </c:layout>
              <c:spPr/>
              <c:txPr>
                <a:bodyPr rot="0" vert="horz"/>
                <a:lstStyle/>
                <a:p>
                  <a:pPr>
                    <a:defRPr sz="6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994-46BA-8970-5CC8EC2C0AFA}"/>
                </c:ext>
              </c:extLst>
            </c:dLbl>
            <c:dLbl>
              <c:idx val="9"/>
              <c:layout>
                <c:manualLayout>
                  <c:x val="5.5511314125724293E-3"/>
                  <c:y val="-4.73251067143901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994-46BA-8970-5CC8EC2C0AFA}"/>
                </c:ext>
              </c:extLst>
            </c:dLbl>
            <c:dLbl>
              <c:idx val="10"/>
              <c:layout>
                <c:manualLayout>
                  <c:x val="5.5511314125724293E-3"/>
                  <c:y val="1.1008117932675421E-2"/>
                </c:manualLayout>
              </c:layout>
              <c:spPr/>
              <c:txPr>
                <a:bodyPr rot="0" vert="horz"/>
                <a:lstStyle/>
                <a:p>
                  <a:pPr>
                    <a:defRPr sz="600" b="1" i="0" u="none" strike="noStrike" baseline="0">
                      <a:solidFill>
                        <a:schemeClr val="accent2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es-CL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994-46BA-8970-5CC8EC2C0AFA}"/>
                </c:ext>
              </c:extLst>
            </c:dLbl>
            <c:spPr>
              <a:noFill/>
              <a:ln w="25400">
                <a:noFill/>
              </a:ln>
            </c:spPr>
            <c:txPr>
              <a:bodyPr rot="0" vert="horz" wrap="square" lIns="38100" tIns="19050" rIns="38100" bIns="19050" anchor="ctr">
                <a:spAutoFit/>
              </a:bodyPr>
              <a:lstStyle/>
              <a:p>
                <a:pPr>
                  <a:defRPr sz="600" b="1" i="0" u="none" strike="noStrike" baseline="0">
                    <a:solidFill>
                      <a:schemeClr val="accent2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Gores!$D$133:$O$133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Gores!$D$134:$F$134</c:f>
              <c:numCache>
                <c:formatCode>0.0%</c:formatCode>
                <c:ptCount val="3"/>
                <c:pt idx="0">
                  <c:v>2.9499665008240503E-2</c:v>
                </c:pt>
                <c:pt idx="1">
                  <c:v>8.5550270595772526E-2</c:v>
                </c:pt>
                <c:pt idx="2">
                  <c:v>6.4941764603004631E-2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994-46BA-8970-5CC8EC2C0A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10598528"/>
        <c:axId val="210616704"/>
      </c:barChart>
      <c:catAx>
        <c:axId val="210598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7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10616704"/>
        <c:crosses val="autoZero"/>
        <c:auto val="0"/>
        <c:lblAlgn val="ctr"/>
        <c:lblOffset val="100"/>
        <c:noMultiLvlLbl val="0"/>
      </c:catAx>
      <c:valAx>
        <c:axId val="210616704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105985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0043716371504573E-2"/>
          <c:y val="0.16005351090806447"/>
          <c:w val="0.87715770627754874"/>
          <c:h val="0.58293315049197614"/>
        </c:manualLayout>
      </c:layout>
      <c:lineChart>
        <c:grouping val="standard"/>
        <c:varyColors val="0"/>
        <c:ser>
          <c:idx val="2"/>
          <c:order val="0"/>
          <c:tx>
            <c:strRef>
              <c:f>Gores!$C$132</c:f>
              <c:strCache>
                <c:ptCount val="1"/>
                <c:pt idx="0">
                  <c:v>GASTO 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Gores!$D$132:$O$132</c:f>
              <c:numCache>
                <c:formatCode>0.0%</c:formatCode>
                <c:ptCount val="12"/>
                <c:pt idx="0">
                  <c:v>4.8386941878788024E-2</c:v>
                </c:pt>
                <c:pt idx="1">
                  <c:v>0.11492254785857535</c:v>
                </c:pt>
                <c:pt idx="2">
                  <c:v>0.19142710310663055</c:v>
                </c:pt>
                <c:pt idx="3">
                  <c:v>0.26865307341799122</c:v>
                </c:pt>
                <c:pt idx="4">
                  <c:v>0.35547028092279531</c:v>
                </c:pt>
                <c:pt idx="5">
                  <c:v>0.45364994983898299</c:v>
                </c:pt>
                <c:pt idx="6">
                  <c:v>0.51376134909678761</c:v>
                </c:pt>
                <c:pt idx="7">
                  <c:v>0.57458564322357975</c:v>
                </c:pt>
                <c:pt idx="8">
                  <c:v>0.68544180948346001</c:v>
                </c:pt>
                <c:pt idx="9">
                  <c:v>0.76336132403040946</c:v>
                </c:pt>
                <c:pt idx="10">
                  <c:v>0.84824526758098884</c:v>
                </c:pt>
                <c:pt idx="11">
                  <c:v>0.98743718284025228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5EA-4E21-BA07-1C3008604636}"/>
            </c:ext>
          </c:extLst>
        </c:ser>
        <c:ser>
          <c:idx val="1"/>
          <c:order val="1"/>
          <c:tx>
            <c:strRef>
              <c:f>Gores!$C$131</c:f>
              <c:strCache>
                <c:ptCount val="1"/>
                <c:pt idx="0">
                  <c:v>GASTO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Gores!$D$131:$O$131</c:f>
              <c:numCache>
                <c:formatCode>0.0%</c:formatCode>
                <c:ptCount val="12"/>
                <c:pt idx="0">
                  <c:v>4.0940043434951792E-2</c:v>
                </c:pt>
                <c:pt idx="1">
                  <c:v>8.9800406455615364E-2</c:v>
                </c:pt>
                <c:pt idx="2">
                  <c:v>0.16230411962148097</c:v>
                </c:pt>
                <c:pt idx="3">
                  <c:v>0.22728968141666009</c:v>
                </c:pt>
                <c:pt idx="4">
                  <c:v>0.3032809298445282</c:v>
                </c:pt>
                <c:pt idx="5">
                  <c:v>0.38515381288069817</c:v>
                </c:pt>
                <c:pt idx="6">
                  <c:v>0.43722841744897983</c:v>
                </c:pt>
                <c:pt idx="7">
                  <c:v>0.51335465035083916</c:v>
                </c:pt>
                <c:pt idx="8">
                  <c:v>0.60060148271701708</c:v>
                </c:pt>
                <c:pt idx="9">
                  <c:v>0.67768851345815162</c:v>
                </c:pt>
                <c:pt idx="10">
                  <c:v>0.77100217387042935</c:v>
                </c:pt>
                <c:pt idx="11">
                  <c:v>0.93321592842771783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25EA-4E21-BA07-1C3008604636}"/>
            </c:ext>
          </c:extLst>
        </c:ser>
        <c:ser>
          <c:idx val="0"/>
          <c:order val="2"/>
          <c:tx>
            <c:strRef>
              <c:f>Gores!$C$130</c:f>
              <c:strCache>
                <c:ptCount val="1"/>
                <c:pt idx="0">
                  <c:v>GASTO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10635842603845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EA-4E21-BA07-1C3008604636}"/>
                </c:ext>
              </c:extLst>
            </c:dLbl>
            <c:dLbl>
              <c:idx val="1"/>
              <c:layout>
                <c:manualLayout>
                  <c:x val="-3.5531792130192301E-2"/>
                  <c:y val="2.36625533571944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EA-4E21-BA07-1C3008604636}"/>
                </c:ext>
              </c:extLst>
            </c:dLbl>
            <c:dLbl>
              <c:idx val="2"/>
              <c:layout>
                <c:manualLayout>
                  <c:x val="-3.0065362571701153E-2"/>
                  <c:y val="1.893004268575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EA-4E21-BA07-1C3008604636}"/>
                </c:ext>
              </c:extLst>
            </c:dLbl>
            <c:dLbl>
              <c:idx val="3"/>
              <c:layout>
                <c:manualLayout>
                  <c:x val="-2.7332147792455595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EA-4E21-BA07-1C3008604636}"/>
                </c:ext>
              </c:extLst>
            </c:dLbl>
            <c:dLbl>
              <c:idx val="4"/>
              <c:layout>
                <c:manualLayout>
                  <c:x val="-1.9132503454718917E-2"/>
                  <c:y val="2.8395064028633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5EA-4E21-BA07-1C3008604636}"/>
                </c:ext>
              </c:extLst>
            </c:dLbl>
            <c:dLbl>
              <c:idx val="5"/>
              <c:layout>
                <c:manualLayout>
                  <c:x val="-2.4598933013210037E-2"/>
                  <c:y val="3.3127574700072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EA-4E21-BA07-1C3008604636}"/>
                </c:ext>
              </c:extLst>
            </c:dLbl>
            <c:dLbl>
              <c:idx val="6"/>
              <c:layout>
                <c:manualLayout>
                  <c:x val="-3.8265006909437835E-2"/>
                  <c:y val="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5EA-4E21-BA07-1C3008604636}"/>
                </c:ext>
              </c:extLst>
            </c:dLbl>
            <c:dLbl>
              <c:idx val="7"/>
              <c:layout>
                <c:manualLayout>
                  <c:x val="-3.0065362571701153E-2"/>
                  <c:y val="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5EA-4E21-BA07-1C3008604636}"/>
                </c:ext>
              </c:extLst>
            </c:dLbl>
            <c:dLbl>
              <c:idx val="8"/>
              <c:layout>
                <c:manualLayout>
                  <c:x val="-3.2798577350946712E-2"/>
                  <c:y val="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5EA-4E21-BA07-1C3008604636}"/>
                </c:ext>
              </c:extLst>
            </c:dLbl>
            <c:dLbl>
              <c:idx val="9"/>
              <c:layout>
                <c:manualLayout>
                  <c:x val="-4.3731436467929055E-2"/>
                  <c:y val="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5EA-4E21-BA07-1C3008604636}"/>
                </c:ext>
              </c:extLst>
            </c:dLbl>
            <c:dLbl>
              <c:idx val="10"/>
              <c:layout>
                <c:manualLayout>
                  <c:x val="-2.4598933013210138E-2"/>
                  <c:y val="2.839506402863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5EA-4E21-BA07-1C30086046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Gores!$D$129:$O$129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Gores!$D$130:$F$130</c:f>
              <c:numCache>
                <c:formatCode>0.0%</c:formatCode>
                <c:ptCount val="3"/>
                <c:pt idx="0">
                  <c:v>2.9499665008240503E-2</c:v>
                </c:pt>
                <c:pt idx="1">
                  <c:v>0.1151421994867096</c:v>
                </c:pt>
                <c:pt idx="2">
                  <c:v>0.17847830721562527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25EA-4E21-BA07-1C30086046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10502784"/>
        <c:axId val="210504320"/>
      </c:lineChart>
      <c:catAx>
        <c:axId val="2105027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18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504320"/>
        <c:crosses val="autoZero"/>
        <c:auto val="1"/>
        <c:lblAlgn val="ctr"/>
        <c:lblOffset val="100"/>
        <c:tickLblSkip val="1"/>
        <c:noMultiLvlLbl val="0"/>
      </c:catAx>
      <c:valAx>
        <c:axId val="21050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502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54223042808385"/>
          <c:y val="0.8984429294613695"/>
          <c:w val="0.58555446490003427"/>
          <c:h val="6.8429495838558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Mensual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Gores!$C$33</c:f>
              <c:strCache>
                <c:ptCount val="1"/>
                <c:pt idx="0">
                  <c:v>GASTOS 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Gores!$D$33:$O$33</c:f>
              <c:numCache>
                <c:formatCode>0.0%</c:formatCode>
                <c:ptCount val="12"/>
                <c:pt idx="0">
                  <c:v>6.1386749619538633E-2</c:v>
                </c:pt>
                <c:pt idx="1">
                  <c:v>6.4880715268959818E-2</c:v>
                </c:pt>
                <c:pt idx="2">
                  <c:v>9.7218537231517396E-2</c:v>
                </c:pt>
                <c:pt idx="3">
                  <c:v>6.9552497866343682E-2</c:v>
                </c:pt>
                <c:pt idx="4">
                  <c:v>7.0273861157483852E-2</c:v>
                </c:pt>
                <c:pt idx="5">
                  <c:v>0.10136280283585267</c:v>
                </c:pt>
                <c:pt idx="6">
                  <c:v>6.9346459889228038E-2</c:v>
                </c:pt>
                <c:pt idx="7">
                  <c:v>6.661667581919567E-2</c:v>
                </c:pt>
                <c:pt idx="8">
                  <c:v>0.1030507626609268</c:v>
                </c:pt>
                <c:pt idx="9">
                  <c:v>8.832584555461151E-2</c:v>
                </c:pt>
                <c:pt idx="10">
                  <c:v>7.93224274535827E-2</c:v>
                </c:pt>
                <c:pt idx="11">
                  <c:v>0.14791949518617784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BF-4B83-BBA8-D6556063FEDF}"/>
            </c:ext>
          </c:extLst>
        </c:ser>
        <c:ser>
          <c:idx val="1"/>
          <c:order val="1"/>
          <c:tx>
            <c:strRef>
              <c:f>Gores!$C$32</c:f>
              <c:strCache>
                <c:ptCount val="1"/>
                <c:pt idx="0">
                  <c:v>GASTOS 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Gores!$D$32:$O$32</c:f>
              <c:numCache>
                <c:formatCode>0.0%</c:formatCode>
                <c:ptCount val="12"/>
                <c:pt idx="0">
                  <c:v>6.2120294910711367E-2</c:v>
                </c:pt>
                <c:pt idx="1">
                  <c:v>6.5121185608258858E-2</c:v>
                </c:pt>
                <c:pt idx="2">
                  <c:v>0.10224293812635098</c:v>
                </c:pt>
                <c:pt idx="3">
                  <c:v>6.9421881558648202E-2</c:v>
                </c:pt>
                <c:pt idx="4">
                  <c:v>6.4724760046528051E-2</c:v>
                </c:pt>
                <c:pt idx="5">
                  <c:v>9.6405312337899521E-2</c:v>
                </c:pt>
                <c:pt idx="6">
                  <c:v>6.6003189408415833E-2</c:v>
                </c:pt>
                <c:pt idx="7">
                  <c:v>6.7389218978963814E-2</c:v>
                </c:pt>
                <c:pt idx="8">
                  <c:v>9.9039044005363841E-2</c:v>
                </c:pt>
                <c:pt idx="9">
                  <c:v>6.8347446620379212E-2</c:v>
                </c:pt>
                <c:pt idx="10">
                  <c:v>7.6452930372718081E-2</c:v>
                </c:pt>
                <c:pt idx="11">
                  <c:v>0.13975078863323062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BF-4B83-BBA8-D6556063FEDF}"/>
            </c:ext>
          </c:extLst>
        </c:ser>
        <c:ser>
          <c:idx val="0"/>
          <c:order val="2"/>
          <c:tx>
            <c:strRef>
              <c:f>Gores!$C$31</c:f>
              <c:strCache>
                <c:ptCount val="1"/>
                <c:pt idx="0">
                  <c:v>GASTOS 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877573142459517E-2"/>
                  <c:y val="2.36625533571946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BF-4B83-BBA8-D6556063FEDF}"/>
                </c:ext>
              </c:extLst>
            </c:dLbl>
            <c:dLbl>
              <c:idx val="1"/>
              <c:layout>
                <c:manualLayout>
                  <c:x val="1.3668509583562463E-2"/>
                  <c:y val="4.7471648772595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BF-4B83-BBA8-D6556063FEDF}"/>
                </c:ext>
              </c:extLst>
            </c:dLbl>
            <c:dLbl>
              <c:idx val="2"/>
              <c:layout>
                <c:manualLayout>
                  <c:x val="1.9135913416987484E-2"/>
                  <c:y val="4.747164877259579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BF-4B83-BBA8-D6556063FEDF}"/>
                </c:ext>
              </c:extLst>
            </c:dLbl>
            <c:dLbl>
              <c:idx val="3"/>
              <c:layout>
                <c:manualLayout>
                  <c:x val="1.093480766684999E-2"/>
                  <c:y val="-3.79773190180769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BF-4B83-BBA8-D6556063FEDF}"/>
                </c:ext>
              </c:extLst>
            </c:dLbl>
            <c:dLbl>
              <c:idx val="4"/>
              <c:layout>
                <c:manualLayout>
                  <c:x val="1.093480766684999E-2"/>
                  <c:y val="-1.89886595090385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9BF-4B83-BBA8-D6556063FEDF}"/>
                </c:ext>
              </c:extLst>
            </c:dLbl>
            <c:dLbl>
              <c:idx val="5"/>
              <c:layout>
                <c:manualLayout>
                  <c:x val="8.2011057501373916E-3"/>
                  <c:y val="1.42414946317789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BF-4B83-BBA8-D6556063FEDF}"/>
                </c:ext>
              </c:extLst>
            </c:dLbl>
            <c:dLbl>
              <c:idx val="6"/>
              <c:layout>
                <c:manualLayout>
                  <c:x val="8.2011057501374923E-3"/>
                  <c:y val="4.747164877259535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BF-4B83-BBA8-D6556063FEDF}"/>
                </c:ext>
              </c:extLst>
            </c:dLbl>
            <c:dLbl>
              <c:idx val="7"/>
              <c:layout>
                <c:manualLayout>
                  <c:x val="0"/>
                  <c:y val="-6.64603082816347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BF-4B83-BBA8-D6556063FEDF}"/>
                </c:ext>
              </c:extLst>
            </c:dLbl>
            <c:dLbl>
              <c:idx val="8"/>
              <c:layout>
                <c:manualLayout>
                  <c:x val="1.3668509583562487E-2"/>
                  <c:y val="-4.747164877259622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BF-4B83-BBA8-D6556063FEDF}"/>
                </c:ext>
              </c:extLst>
            </c:dLbl>
            <c:dLbl>
              <c:idx val="9"/>
              <c:layout>
                <c:manualLayout>
                  <c:x val="2.7337019167124974E-3"/>
                  <c:y val="-2.84829892635577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BF-4B83-BBA8-D6556063FEDF}"/>
                </c:ext>
              </c:extLst>
            </c:dLbl>
            <c:dLbl>
              <c:idx val="10"/>
              <c:layout>
                <c:manualLayout>
                  <c:x val="0"/>
                  <c:y val="-5.69659785271155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BF-4B83-BBA8-D6556063FE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Gores!$D$30:$O$30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Gores!$D$31:$F$31</c:f>
              <c:numCache>
                <c:formatCode>0.0%</c:formatCode>
                <c:ptCount val="3"/>
                <c:pt idx="0">
                  <c:v>6.2524090935010768E-2</c:v>
                </c:pt>
                <c:pt idx="1">
                  <c:v>8.8642529664950037E-2</c:v>
                </c:pt>
                <c:pt idx="2">
                  <c:v>0.10362074474252347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9BF-4B83-BBA8-D6556063FED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0126720"/>
        <c:axId val="210128256"/>
      </c:barChart>
      <c:catAx>
        <c:axId val="210126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128256"/>
        <c:crosses val="autoZero"/>
        <c:auto val="0"/>
        <c:lblAlgn val="ctr"/>
        <c:lblOffset val="100"/>
        <c:noMultiLvlLbl val="0"/>
      </c:catAx>
      <c:valAx>
        <c:axId val="21012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1012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05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050" b="1"/>
              <a:t>% de Ejecución Acumulada 2019 - 2020 - 2021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2"/>
          <c:order val="0"/>
          <c:tx>
            <c:strRef>
              <c:f>Gores!$C$28</c:f>
              <c:strCache>
                <c:ptCount val="1"/>
                <c:pt idx="0">
                  <c:v>GASTOS 2019</c:v>
                </c:pt>
              </c:strCache>
            </c:strRef>
          </c:tx>
          <c:marker>
            <c:symbol val="none"/>
          </c:marker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Gores!$D$28:$O$28</c:f>
              <c:numCache>
                <c:formatCode>0.0%</c:formatCode>
                <c:ptCount val="12"/>
                <c:pt idx="0">
                  <c:v>6.1386749619538633E-2</c:v>
                </c:pt>
                <c:pt idx="1">
                  <c:v>0.12635620371391218</c:v>
                </c:pt>
                <c:pt idx="2">
                  <c:v>0.22137796204477622</c:v>
                </c:pt>
                <c:pt idx="3">
                  <c:v>0.29014260935169678</c:v>
                </c:pt>
                <c:pt idx="4">
                  <c:v>0.35943605578744536</c:v>
                </c:pt>
                <c:pt idx="5">
                  <c:v>0.45964686590890302</c:v>
                </c:pt>
                <c:pt idx="6">
                  <c:v>0.52590905029120671</c:v>
                </c:pt>
                <c:pt idx="7">
                  <c:v>0.56865317179789465</c:v>
                </c:pt>
                <c:pt idx="8">
                  <c:v>0.66342435778080411</c:v>
                </c:pt>
                <c:pt idx="9">
                  <c:v>0.74522937270098299</c:v>
                </c:pt>
                <c:pt idx="10">
                  <c:v>0.81774144157200312</c:v>
                </c:pt>
                <c:pt idx="11">
                  <c:v>0.95335577766541491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3F8-4B61-9662-065063BF2CFA}"/>
            </c:ext>
          </c:extLst>
        </c:ser>
        <c:ser>
          <c:idx val="0"/>
          <c:order val="1"/>
          <c:tx>
            <c:strRef>
              <c:f>Gores!$C$27</c:f>
              <c:strCache>
                <c:ptCount val="1"/>
                <c:pt idx="0">
                  <c:v>GASTOS 2020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Gores!$D$27:$O$27</c:f>
              <c:numCache>
                <c:formatCode>0.0%</c:formatCode>
                <c:ptCount val="12"/>
                <c:pt idx="0">
                  <c:v>6.2120294910711367E-2</c:v>
                </c:pt>
                <c:pt idx="1">
                  <c:v>0.1259861050015047</c:v>
                </c:pt>
                <c:pt idx="2">
                  <c:v>0.22801455627122277</c:v>
                </c:pt>
                <c:pt idx="3">
                  <c:v>0.29606790789520798</c:v>
                </c:pt>
                <c:pt idx="4">
                  <c:v>0.3669273238514692</c:v>
                </c:pt>
                <c:pt idx="5">
                  <c:v>0.46333263618936871</c:v>
                </c:pt>
                <c:pt idx="6">
                  <c:v>0.52933582559778458</c:v>
                </c:pt>
                <c:pt idx="7">
                  <c:v>0.59621275280107355</c:v>
                </c:pt>
                <c:pt idx="8">
                  <c:v>0.69286487920366135</c:v>
                </c:pt>
                <c:pt idx="9">
                  <c:v>0.73062751045427721</c:v>
                </c:pt>
                <c:pt idx="10">
                  <c:v>0.80266282241418629</c:v>
                </c:pt>
                <c:pt idx="11">
                  <c:v>0.87288969344605727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93F8-4B61-9662-065063BF2CFA}"/>
            </c:ext>
          </c:extLst>
        </c:ser>
        <c:ser>
          <c:idx val="1"/>
          <c:order val="2"/>
          <c:tx>
            <c:strRef>
              <c:f>Gores!$C$26</c:f>
              <c:strCache>
                <c:ptCount val="1"/>
                <c:pt idx="0">
                  <c:v>GASTOS 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332147792455595E-2"/>
                  <c:y val="2.36625533571945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F8-4B61-9662-065063BF2CFA}"/>
                </c:ext>
              </c:extLst>
            </c:dLbl>
            <c:dLbl>
              <c:idx val="1"/>
              <c:layout>
                <c:manualLayout>
                  <c:x val="-1.6399288675473408E-2"/>
                  <c:y val="1.41975320143166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F8-4B61-9662-065063BF2CFA}"/>
                </c:ext>
              </c:extLst>
            </c:dLbl>
            <c:dLbl>
              <c:idx val="2"/>
              <c:layout>
                <c:manualLayout>
                  <c:x val="-5.4664295584911239E-2"/>
                  <c:y val="-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3F8-4B61-9662-065063BF2CFA}"/>
                </c:ext>
              </c:extLst>
            </c:dLbl>
            <c:dLbl>
              <c:idx val="3"/>
              <c:layout>
                <c:manualLayout>
                  <c:x val="-6.5597154701893423E-2"/>
                  <c:y val="-2.3662553357194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3F8-4B61-9662-065063BF2CFA}"/>
                </c:ext>
              </c:extLst>
            </c:dLbl>
            <c:dLbl>
              <c:idx val="4"/>
              <c:layout>
                <c:manualLayout>
                  <c:x val="-6.2863939922647924E-2"/>
                  <c:y val="-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3F8-4B61-9662-065063BF2CFA}"/>
                </c:ext>
              </c:extLst>
            </c:dLbl>
            <c:dLbl>
              <c:idx val="5"/>
              <c:layout>
                <c:manualLayout>
                  <c:x val="-6.0130725143402362E-2"/>
                  <c:y val="-1.4197532014316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3F8-4B61-9662-065063BF2CFA}"/>
                </c:ext>
              </c:extLst>
            </c:dLbl>
            <c:dLbl>
              <c:idx val="6"/>
              <c:layout>
                <c:manualLayout>
                  <c:x val="-7.1063584260384546E-2"/>
                  <c:y val="-1.4197532014316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3F8-4B61-9662-065063BF2CFA}"/>
                </c:ext>
              </c:extLst>
            </c:dLbl>
            <c:dLbl>
              <c:idx val="7"/>
              <c:layout>
                <c:manualLayout>
                  <c:x val="-3.0065362571701153E-2"/>
                  <c:y val="-1.8930042685755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3F8-4B61-9662-065063BF2CFA}"/>
                </c:ext>
              </c:extLst>
            </c:dLbl>
            <c:dLbl>
              <c:idx val="8"/>
              <c:layout>
                <c:manualLayout>
                  <c:x val="-4.0998221688683396E-2"/>
                  <c:y val="3.78600853715114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3F8-4B61-9662-065063BF2CFA}"/>
                </c:ext>
              </c:extLst>
            </c:dLbl>
            <c:dLbl>
              <c:idx val="9"/>
              <c:layout>
                <c:manualLayout>
                  <c:x val="-4.9197866026420171E-2"/>
                  <c:y val="2.8395064028633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3F8-4B61-9662-065063BF2C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chemeClr val="accent1"/>
                      </a:solidFill>
                    </a:ln>
                  </c:spPr>
                </c15:leaderLines>
              </c:ext>
            </c:extLst>
          </c:dLbls>
          <c:cat>
            <c:strRef>
              <c:f>Gores!$D$25:$O$25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Gores!$D$26:$F$26</c:f>
              <c:numCache>
                <c:formatCode>0.0%</c:formatCode>
                <c:ptCount val="3"/>
                <c:pt idx="0">
                  <c:v>6.2524090935010768E-2</c:v>
                </c:pt>
                <c:pt idx="1">
                  <c:v>0.14984125269356491</c:v>
                </c:pt>
                <c:pt idx="2">
                  <c:v>0.25235092436762063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3F8-4B61-9662-065063BF2C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9767424"/>
        <c:axId val="209769216"/>
      </c:lineChart>
      <c:catAx>
        <c:axId val="20976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769216"/>
        <c:crosses val="autoZero"/>
        <c:auto val="1"/>
        <c:lblAlgn val="ctr"/>
        <c:lblOffset val="100"/>
        <c:noMultiLvlLbl val="0"/>
      </c:catAx>
      <c:valAx>
        <c:axId val="20976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20976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5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s-CL" sz="1050"/>
              <a:t>% de Ejecución Mensual 2019 - 2020 - 2021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Gores!$C$85</c:f>
              <c:strCache>
                <c:ptCount val="1"/>
                <c:pt idx="0">
                  <c:v>GASTOS 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Gores!$D$85:$O$85</c:f>
              <c:numCache>
                <c:formatCode>0.0%</c:formatCode>
                <c:ptCount val="12"/>
                <c:pt idx="0">
                  <c:v>4.7491250392022101E-2</c:v>
                </c:pt>
                <c:pt idx="1">
                  <c:v>6.7076448439614411E-2</c:v>
                </c:pt>
                <c:pt idx="2">
                  <c:v>7.6444015922472769E-2</c:v>
                </c:pt>
                <c:pt idx="3">
                  <c:v>7.7243355575847189E-2</c:v>
                </c:pt>
                <c:pt idx="4">
                  <c:v>9.5434391578386402E-2</c:v>
                </c:pt>
                <c:pt idx="5">
                  <c:v>0.11035649017386326</c:v>
                </c:pt>
                <c:pt idx="6">
                  <c:v>5.9623182596562317E-2</c:v>
                </c:pt>
                <c:pt idx="7">
                  <c:v>8.0715679271625734E-2</c:v>
                </c:pt>
                <c:pt idx="8">
                  <c:v>0.11071268843205188</c:v>
                </c:pt>
                <c:pt idx="9">
                  <c:v>7.7663538504823534E-2</c:v>
                </c:pt>
                <c:pt idx="10">
                  <c:v>9.5228212534220313E-2</c:v>
                </c:pt>
                <c:pt idx="11">
                  <c:v>0.13543867142762447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26-4620-907B-5A2A1C99717B}"/>
            </c:ext>
          </c:extLst>
        </c:ser>
        <c:ser>
          <c:idx val="1"/>
          <c:order val="1"/>
          <c:tx>
            <c:strRef>
              <c:f>Gores!$C$84</c:f>
              <c:strCache>
                <c:ptCount val="1"/>
                <c:pt idx="0">
                  <c:v>GASTOS 2020</c:v>
                </c:pt>
              </c:strCache>
            </c:strRef>
          </c:tx>
          <c:spPr>
            <a:solidFill>
              <a:srgbClr val="4F81BD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0" i="0" u="none" strike="noStrike" kern="1200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Gores!$D$84:$O$84</c:f>
              <c:numCache>
                <c:formatCode>0.0%</c:formatCode>
                <c:ptCount val="12"/>
                <c:pt idx="0">
                  <c:v>3.9525967449066036E-2</c:v>
                </c:pt>
                <c:pt idx="1">
                  <c:v>5.2436877715962935E-2</c:v>
                </c:pt>
                <c:pt idx="2">
                  <c:v>6.9974066705345561E-2</c:v>
                </c:pt>
                <c:pt idx="3">
                  <c:v>6.1812470318986422E-2</c:v>
                </c:pt>
                <c:pt idx="4">
                  <c:v>6.7649914743628817E-2</c:v>
                </c:pt>
                <c:pt idx="5">
                  <c:v>8.2059082722096124E-2</c:v>
                </c:pt>
                <c:pt idx="6">
                  <c:v>5.1663672794692549E-2</c:v>
                </c:pt>
                <c:pt idx="7">
                  <c:v>7.3498327818526693E-2</c:v>
                </c:pt>
                <c:pt idx="8">
                  <c:v>6.477384428812695E-2</c:v>
                </c:pt>
                <c:pt idx="9">
                  <c:v>8.0760633358653869E-2</c:v>
                </c:pt>
                <c:pt idx="10">
                  <c:v>9.4789292356524127E-2</c:v>
                </c:pt>
                <c:pt idx="11">
                  <c:v>0.1709448922315159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26-4620-907B-5A2A1C99717B}"/>
            </c:ext>
          </c:extLst>
        </c:ser>
        <c:ser>
          <c:idx val="0"/>
          <c:order val="2"/>
          <c:tx>
            <c:strRef>
              <c:f>Gores!$C$83</c:f>
              <c:strCache>
                <c:ptCount val="1"/>
                <c:pt idx="0">
                  <c:v>GASTOS 2021</c:v>
                </c:pt>
              </c:strCache>
            </c:strRef>
          </c:tx>
          <c:spPr>
            <a:solidFill>
              <a:srgbClr val="C0504D"/>
            </a:solidFill>
          </c:spPr>
          <c:invertIfNegative val="0"/>
          <c:dLbls>
            <c:dLbl>
              <c:idx val="0"/>
              <c:layout>
                <c:manualLayout>
                  <c:x val="8.3265438854756967E-3"/>
                  <c:y val="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A26-4620-907B-5A2A1C99717B}"/>
                </c:ext>
              </c:extLst>
            </c:dLbl>
            <c:dLbl>
              <c:idx val="1"/>
              <c:layout>
                <c:manualLayout>
                  <c:x val="8.326543885475710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26-4620-907B-5A2A1C99717B}"/>
                </c:ext>
              </c:extLst>
            </c:dLbl>
            <c:dLbl>
              <c:idx val="2"/>
              <c:layout>
                <c:manualLayout>
                  <c:x val="1.1102058513967589E-2"/>
                  <c:y val="-8.676169336456155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A26-4620-907B-5A2A1C99717B}"/>
                </c:ext>
              </c:extLst>
            </c:dLbl>
            <c:dLbl>
              <c:idx val="3"/>
              <c:layout>
                <c:manualLayout>
                  <c:x val="8.326543885475658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A26-4620-907B-5A2A1C99717B}"/>
                </c:ext>
              </c:extLst>
            </c:dLbl>
            <c:dLbl>
              <c:idx val="4"/>
              <c:layout>
                <c:manualLayout>
                  <c:x val="1.3877573142459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A26-4620-907B-5A2A1C99717B}"/>
                </c:ext>
              </c:extLst>
            </c:dLbl>
            <c:dLbl>
              <c:idx val="5"/>
              <c:layout>
                <c:manualLayout>
                  <c:x val="1.11020585139675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26-4620-907B-5A2A1C99717B}"/>
                </c:ext>
              </c:extLst>
            </c:dLbl>
            <c:dLbl>
              <c:idx val="6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A26-4620-907B-5A2A1C99717B}"/>
                </c:ext>
              </c:extLst>
            </c:dLbl>
            <c:dLbl>
              <c:idx val="7"/>
              <c:layout>
                <c:manualLayout>
                  <c:x val="1.94286023994432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A26-4620-907B-5A2A1C99717B}"/>
                </c:ext>
              </c:extLst>
            </c:dLbl>
            <c:dLbl>
              <c:idx val="8"/>
              <c:layout>
                <c:manualLayout>
                  <c:x val="1.38775731424595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A26-4620-907B-5A2A1C99717B}"/>
                </c:ext>
              </c:extLst>
            </c:dLbl>
            <c:dLbl>
              <c:idx val="9"/>
              <c:layout>
                <c:manualLayout>
                  <c:x val="5.551029256983806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A26-4620-907B-5A2A1C99717B}"/>
                </c:ext>
              </c:extLst>
            </c:dLbl>
            <c:dLbl>
              <c:idx val="10"/>
              <c:layout>
                <c:manualLayout>
                  <c:x val="8.3265438854756083E-3"/>
                  <c:y val="-4.73251067143892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A26-4620-907B-5A2A1C99717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600" b="1" i="0" u="none" strike="noStrike" kern="120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Gores!$D$82:$O$82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Gores!$D$83:$F$83</c:f>
              <c:numCache>
                <c:formatCode>0.0%</c:formatCode>
                <c:ptCount val="3"/>
                <c:pt idx="0">
                  <c:v>2.7416861986434199E-2</c:v>
                </c:pt>
                <c:pt idx="1">
                  <c:v>8.5350085724585509E-2</c:v>
                </c:pt>
                <c:pt idx="2">
                  <c:v>6.245531930906819E-2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A26-4620-907B-5A2A1C9971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209987456"/>
        <c:axId val="209988992"/>
      </c:barChart>
      <c:catAx>
        <c:axId val="209987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2160000" vert="horz" anchor="ctr" anchorCtr="0"/>
          <a:lstStyle/>
          <a:p>
            <a:pPr>
              <a:defRPr sz="6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s-CL"/>
          </a:p>
        </c:txPr>
        <c:crossAx val="209988992"/>
        <c:crosses val="autoZero"/>
        <c:auto val="0"/>
        <c:lblAlgn val="ctr"/>
        <c:lblOffset val="100"/>
        <c:noMultiLvlLbl val="0"/>
      </c:catAx>
      <c:valAx>
        <c:axId val="209988992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0998745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70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es-CL"/>
        </a:p>
      </c:txPr>
    </c:legend>
    <c:plotVisOnly val="1"/>
    <c:dispBlanksAs val="gap"/>
    <c:showDLblsOverMax val="0"/>
  </c:chart>
  <c:spPr>
    <a:ln>
      <a:solidFill>
        <a:sysClr val="windowText" lastClr="000000">
          <a:lumMod val="50000"/>
          <a:lumOff val="50000"/>
        </a:sysClr>
      </a:solidFill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s-CL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09-05-2021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09-05-2021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8046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6CB32A8-ACCF-408E-AE69-3B995A8F0BFF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09-05-2021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09-05-2021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09-05-2021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09-05-2021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09-05-2021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09-05-2021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09-05-2021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09-05-2021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09-05-2021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09-05-2021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09-05-2021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09-05-2021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09-05-2021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09-05-2021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2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D3D8D151-7409-43A4-8CFE-809D30D736B9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152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/>
              <a:t>EJECUCIÓN ACUMULADA DE GASTOS PRESUPUESTARIOS </a:t>
            </a:r>
            <a:br>
              <a:rPr lang="es-CL" sz="2400" b="1" dirty="0"/>
            </a:br>
            <a:r>
              <a:rPr lang="es-CL" sz="2400" b="1" dirty="0"/>
              <a:t>AL MES DE MARZO DE 2021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05: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DEL INTERIOR Y SEGURIDAD PÚBLICA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abril 2021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2 Rectángulo">
            <a:extLst>
              <a:ext uri="{FF2B5EF4-FFF2-40B4-BE49-F238E27FC236}">
                <a16:creationId xmlns:a16="http://schemas.microsoft.com/office/drawing/2014/main" id="{2D4952BC-765B-43F4-BA3F-D34E579D3F21}"/>
              </a:ext>
            </a:extLst>
          </p:cNvPr>
          <p:cNvSpPr/>
          <p:nvPr/>
        </p:nvSpPr>
        <p:spPr>
          <a:xfrm>
            <a:off x="410078" y="6237312"/>
            <a:ext cx="5890114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2" y="700805"/>
            <a:ext cx="7885788" cy="922909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01: SUBSECRETARÍA DE DESARROLLO REGIONAL Y ADMINISTRATIVO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0D262374-F5D3-4ABE-91B8-14F4365F2253}"/>
              </a:ext>
            </a:extLst>
          </p:cNvPr>
          <p:cNvSpPr txBox="1">
            <a:spLocks/>
          </p:cNvSpPr>
          <p:nvPr/>
        </p:nvSpPr>
        <p:spPr>
          <a:xfrm>
            <a:off x="503548" y="1772817"/>
            <a:ext cx="7956884" cy="2037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C0F5A243-494F-49C5-8546-29452C4AB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37687"/>
              </p:ext>
            </p:extLst>
          </p:nvPr>
        </p:nvGraphicFramePr>
        <p:xfrm>
          <a:off x="538639" y="2097006"/>
          <a:ext cx="7886701" cy="413893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637187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345219817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23274116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1139811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7401755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5148324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0275368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3111811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64532115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9275110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929259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340007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36.717.482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37.682.327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11.161.618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1546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14.493.839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14.493.839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3.759.195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256445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2.145.741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2.491.014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345.273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279.961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5466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277.297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896.869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69.606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9382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5615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del  Desarrollo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77214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Chile Descentralizado Desarrollado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5809088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Adolfo Ibañez - Índice de bienestar territorial para mejorar la toma de decisiones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698906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Pontificia Universidad Católica - Programa de fortalecimiento de capacidades regionales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3520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277.297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281.893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8448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Desarrollo Regional y Comunal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09485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Revitalización de Barrios e Infraestructura Patrimonial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221.883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94907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Donación Española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55.404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3896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9486196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Comisión Económica Para América Latina y el Caribe de las Naciones Unidas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400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Interamericano de Desarrollo (BID)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7119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Banco Mundial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454181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de las Naciones Unidas para la Alimentación y la Agricultura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00114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1218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162.301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60691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19.638.304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19.638.304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7.045.960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26161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16.278.376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16.278.376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5.480.924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6011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3.100.955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3.100.955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1.437.704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50241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258.973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258.973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127.332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4855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28649" y="748747"/>
            <a:ext cx="788670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02: FORTALECIMIENTO DE LA GESTIÓN SUBNACIONAL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28648" y="1744262"/>
            <a:ext cx="788670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8D141A6-17B4-4D60-A327-D2B47BBF0C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8758116"/>
              </p:ext>
            </p:extLst>
          </p:nvPr>
        </p:nvGraphicFramePr>
        <p:xfrm>
          <a:off x="628649" y="2123755"/>
          <a:ext cx="7886701" cy="2109113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26210597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54798987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65153603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3656639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3554136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585339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92617247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0252926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643775922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11608140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03641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41357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7.835.232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7.835.232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456.193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80402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6.641.297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6.641.297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79731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6.641.297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6.641.297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370.625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50546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Academia Capacitación Municipal y Regional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1.313.861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1.313.861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52.406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901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Concursable  Becas - Ley N°20.742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2.610.980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2.610.980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266.772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9555780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Apoyo al Mejoramiento de la Gestión y de Servicios Municipales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108.340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4381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(Prevención y Mitigación de Riesgos)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46088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2.403.616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2.403.616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7272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32619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4755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de Modernización)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1.193.935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85.568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774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0822" y="778730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 PARTIDA 05, CAPÍTULO 05, PROGRAMA 03: PROGRAMA DE DESARROLLO LOCAL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40822" y="1455538"/>
            <a:ext cx="8125068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0DA029B-373D-462D-A0D5-1ED06985B2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737988"/>
              </p:ext>
            </p:extLst>
          </p:nvPr>
        </p:nvGraphicFramePr>
        <p:xfrm>
          <a:off x="540821" y="1852399"/>
          <a:ext cx="7886701" cy="2806894"/>
        </p:xfrm>
        <a:graphic>
          <a:graphicData uri="http://schemas.openxmlformats.org/drawingml/2006/table">
            <a:tbl>
              <a:tblPr/>
              <a:tblGrid>
                <a:gridCol w="261495">
                  <a:extLst>
                    <a:ext uri="{9D8B030D-6E8A-4147-A177-3AD203B41FA5}">
                      <a16:colId xmlns:a16="http://schemas.microsoft.com/office/drawing/2014/main" val="1002857832"/>
                    </a:ext>
                  </a:extLst>
                </a:gridCol>
                <a:gridCol w="261495">
                  <a:extLst>
                    <a:ext uri="{9D8B030D-6E8A-4147-A177-3AD203B41FA5}">
                      <a16:colId xmlns:a16="http://schemas.microsoft.com/office/drawing/2014/main" val="2726033681"/>
                    </a:ext>
                  </a:extLst>
                </a:gridCol>
                <a:gridCol w="261495">
                  <a:extLst>
                    <a:ext uri="{9D8B030D-6E8A-4147-A177-3AD203B41FA5}">
                      <a16:colId xmlns:a16="http://schemas.microsoft.com/office/drawing/2014/main" val="3292461968"/>
                    </a:ext>
                  </a:extLst>
                </a:gridCol>
                <a:gridCol w="3033346">
                  <a:extLst>
                    <a:ext uri="{9D8B030D-6E8A-4147-A177-3AD203B41FA5}">
                      <a16:colId xmlns:a16="http://schemas.microsoft.com/office/drawing/2014/main" val="1404185437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779314156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2739346778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2816743286"/>
                    </a:ext>
                  </a:extLst>
                </a:gridCol>
                <a:gridCol w="700808">
                  <a:extLst>
                    <a:ext uri="{9D8B030D-6E8A-4147-A177-3AD203B41FA5}">
                      <a16:colId xmlns:a16="http://schemas.microsoft.com/office/drawing/2014/main" val="770183963"/>
                    </a:ext>
                  </a:extLst>
                </a:gridCol>
                <a:gridCol w="638049">
                  <a:extLst>
                    <a:ext uri="{9D8B030D-6E8A-4147-A177-3AD203B41FA5}">
                      <a16:colId xmlns:a16="http://schemas.microsoft.com/office/drawing/2014/main" val="1315586520"/>
                    </a:ext>
                  </a:extLst>
                </a:gridCol>
                <a:gridCol w="627589">
                  <a:extLst>
                    <a:ext uri="{9D8B030D-6E8A-4147-A177-3AD203B41FA5}">
                      <a16:colId xmlns:a16="http://schemas.microsoft.com/office/drawing/2014/main" val="1002324975"/>
                    </a:ext>
                  </a:extLst>
                </a:gridCol>
              </a:tblGrid>
              <a:tr h="15689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45" marR="7845" marT="7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45" marR="7845" marT="784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115812"/>
                  </a:ext>
                </a:extLst>
              </a:tr>
              <a:tr h="3843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484547"/>
                  </a:ext>
                </a:extLst>
              </a:tr>
              <a:tr h="1647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284.011.840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199.955.732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-84.056.108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62.683.948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3556130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70.209.555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70.209.555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49.867.999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455477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70.209.555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70.209.555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49.867.999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678694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(Compensación por Predios Exentos)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67.468.828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67.468.828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49.518.571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4082126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Tenencia Responsable de Animales de Compañía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2.740.727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2.740.727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349.428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12,7%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634347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84.056.108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-84.056.108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01382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84.056.108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-84.056.108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2232143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10.957.783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10.957.783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1.212.183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4696175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 Fomento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10.957.783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10.957.783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1.212.183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958958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10.957.773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10.957.773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1.212.183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11,1%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472276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Aporte Reembolsable Especial a Municipalidades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879985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118.788.394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118.788.394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11.603.766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771259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118.788.394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118.788.394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11.603.766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944777"/>
                  </a:ext>
                </a:extLst>
              </a:tr>
              <a:tr h="2353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(Fondo de Incentivo al Mejoramiento de la Gestión Municipal)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16.062.562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16.062.562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364138"/>
                  </a:ext>
                </a:extLst>
              </a:tr>
              <a:tr h="23377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(Programa Revitalización de Barrios e Infraestructura Patrimonial Emblemática)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9.379.074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9.379.074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9094952"/>
                  </a:ext>
                </a:extLst>
              </a:tr>
              <a:tr h="12551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Municipal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93.346.758 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93.346.758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11.603.766</a:t>
                      </a:r>
                    </a:p>
                  </a:txBody>
                  <a:tcPr marL="7845" marR="7845" marT="78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12,4%</a:t>
                      </a:r>
                    </a:p>
                  </a:txBody>
                  <a:tcPr marL="7845" marR="7845" marT="78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591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3563" y="692697"/>
            <a:ext cx="7877647" cy="93245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4513" y="1650019"/>
            <a:ext cx="7648836" cy="3106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52DC985-5AFC-43D4-8B7F-1B9FAEBE3D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8659657"/>
              </p:ext>
            </p:extLst>
          </p:nvPr>
        </p:nvGraphicFramePr>
        <p:xfrm>
          <a:off x="523563" y="2067113"/>
          <a:ext cx="7886698" cy="3953761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3522229918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2118458029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312548125"/>
                    </a:ext>
                  </a:extLst>
                </a:gridCol>
                <a:gridCol w="2937978">
                  <a:extLst>
                    <a:ext uri="{9D8B030D-6E8A-4147-A177-3AD203B41FA5}">
                      <a16:colId xmlns:a16="http://schemas.microsoft.com/office/drawing/2014/main" val="347018514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416572346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890512678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54774402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466319914"/>
                    </a:ext>
                  </a:extLst>
                </a:gridCol>
                <a:gridCol w="645938">
                  <a:extLst>
                    <a:ext uri="{9D8B030D-6E8A-4147-A177-3AD203B41FA5}">
                      <a16:colId xmlns:a16="http://schemas.microsoft.com/office/drawing/2014/main" val="1058671780"/>
                    </a:ext>
                  </a:extLst>
                </a:gridCol>
                <a:gridCol w="729285">
                  <a:extLst>
                    <a:ext uri="{9D8B030D-6E8A-4147-A177-3AD203B41FA5}">
                      <a16:colId xmlns:a16="http://schemas.microsoft.com/office/drawing/2014/main" val="1174733118"/>
                    </a:ext>
                  </a:extLst>
                </a:gridCol>
              </a:tblGrid>
              <a:tr h="1562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3879820"/>
                  </a:ext>
                </a:extLst>
              </a:tr>
              <a:tr h="3828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967901"/>
                  </a:ext>
                </a:extLst>
              </a:tr>
              <a:tr h="16408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182.040.948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128.968.575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-53.072.373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37946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1.404.529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1.404.529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142945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1.404.529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1.404.529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48601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Consejo de Monumentos 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124.595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124.595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193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Servicio Nacional del Patrimonio Cultural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187.263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187.263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5728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Tarapacá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54.099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54.099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07433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Atacama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04401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Coquimbo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92.975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92.975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743299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Valparaiso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93.740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7805876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Libertador General Bernardo O'Higgins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67.750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67.750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4876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Maule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99.528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66881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La Araucanía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26.625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26.625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92823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Lagos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41.330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2957572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Magallanes y de la Antártica Chilena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64.820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64.820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61523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Metropolitana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47368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Ríos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35970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Arica y Parinacota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47.191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47.191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17995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Subsecretaría de Bienes Nacionales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452.513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452.513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09398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182.040.948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127.564.046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-54.476.902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92580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71.465.007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85.216.873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13.751.866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809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2.597.061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3.157.652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560.591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13130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Antofagasta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3.911.023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4.609.538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698.515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22925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Atacama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3.372.719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4.034.602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661.883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736179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Coquimbo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3.579.141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4.638.834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1.059.693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52578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Valparaiso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15.617.268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15.973.150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355.882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2072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6366" y="1640557"/>
            <a:ext cx="7886698" cy="2787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	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2 de 2</a:t>
            </a:r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F1FAF6E-8EA0-4E03-8785-DFED477B560E}"/>
              </a:ext>
            </a:extLst>
          </p:cNvPr>
          <p:cNvSpPr txBox="1">
            <a:spLocks/>
          </p:cNvSpPr>
          <p:nvPr/>
        </p:nvSpPr>
        <p:spPr>
          <a:xfrm>
            <a:off x="536366" y="710910"/>
            <a:ext cx="7886698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05: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TRANSFERENCIAS A LOS GOBIERNOS REGIONALES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3E4DA4B8-6C1B-4513-BEE4-3582087AB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647090"/>
              </p:ext>
            </p:extLst>
          </p:nvPr>
        </p:nvGraphicFramePr>
        <p:xfrm>
          <a:off x="536366" y="2045014"/>
          <a:ext cx="7886698" cy="3906879"/>
        </p:xfrm>
        <a:graphic>
          <a:graphicData uri="http://schemas.openxmlformats.org/drawingml/2006/table">
            <a:tbl>
              <a:tblPr/>
              <a:tblGrid>
                <a:gridCol w="260459">
                  <a:extLst>
                    <a:ext uri="{9D8B030D-6E8A-4147-A177-3AD203B41FA5}">
                      <a16:colId xmlns:a16="http://schemas.microsoft.com/office/drawing/2014/main" val="2326756133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3575057862"/>
                    </a:ext>
                  </a:extLst>
                </a:gridCol>
                <a:gridCol w="260459">
                  <a:extLst>
                    <a:ext uri="{9D8B030D-6E8A-4147-A177-3AD203B41FA5}">
                      <a16:colId xmlns:a16="http://schemas.microsoft.com/office/drawing/2014/main" val="1029815081"/>
                    </a:ext>
                  </a:extLst>
                </a:gridCol>
                <a:gridCol w="2937978">
                  <a:extLst>
                    <a:ext uri="{9D8B030D-6E8A-4147-A177-3AD203B41FA5}">
                      <a16:colId xmlns:a16="http://schemas.microsoft.com/office/drawing/2014/main" val="3192460170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812046196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1402661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1515946991"/>
                    </a:ext>
                  </a:extLst>
                </a:gridCol>
                <a:gridCol w="698030">
                  <a:extLst>
                    <a:ext uri="{9D8B030D-6E8A-4147-A177-3AD203B41FA5}">
                      <a16:colId xmlns:a16="http://schemas.microsoft.com/office/drawing/2014/main" val="3242482372"/>
                    </a:ext>
                  </a:extLst>
                </a:gridCol>
                <a:gridCol w="645938">
                  <a:extLst>
                    <a:ext uri="{9D8B030D-6E8A-4147-A177-3AD203B41FA5}">
                      <a16:colId xmlns:a16="http://schemas.microsoft.com/office/drawing/2014/main" val="3008043677"/>
                    </a:ext>
                  </a:extLst>
                </a:gridCol>
                <a:gridCol w="729285">
                  <a:extLst>
                    <a:ext uri="{9D8B030D-6E8A-4147-A177-3AD203B41FA5}">
                      <a16:colId xmlns:a16="http://schemas.microsoft.com/office/drawing/2014/main" val="2684582905"/>
                    </a:ext>
                  </a:extLst>
                </a:gridCol>
              </a:tblGrid>
              <a:tr h="1250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14" marR="7814" marT="781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092359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84641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Libertador General B. O'Higginss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7.058.493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7.058.493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05861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Maule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4.457.998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6.621.026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2.163.028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78303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BíoBío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3.953.977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2.931.477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048684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10.402.205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10.515.320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113.115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321726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2.706.516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4.652.035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1.945.519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412237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2.487.725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4.312.687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1.824.962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491476"/>
                  </a:ext>
                </a:extLst>
              </a:tr>
              <a:tr h="250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3.629.126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3.721.801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92.675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41456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2.419.661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3.600.389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1.180.728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25699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7.379.257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7.400.402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21.145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13111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824.314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824.314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166767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88300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Patrimonio Cultural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89673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914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Subsecretaría de Bienes Nacionales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8729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Consejo de Monumentos Nacionales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35.000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89283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110.575.941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42.347.173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-68.228.768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99266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Fondo Nacional de Desarrollo Regional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41.820.053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21.354.059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-20.465.994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6305408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Infraestructura Rural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3.451.364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1.183.260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-2.268.104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041225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Puesta en Valor del Patrimonio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3.973.793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287.646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-3.686.147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635714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de Apoyo a la Gestión Subnacional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2.233.329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728.922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-1.504.407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376930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Saneamiento Sanitario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5.403.128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1.795.724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-3.607.404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42599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 Residuos Sólidos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4.388.489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2.152.290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-2.236.199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628081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Ley N°20.378 - Fondo de Apoyo Regional (FAR)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9.418.549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9.418.549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293532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Regularización Mayores Ingresos Propios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2.935.047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2.726.063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-208.984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035203"/>
                  </a:ext>
                </a:extLst>
              </a:tr>
              <a:tr h="1250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Energización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5.479.639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2.700.660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-2.778.979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6480531"/>
                  </a:ext>
                </a:extLst>
              </a:tr>
              <a:tr h="15627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Programas de Apoyo al Empleo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31.472.550 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-31.472.550 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14" marR="7814" marT="781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14" marR="7814" marT="781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1434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6082" y="819159"/>
            <a:ext cx="7872257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06: PROGRAMAS DE CONVERGENCIA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0C56120-DD68-4F52-BA15-54EED6FDD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411601"/>
              </p:ext>
            </p:extLst>
          </p:nvPr>
        </p:nvGraphicFramePr>
        <p:xfrm>
          <a:off x="546082" y="1988840"/>
          <a:ext cx="7886700" cy="3938165"/>
        </p:xfrm>
        <a:graphic>
          <a:graphicData uri="http://schemas.openxmlformats.org/drawingml/2006/table">
            <a:tbl>
              <a:tblPr/>
              <a:tblGrid>
                <a:gridCol w="259346">
                  <a:extLst>
                    <a:ext uri="{9D8B030D-6E8A-4147-A177-3AD203B41FA5}">
                      <a16:colId xmlns:a16="http://schemas.microsoft.com/office/drawing/2014/main" val="451997442"/>
                    </a:ext>
                  </a:extLst>
                </a:gridCol>
                <a:gridCol w="259346">
                  <a:extLst>
                    <a:ext uri="{9D8B030D-6E8A-4147-A177-3AD203B41FA5}">
                      <a16:colId xmlns:a16="http://schemas.microsoft.com/office/drawing/2014/main" val="4284622844"/>
                    </a:ext>
                  </a:extLst>
                </a:gridCol>
                <a:gridCol w="259346">
                  <a:extLst>
                    <a:ext uri="{9D8B030D-6E8A-4147-A177-3AD203B41FA5}">
                      <a16:colId xmlns:a16="http://schemas.microsoft.com/office/drawing/2014/main" val="1655379981"/>
                    </a:ext>
                  </a:extLst>
                </a:gridCol>
                <a:gridCol w="3073246">
                  <a:extLst>
                    <a:ext uri="{9D8B030D-6E8A-4147-A177-3AD203B41FA5}">
                      <a16:colId xmlns:a16="http://schemas.microsoft.com/office/drawing/2014/main" val="357892744"/>
                    </a:ext>
                  </a:extLst>
                </a:gridCol>
                <a:gridCol w="695046">
                  <a:extLst>
                    <a:ext uri="{9D8B030D-6E8A-4147-A177-3AD203B41FA5}">
                      <a16:colId xmlns:a16="http://schemas.microsoft.com/office/drawing/2014/main" val="721004238"/>
                    </a:ext>
                  </a:extLst>
                </a:gridCol>
                <a:gridCol w="695046">
                  <a:extLst>
                    <a:ext uri="{9D8B030D-6E8A-4147-A177-3AD203B41FA5}">
                      <a16:colId xmlns:a16="http://schemas.microsoft.com/office/drawing/2014/main" val="3658754028"/>
                    </a:ext>
                  </a:extLst>
                </a:gridCol>
                <a:gridCol w="695046">
                  <a:extLst>
                    <a:ext uri="{9D8B030D-6E8A-4147-A177-3AD203B41FA5}">
                      <a16:colId xmlns:a16="http://schemas.microsoft.com/office/drawing/2014/main" val="243563588"/>
                    </a:ext>
                  </a:extLst>
                </a:gridCol>
                <a:gridCol w="695046">
                  <a:extLst>
                    <a:ext uri="{9D8B030D-6E8A-4147-A177-3AD203B41FA5}">
                      <a16:colId xmlns:a16="http://schemas.microsoft.com/office/drawing/2014/main" val="3252499260"/>
                    </a:ext>
                  </a:extLst>
                </a:gridCol>
                <a:gridCol w="632803">
                  <a:extLst>
                    <a:ext uri="{9D8B030D-6E8A-4147-A177-3AD203B41FA5}">
                      <a16:colId xmlns:a16="http://schemas.microsoft.com/office/drawing/2014/main" val="1191000471"/>
                    </a:ext>
                  </a:extLst>
                </a:gridCol>
                <a:gridCol w="622429">
                  <a:extLst>
                    <a:ext uri="{9D8B030D-6E8A-4147-A177-3AD203B41FA5}">
                      <a16:colId xmlns:a16="http://schemas.microsoft.com/office/drawing/2014/main" val="3012895779"/>
                    </a:ext>
                  </a:extLst>
                </a:gridCol>
              </a:tblGrid>
              <a:tr h="1556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83" marR="7783" marT="7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83" marR="7783" marT="7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1652654"/>
                  </a:ext>
                </a:extLst>
              </a:tr>
              <a:tr h="3813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1410057"/>
                  </a:ext>
                </a:extLst>
              </a:tr>
              <a:tr h="16344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189.127.625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189.087.625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-40.000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9754296"/>
                  </a:ext>
                </a:extLst>
              </a:tr>
              <a:tr h="124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395337"/>
                  </a:ext>
                </a:extLst>
              </a:tr>
              <a:tr h="124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970100"/>
                  </a:ext>
                </a:extLst>
              </a:tr>
              <a:tr h="124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Tarapacá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014174"/>
                  </a:ext>
                </a:extLst>
              </a:tr>
              <a:tr h="124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Coquimbo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713647"/>
                  </a:ext>
                </a:extLst>
              </a:tr>
              <a:tr h="124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Valparaiso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1956602"/>
                  </a:ext>
                </a:extLst>
              </a:tr>
              <a:tr h="249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Libertador General Bernardo O'Higgins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133731"/>
                  </a:ext>
                </a:extLst>
              </a:tr>
              <a:tr h="124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Maule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735412"/>
                  </a:ext>
                </a:extLst>
              </a:tr>
              <a:tr h="124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del Biobío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95798"/>
                  </a:ext>
                </a:extLst>
              </a:tr>
              <a:tr h="124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La Araucanía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481666"/>
                  </a:ext>
                </a:extLst>
              </a:tr>
              <a:tr h="249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Aysén del General Carlos Ibáñez del Campo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2937425"/>
                  </a:ext>
                </a:extLst>
              </a:tr>
              <a:tr h="124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Los Ríos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8986260"/>
                  </a:ext>
                </a:extLst>
              </a:tr>
              <a:tr h="124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Gastos de Funcionamiento Región de Ñuble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5454904"/>
                  </a:ext>
                </a:extLst>
              </a:tr>
              <a:tr h="124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189.127.625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189.062.625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-65.000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03622"/>
                  </a:ext>
                </a:extLst>
              </a:tr>
              <a:tr h="124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97.865.901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103.897.289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6.031.388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499433"/>
                  </a:ext>
                </a:extLst>
              </a:tr>
              <a:tr h="124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Tarapacá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4.577.488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6.477.488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1.900.000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902312"/>
                  </a:ext>
                </a:extLst>
              </a:tr>
              <a:tr h="124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Atacama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13.447.329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13.447.329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7436623"/>
                  </a:ext>
                </a:extLst>
              </a:tr>
              <a:tr h="124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Coquimbo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796.282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796.282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103119"/>
                  </a:ext>
                </a:extLst>
              </a:tr>
              <a:tr h="124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Valparaiso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2.192.579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3.296.264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1.103.685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494761"/>
                  </a:ext>
                </a:extLst>
              </a:tr>
              <a:tr h="249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Libertador General B. O'Higginss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1.666.782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1.666.782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082527"/>
                  </a:ext>
                </a:extLst>
              </a:tr>
              <a:tr h="124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Maule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343.590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343.590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2834223"/>
                  </a:ext>
                </a:extLst>
              </a:tr>
              <a:tr h="124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del BíoBío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285.585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285.585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787729"/>
                  </a:ext>
                </a:extLst>
              </a:tr>
              <a:tr h="124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La Araucanía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26.656.900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26.656.900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197489"/>
                  </a:ext>
                </a:extLst>
              </a:tr>
              <a:tr h="124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Lagos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5.118.995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5.118.995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59073"/>
                  </a:ext>
                </a:extLst>
              </a:tr>
            </a:tbl>
          </a:graphicData>
        </a:graphic>
      </p:graphicFrame>
      <p:sp>
        <p:nvSpPr>
          <p:cNvPr id="8" name="1 Título">
            <a:extLst>
              <a:ext uri="{FF2B5EF4-FFF2-40B4-BE49-F238E27FC236}">
                <a16:creationId xmlns:a16="http://schemas.microsoft.com/office/drawing/2014/main" id="{E01C02F2-6DFC-4C01-9350-0045040AC18F}"/>
              </a:ext>
            </a:extLst>
          </p:cNvPr>
          <p:cNvSpPr txBox="1">
            <a:spLocks/>
          </p:cNvSpPr>
          <p:nvPr/>
        </p:nvSpPr>
        <p:spPr>
          <a:xfrm>
            <a:off x="546082" y="1543143"/>
            <a:ext cx="7648836" cy="3106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               … 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1 de 2</a:t>
            </a:r>
          </a:p>
        </p:txBody>
      </p:sp>
    </p:spTree>
    <p:extLst>
      <p:ext uri="{BB962C8B-B14F-4D97-AF65-F5344CB8AC3E}">
        <p14:creationId xmlns:p14="http://schemas.microsoft.com/office/powerpoint/2010/main" val="38372475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46082" y="819159"/>
            <a:ext cx="7872257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05, PROGRAMA 06: PROGRAMAS DE CONVERGENCIA</a:t>
            </a:r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E01C02F2-6DFC-4C01-9350-0045040AC18F}"/>
              </a:ext>
            </a:extLst>
          </p:cNvPr>
          <p:cNvSpPr txBox="1">
            <a:spLocks/>
          </p:cNvSpPr>
          <p:nvPr/>
        </p:nvSpPr>
        <p:spPr>
          <a:xfrm>
            <a:off x="546082" y="1543143"/>
            <a:ext cx="7648836" cy="3106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               … 2</a:t>
            </a:r>
            <a:r>
              <a:rPr lang="es-CL" sz="1600" b="1" i="1" dirty="0">
                <a:latin typeface="+mn-lt"/>
                <a:ea typeface="Verdana" pitchFamily="34" charset="0"/>
                <a:cs typeface="Verdana" pitchFamily="34" charset="0"/>
              </a:rPr>
              <a:t> de 2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D46E5669-ABB2-4B5D-AD5C-BACA55192E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99688"/>
              </p:ext>
            </p:extLst>
          </p:nvPr>
        </p:nvGraphicFramePr>
        <p:xfrm>
          <a:off x="561781" y="1988840"/>
          <a:ext cx="7886700" cy="1984650"/>
        </p:xfrm>
        <a:graphic>
          <a:graphicData uri="http://schemas.openxmlformats.org/drawingml/2006/table">
            <a:tbl>
              <a:tblPr/>
              <a:tblGrid>
                <a:gridCol w="259346">
                  <a:extLst>
                    <a:ext uri="{9D8B030D-6E8A-4147-A177-3AD203B41FA5}">
                      <a16:colId xmlns:a16="http://schemas.microsoft.com/office/drawing/2014/main" val="2615967661"/>
                    </a:ext>
                  </a:extLst>
                </a:gridCol>
                <a:gridCol w="259346">
                  <a:extLst>
                    <a:ext uri="{9D8B030D-6E8A-4147-A177-3AD203B41FA5}">
                      <a16:colId xmlns:a16="http://schemas.microsoft.com/office/drawing/2014/main" val="300070720"/>
                    </a:ext>
                  </a:extLst>
                </a:gridCol>
                <a:gridCol w="259346">
                  <a:extLst>
                    <a:ext uri="{9D8B030D-6E8A-4147-A177-3AD203B41FA5}">
                      <a16:colId xmlns:a16="http://schemas.microsoft.com/office/drawing/2014/main" val="1545286856"/>
                    </a:ext>
                  </a:extLst>
                </a:gridCol>
                <a:gridCol w="3073246">
                  <a:extLst>
                    <a:ext uri="{9D8B030D-6E8A-4147-A177-3AD203B41FA5}">
                      <a16:colId xmlns:a16="http://schemas.microsoft.com/office/drawing/2014/main" val="369123644"/>
                    </a:ext>
                  </a:extLst>
                </a:gridCol>
                <a:gridCol w="695046">
                  <a:extLst>
                    <a:ext uri="{9D8B030D-6E8A-4147-A177-3AD203B41FA5}">
                      <a16:colId xmlns:a16="http://schemas.microsoft.com/office/drawing/2014/main" val="851648330"/>
                    </a:ext>
                  </a:extLst>
                </a:gridCol>
                <a:gridCol w="695046">
                  <a:extLst>
                    <a:ext uri="{9D8B030D-6E8A-4147-A177-3AD203B41FA5}">
                      <a16:colId xmlns:a16="http://schemas.microsoft.com/office/drawing/2014/main" val="2790780482"/>
                    </a:ext>
                  </a:extLst>
                </a:gridCol>
                <a:gridCol w="695046">
                  <a:extLst>
                    <a:ext uri="{9D8B030D-6E8A-4147-A177-3AD203B41FA5}">
                      <a16:colId xmlns:a16="http://schemas.microsoft.com/office/drawing/2014/main" val="1814590851"/>
                    </a:ext>
                  </a:extLst>
                </a:gridCol>
                <a:gridCol w="695046">
                  <a:extLst>
                    <a:ext uri="{9D8B030D-6E8A-4147-A177-3AD203B41FA5}">
                      <a16:colId xmlns:a16="http://schemas.microsoft.com/office/drawing/2014/main" val="2430298847"/>
                    </a:ext>
                  </a:extLst>
                </a:gridCol>
                <a:gridCol w="632803">
                  <a:extLst>
                    <a:ext uri="{9D8B030D-6E8A-4147-A177-3AD203B41FA5}">
                      <a16:colId xmlns:a16="http://schemas.microsoft.com/office/drawing/2014/main" val="1979137470"/>
                    </a:ext>
                  </a:extLst>
                </a:gridCol>
                <a:gridCol w="622429">
                  <a:extLst>
                    <a:ext uri="{9D8B030D-6E8A-4147-A177-3AD203B41FA5}">
                      <a16:colId xmlns:a16="http://schemas.microsoft.com/office/drawing/2014/main" val="242831802"/>
                    </a:ext>
                  </a:extLst>
                </a:gridCol>
              </a:tblGrid>
              <a:tr h="1245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83" marR="7783" marT="7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83" marR="7783" marT="77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199003"/>
                  </a:ext>
                </a:extLst>
              </a:tr>
              <a:tr h="24905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076333"/>
                  </a:ext>
                </a:extLst>
              </a:tr>
              <a:tr h="24905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Aysén del General Carlos Ibáñez del Campo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14.616.869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15.348.615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731.746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859193"/>
                  </a:ext>
                </a:extLst>
              </a:tr>
              <a:tr h="21013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Magallanes y de la Antártica Chilena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8.550.251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8.550.251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5221360"/>
                  </a:ext>
                </a:extLst>
              </a:tr>
              <a:tr h="1478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Metropolitana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11.757.317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11.757.317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9458724"/>
                  </a:ext>
                </a:extLst>
              </a:tr>
              <a:tr h="15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Los Ríos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1.156.063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1.156.063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5817782"/>
                  </a:ext>
                </a:extLst>
              </a:tr>
              <a:tr h="15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Arica y Parinacota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7.806.699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7.806.699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5059336"/>
                  </a:ext>
                </a:extLst>
              </a:tr>
              <a:tr h="15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Inversión Regional Región de Ñuble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1.189.129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1.189.129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9928105"/>
                  </a:ext>
                </a:extLst>
              </a:tr>
              <a:tr h="1323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91.261.724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85.165.336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-6.096.388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757562"/>
                  </a:ext>
                </a:extLst>
              </a:tr>
              <a:tr h="1556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Regiones Extremas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68.341.040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68.341.040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474670"/>
                  </a:ext>
                </a:extLst>
              </a:tr>
              <a:tr h="124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Provisión Territorios Rezagados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7.920.684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1.824.296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-6.096.388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392905"/>
                  </a:ext>
                </a:extLst>
              </a:tr>
              <a:tr h="12452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Desarrollo Local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15.000.000 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15.000.000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83" marR="7783" marT="778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83" marR="7783" marT="778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946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21022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7544" y="780057"/>
            <a:ext cx="7892530" cy="94378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07, PROGRAMA 01: AGENCIA NACIONAL DE INTELIGENCIA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67544" y="1781788"/>
            <a:ext cx="7886701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B55352E-6F99-4284-8CA0-BAA9047B31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161234"/>
              </p:ext>
            </p:extLst>
          </p:nvPr>
        </p:nvGraphicFramePr>
        <p:xfrm>
          <a:off x="467543" y="2178847"/>
          <a:ext cx="7886701" cy="172852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690746510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173188756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2722589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302373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6828603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12276363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68009050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92613762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16514856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914098878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68056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86590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7.890.877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7.890.877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2.410.245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632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6.046.800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6.046.800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1.698.101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734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960.776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960.776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329.593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46798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883.291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382.551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8988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Edificios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355.169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86.368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6587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56.749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56.749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93855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471.373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471.373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295.124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2911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40712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62317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6770" y="782966"/>
            <a:ext cx="788670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01: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SUBSECRETARÍA DE PREVENCIÓN DEL DELITO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39552" y="1712613"/>
            <a:ext cx="7704856" cy="3250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ABA27D7-6D57-424E-B942-6893244EB0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1148762"/>
              </p:ext>
            </p:extLst>
          </p:nvPr>
        </p:nvGraphicFramePr>
        <p:xfrm>
          <a:off x="576770" y="2132856"/>
          <a:ext cx="7921934" cy="3344772"/>
        </p:xfrm>
        <a:graphic>
          <a:graphicData uri="http://schemas.openxmlformats.org/drawingml/2006/table">
            <a:tbl>
              <a:tblPr/>
              <a:tblGrid>
                <a:gridCol w="265481">
                  <a:extLst>
                    <a:ext uri="{9D8B030D-6E8A-4147-A177-3AD203B41FA5}">
                      <a16:colId xmlns:a16="http://schemas.microsoft.com/office/drawing/2014/main" val="3975824929"/>
                    </a:ext>
                  </a:extLst>
                </a:gridCol>
                <a:gridCol w="265481">
                  <a:extLst>
                    <a:ext uri="{9D8B030D-6E8A-4147-A177-3AD203B41FA5}">
                      <a16:colId xmlns:a16="http://schemas.microsoft.com/office/drawing/2014/main" val="1445159940"/>
                    </a:ext>
                  </a:extLst>
                </a:gridCol>
                <a:gridCol w="265481">
                  <a:extLst>
                    <a:ext uri="{9D8B030D-6E8A-4147-A177-3AD203B41FA5}">
                      <a16:colId xmlns:a16="http://schemas.microsoft.com/office/drawing/2014/main" val="841992842"/>
                    </a:ext>
                  </a:extLst>
                </a:gridCol>
                <a:gridCol w="2994618">
                  <a:extLst>
                    <a:ext uri="{9D8B030D-6E8A-4147-A177-3AD203B41FA5}">
                      <a16:colId xmlns:a16="http://schemas.microsoft.com/office/drawing/2014/main" val="2813210481"/>
                    </a:ext>
                  </a:extLst>
                </a:gridCol>
                <a:gridCol w="711487">
                  <a:extLst>
                    <a:ext uri="{9D8B030D-6E8A-4147-A177-3AD203B41FA5}">
                      <a16:colId xmlns:a16="http://schemas.microsoft.com/office/drawing/2014/main" val="115218694"/>
                    </a:ext>
                  </a:extLst>
                </a:gridCol>
                <a:gridCol w="711487">
                  <a:extLst>
                    <a:ext uri="{9D8B030D-6E8A-4147-A177-3AD203B41FA5}">
                      <a16:colId xmlns:a16="http://schemas.microsoft.com/office/drawing/2014/main" val="3146452639"/>
                    </a:ext>
                  </a:extLst>
                </a:gridCol>
                <a:gridCol w="711487">
                  <a:extLst>
                    <a:ext uri="{9D8B030D-6E8A-4147-A177-3AD203B41FA5}">
                      <a16:colId xmlns:a16="http://schemas.microsoft.com/office/drawing/2014/main" val="2775311830"/>
                    </a:ext>
                  </a:extLst>
                </a:gridCol>
                <a:gridCol w="711487">
                  <a:extLst>
                    <a:ext uri="{9D8B030D-6E8A-4147-A177-3AD203B41FA5}">
                      <a16:colId xmlns:a16="http://schemas.microsoft.com/office/drawing/2014/main" val="3473504338"/>
                    </a:ext>
                  </a:extLst>
                </a:gridCol>
                <a:gridCol w="647772">
                  <a:extLst>
                    <a:ext uri="{9D8B030D-6E8A-4147-A177-3AD203B41FA5}">
                      <a16:colId xmlns:a16="http://schemas.microsoft.com/office/drawing/2014/main" val="2497493950"/>
                    </a:ext>
                  </a:extLst>
                </a:gridCol>
                <a:gridCol w="637153">
                  <a:extLst>
                    <a:ext uri="{9D8B030D-6E8A-4147-A177-3AD203B41FA5}">
                      <a16:colId xmlns:a16="http://schemas.microsoft.com/office/drawing/2014/main" val="1822500780"/>
                    </a:ext>
                  </a:extLst>
                </a:gridCol>
              </a:tblGrid>
              <a:tr h="1268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9290476"/>
                  </a:ext>
                </a:extLst>
              </a:tr>
              <a:tr h="3883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374719"/>
                  </a:ext>
                </a:extLst>
              </a:tr>
              <a:tr h="1347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42.930.872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43.928.745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10.504.745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61729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11.226.126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12.061.257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2.975.214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739679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1.594.580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1.594.580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157.398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939299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29.618.175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29.780.917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7.371.010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091813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982.009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959420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Encuesta Nacional Urbana de Seguridad Ciudadana - INE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982.009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982.009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9267172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28.636.166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28.798.908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162.742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7.371.010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1183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Gestión en Seguridad Ciudadana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3.299.748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3.275.466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355333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Nacional de Seguridad Pública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3.855.981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3.821.430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-34.551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55.243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653965"/>
                  </a:ext>
                </a:extLst>
              </a:tr>
              <a:tr h="15852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Innovación y Tecnología para la Prevención del Delito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1.864.188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1.864.188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229783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Calle Segura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6.630.533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7.149.849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519.316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1.227.709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044846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Seguridad en mi Barrio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5.753.987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5.593.995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-159.992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510.562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376525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Sistema Lazos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6.863.562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6.838.057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5.478.856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0975064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Denuncia Seguro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368.167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255.923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-112.244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150977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69.805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69.805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2455651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63390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48.578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666886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19.182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562953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460013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388.670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2541124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33.506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33.506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316190"/>
                  </a:ext>
                </a:extLst>
              </a:tr>
              <a:tr h="1268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62037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62914" y="799066"/>
            <a:ext cx="787739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08, PROGRAMA 02: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CENTROS REGIONALES DE ATENCIÓN Y ORIENTACIÓN A VÍCTIMAS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2914" y="1765772"/>
            <a:ext cx="8048839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9D82592-2088-4063-8BD9-99AD55651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103084"/>
              </p:ext>
            </p:extLst>
          </p:nvPr>
        </p:nvGraphicFramePr>
        <p:xfrm>
          <a:off x="562914" y="2130897"/>
          <a:ext cx="7886700" cy="2011798"/>
        </p:xfrm>
        <a:graphic>
          <a:graphicData uri="http://schemas.openxmlformats.org/drawingml/2006/table">
            <a:tbl>
              <a:tblPr/>
              <a:tblGrid>
                <a:gridCol w="286477">
                  <a:extLst>
                    <a:ext uri="{9D8B030D-6E8A-4147-A177-3AD203B41FA5}">
                      <a16:colId xmlns:a16="http://schemas.microsoft.com/office/drawing/2014/main" val="1247647301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6665115"/>
                    </a:ext>
                  </a:extLst>
                </a:gridCol>
                <a:gridCol w="286477">
                  <a:extLst>
                    <a:ext uri="{9D8B030D-6E8A-4147-A177-3AD203B41FA5}">
                      <a16:colId xmlns:a16="http://schemas.microsoft.com/office/drawing/2014/main" val="3264491146"/>
                    </a:ext>
                  </a:extLst>
                </a:gridCol>
                <a:gridCol w="2569695">
                  <a:extLst>
                    <a:ext uri="{9D8B030D-6E8A-4147-A177-3AD203B41FA5}">
                      <a16:colId xmlns:a16="http://schemas.microsoft.com/office/drawing/2014/main" val="3277297889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840839467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619955108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1682109715"/>
                    </a:ext>
                  </a:extLst>
                </a:gridCol>
                <a:gridCol w="767757">
                  <a:extLst>
                    <a:ext uri="{9D8B030D-6E8A-4147-A177-3AD203B41FA5}">
                      <a16:colId xmlns:a16="http://schemas.microsoft.com/office/drawing/2014/main" val="2117138967"/>
                    </a:ext>
                  </a:extLst>
                </a:gridCol>
                <a:gridCol w="699003">
                  <a:extLst>
                    <a:ext uri="{9D8B030D-6E8A-4147-A177-3AD203B41FA5}">
                      <a16:colId xmlns:a16="http://schemas.microsoft.com/office/drawing/2014/main" val="2728942833"/>
                    </a:ext>
                  </a:extLst>
                </a:gridCol>
                <a:gridCol w="687543">
                  <a:extLst>
                    <a:ext uri="{9D8B030D-6E8A-4147-A177-3AD203B41FA5}">
                      <a16:colId xmlns:a16="http://schemas.microsoft.com/office/drawing/2014/main" val="754787316"/>
                    </a:ext>
                  </a:extLst>
                </a:gridCol>
              </a:tblGrid>
              <a:tr h="1719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597" marR="8597" marT="859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5846474"/>
                  </a:ext>
                </a:extLst>
              </a:tr>
              <a:tr h="4212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613211"/>
                  </a:ext>
                </a:extLst>
              </a:tr>
              <a:tr h="1805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2.864.141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2.572.236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-291.905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505.763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6764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1.571.558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1.279.653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-291.905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368.147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23,4%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28,8%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8846467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1.253.616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1.253.616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137.616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28253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38.957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38.957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610492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6.766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6.766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089710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6.957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6.957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7123491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9.136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9.136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328103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16.098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16.098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7164385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6102354"/>
                  </a:ext>
                </a:extLst>
              </a:tr>
              <a:tr h="13755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8597" marR="8597" marT="85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597" marR="8597" marT="859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1680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6000" y="908720"/>
            <a:ext cx="8206782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1E9D6F4-CEEF-4CC8-AA10-8A8EDBF568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16331"/>
              </p:ext>
            </p:extLst>
          </p:nvPr>
        </p:nvGraphicFramePr>
        <p:xfrm>
          <a:off x="451218" y="2153876"/>
          <a:ext cx="4086001" cy="253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6319B381-84D5-41D2-A903-8134DBCEB6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9641502"/>
              </p:ext>
            </p:extLst>
          </p:nvPr>
        </p:nvGraphicFramePr>
        <p:xfrm>
          <a:off x="4630756" y="2160890"/>
          <a:ext cx="4086000" cy="2516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12622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5471" y="781772"/>
            <a:ext cx="7886702" cy="120664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09, PROGRAMA 01: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SERV. NACIONAL PARA PREVENCIÓN Y REHABIL. CONSUMO DE DROGAS Y ALCOHOL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0063" y="2010037"/>
            <a:ext cx="8015287" cy="1948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949B599-4652-46B1-AC75-E33E0D901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883411"/>
              </p:ext>
            </p:extLst>
          </p:nvPr>
        </p:nvGraphicFramePr>
        <p:xfrm>
          <a:off x="535472" y="2420888"/>
          <a:ext cx="7886701" cy="287029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47799162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710742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38946412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8847634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8032376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5593771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42079590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78628297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241390500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580221235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82962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761022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73.793.298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73.793.298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28.400.928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18648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9.119.843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9.119.843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2.632.888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476702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2.663.413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2.663.413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397.071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20596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61.975.157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61.975.157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18.161.129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09128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61.975.157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61.975.157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18.161.129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421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Tratamiento y Rehabilitación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46.837.970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46.837.970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6.801.732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3703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Programas de Prevención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3.449.869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3.449.869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3.305.441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8526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Capacitación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1.288.542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1.288.542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80719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Municipalidades - Programa PREVIENE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6.356.151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6.356.151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6.124.918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10470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Tolerancia Cero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1.167.227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1.167.227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189.559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25564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Parentalidad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1.814.602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1.814.602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1.466.849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20673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Elige Vivir sin Drogas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1.060.796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1.060.796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269.193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2167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1635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8.405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4422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3800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70112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7.200.336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367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7.200.336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4393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3" y="710698"/>
            <a:ext cx="792087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01: SUBSECRETARÍA DEL INTERIOR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27026" y="1427232"/>
            <a:ext cx="7920878" cy="2817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	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4911DB4-20DE-4839-A58C-43B8DD6C0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811106"/>
              </p:ext>
            </p:extLst>
          </p:nvPr>
        </p:nvGraphicFramePr>
        <p:xfrm>
          <a:off x="539553" y="1772844"/>
          <a:ext cx="7920879" cy="4183384"/>
        </p:xfrm>
        <a:graphic>
          <a:graphicData uri="http://schemas.openxmlformats.org/drawingml/2006/table">
            <a:tbl>
              <a:tblPr/>
              <a:tblGrid>
                <a:gridCol w="260899">
                  <a:extLst>
                    <a:ext uri="{9D8B030D-6E8A-4147-A177-3AD203B41FA5}">
                      <a16:colId xmlns:a16="http://schemas.microsoft.com/office/drawing/2014/main" val="3942310955"/>
                    </a:ext>
                  </a:extLst>
                </a:gridCol>
                <a:gridCol w="260899">
                  <a:extLst>
                    <a:ext uri="{9D8B030D-6E8A-4147-A177-3AD203B41FA5}">
                      <a16:colId xmlns:a16="http://schemas.microsoft.com/office/drawing/2014/main" val="3105665567"/>
                    </a:ext>
                  </a:extLst>
                </a:gridCol>
                <a:gridCol w="260899">
                  <a:extLst>
                    <a:ext uri="{9D8B030D-6E8A-4147-A177-3AD203B41FA5}">
                      <a16:colId xmlns:a16="http://schemas.microsoft.com/office/drawing/2014/main" val="3635703021"/>
                    </a:ext>
                  </a:extLst>
                </a:gridCol>
                <a:gridCol w="2942934">
                  <a:extLst>
                    <a:ext uri="{9D8B030D-6E8A-4147-A177-3AD203B41FA5}">
                      <a16:colId xmlns:a16="http://schemas.microsoft.com/office/drawing/2014/main" val="1642563553"/>
                    </a:ext>
                  </a:extLst>
                </a:gridCol>
                <a:gridCol w="699208">
                  <a:extLst>
                    <a:ext uri="{9D8B030D-6E8A-4147-A177-3AD203B41FA5}">
                      <a16:colId xmlns:a16="http://schemas.microsoft.com/office/drawing/2014/main" val="3208370899"/>
                    </a:ext>
                  </a:extLst>
                </a:gridCol>
                <a:gridCol w="699208">
                  <a:extLst>
                    <a:ext uri="{9D8B030D-6E8A-4147-A177-3AD203B41FA5}">
                      <a16:colId xmlns:a16="http://schemas.microsoft.com/office/drawing/2014/main" val="3399184045"/>
                    </a:ext>
                  </a:extLst>
                </a:gridCol>
                <a:gridCol w="699208">
                  <a:extLst>
                    <a:ext uri="{9D8B030D-6E8A-4147-A177-3AD203B41FA5}">
                      <a16:colId xmlns:a16="http://schemas.microsoft.com/office/drawing/2014/main" val="145723781"/>
                    </a:ext>
                  </a:extLst>
                </a:gridCol>
                <a:gridCol w="699208">
                  <a:extLst>
                    <a:ext uri="{9D8B030D-6E8A-4147-A177-3AD203B41FA5}">
                      <a16:colId xmlns:a16="http://schemas.microsoft.com/office/drawing/2014/main" val="2617402127"/>
                    </a:ext>
                  </a:extLst>
                </a:gridCol>
                <a:gridCol w="772259">
                  <a:extLst>
                    <a:ext uri="{9D8B030D-6E8A-4147-A177-3AD203B41FA5}">
                      <a16:colId xmlns:a16="http://schemas.microsoft.com/office/drawing/2014/main" val="476816069"/>
                    </a:ext>
                  </a:extLst>
                </a:gridCol>
                <a:gridCol w="626157">
                  <a:extLst>
                    <a:ext uri="{9D8B030D-6E8A-4147-A177-3AD203B41FA5}">
                      <a16:colId xmlns:a16="http://schemas.microsoft.com/office/drawing/2014/main" val="1318278768"/>
                    </a:ext>
                  </a:extLst>
                </a:gridCol>
              </a:tblGrid>
              <a:tr h="15551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93" marR="7793" marT="779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233750"/>
                  </a:ext>
                </a:extLst>
              </a:tr>
              <a:tr h="3810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684268"/>
                  </a:ext>
                </a:extLst>
              </a:tr>
              <a:tr h="1632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40.126.215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52.172.479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12.046.264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17.064.511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382051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15.136.852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15.136.852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3.845.436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303826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2.166.908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2.166.908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547.828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25,3%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574521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19.565.757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30.671.262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11.105.505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12.321.259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207039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2.495.971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2.625.971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221.678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864511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Asistencia Social (ORASMI)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2.263.841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2.393.841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184.109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6068725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Becas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232.130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232.130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37.569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882732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17.069.786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28.045.291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10.975.505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12.099.581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750804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11.105.515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11.105.505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10.782.750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107827500,0%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5216230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Estadio Seguro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659.517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659.517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77.776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961986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Diario Oficial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967.644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967.644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192.524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523844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Migraciones y Extranjería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3.700.450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3.700.450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651.097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6884801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Seguimiento de Causas Judiciales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544.873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544.873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97.116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2113502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361.964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361.964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47.765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9109625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Violencia Rural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3.734.956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3.604.956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-130.000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240.167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6,4%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6,7%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220340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BID Fortalecimiento Seguridad Publica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6.895.800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6.895.800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1072884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CiberSeguridad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204.572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204.572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10.386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5,1%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678319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269.711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269.711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153.170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617425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269.711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269.711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153.170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8385199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15.574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15.574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9427866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15.574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15.574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4.924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443757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2.629.763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3.570.522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940.759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802456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2.629.763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3.570.522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940.759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064176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Atender Situaciones de Emergencia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940.769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940.759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46049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Frontera Segura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2.629.753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2.629.753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8693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341.650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341.650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191.894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2699490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243.513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243.513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7837585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98.137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98.137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55002"/>
                  </a:ext>
                </a:extLst>
              </a:tr>
              <a:tr h="1244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191.894</a:t>
                      </a:r>
                    </a:p>
                  </a:txBody>
                  <a:tcPr marL="7793" marR="7793" marT="779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93" marR="7793" marT="7793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2695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7969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66725" y="823897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02: RED DE CONECTIVIDAD DEL ESTADO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5" y="1556792"/>
            <a:ext cx="7886701" cy="27259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5B78334-F074-44CD-9F16-5E3B0862C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782591"/>
              </p:ext>
            </p:extLst>
          </p:nvPr>
        </p:nvGraphicFramePr>
        <p:xfrm>
          <a:off x="466725" y="1915010"/>
          <a:ext cx="7886701" cy="160165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208736050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23991008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931398944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88670586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85794977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7771116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708878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226900806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290610615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568688790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89804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72629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5.676.186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5.676.186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1.801.019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2045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1.374.781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1.374.781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300.874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318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3.739.030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3.739.030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588.359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40626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562.375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562.375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61494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501.025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501.025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10566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61.350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0632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374540"/>
                  </a:ext>
                </a:extLst>
              </a:tr>
              <a:tr h="1585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911.786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6358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592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28078" y="746702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03: FONDO SOCIAL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44128" y="1506218"/>
            <a:ext cx="7870652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0947137-12AD-4923-A0BD-CAC89ED0F98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363749"/>
              </p:ext>
            </p:extLst>
          </p:nvPr>
        </p:nvGraphicFramePr>
        <p:xfrm>
          <a:off x="428077" y="1843784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88273768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831877445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414185941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197249652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13814426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8959619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397605780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005270379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4044465459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2564075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004154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35387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4.342.486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4.342.486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932732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6411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7996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38903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4104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7278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3.478.102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3644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4102" y="806265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10, PROGRAMA 04: BOMBEROS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60021" y="1509623"/>
            <a:ext cx="7886701" cy="332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DDD6C3F-4CDE-4EC6-AD39-516B95B0BA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471600"/>
              </p:ext>
            </p:extLst>
          </p:nvPr>
        </p:nvGraphicFramePr>
        <p:xfrm>
          <a:off x="574102" y="1893258"/>
          <a:ext cx="7886701" cy="2157429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339261642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86886082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04653076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139814403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27688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1991375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05200374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751744748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3183861018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1500026758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8750596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60734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50.346.267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50.346.267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5.779.186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1582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33.297.472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33.297.472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4.795.764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4189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33.297.472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33.297.472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4.795.764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94113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de Operación de Cuerpo de Bomberos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24.841.657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24.841.657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4.795.764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516760"/>
                  </a:ext>
                </a:extLst>
              </a:tr>
              <a:tr h="1702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Ayuda Extraordinaria, Reparaciones y Mantenciones de Cuerpos de Bomberos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1.794.899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1.794.899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85194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Funcionamiento de la Junta Nacional y Organismos Dependientes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3.878.479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3.878.479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7908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de Bomberos de Chile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2.782.437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2.782.437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73630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17.048.795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17.048.795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2709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17.048.795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17.048.795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099974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Inversiones de Cuerpos de Bomberos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2.582.406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2.582.406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983.422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167356"/>
                  </a:ext>
                </a:extLst>
              </a:tr>
              <a:tr h="1463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Importaciones y Compromisos en Moneda Extranjera para Cuerpos de Bomberos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9.320.773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9.320.773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89088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Adquisiciones y Compromisos en Moneda Nacional para Cuerpos de Bomberos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5.145.616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5.145.616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034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9553" y="806346"/>
            <a:ext cx="7886700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31, PROGRAMA 01: CARABINEROS DE CHILE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5AAEE31-7C89-411D-A519-355A78D3E71D}"/>
              </a:ext>
            </a:extLst>
          </p:cNvPr>
          <p:cNvSpPr txBox="1">
            <a:spLocks/>
          </p:cNvSpPr>
          <p:nvPr/>
        </p:nvSpPr>
        <p:spPr>
          <a:xfrm>
            <a:off x="522464" y="1477700"/>
            <a:ext cx="7920878" cy="2817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					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DBF819B-F4CE-462B-8A4C-D6B34D4C33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0439640"/>
              </p:ext>
            </p:extLst>
          </p:nvPr>
        </p:nvGraphicFramePr>
        <p:xfrm>
          <a:off x="539552" y="1844824"/>
          <a:ext cx="7903790" cy="4273533"/>
        </p:xfrm>
        <a:graphic>
          <a:graphicData uri="http://schemas.openxmlformats.org/drawingml/2006/table">
            <a:tbl>
              <a:tblPr/>
              <a:tblGrid>
                <a:gridCol w="264873">
                  <a:extLst>
                    <a:ext uri="{9D8B030D-6E8A-4147-A177-3AD203B41FA5}">
                      <a16:colId xmlns:a16="http://schemas.microsoft.com/office/drawing/2014/main" val="1717368671"/>
                    </a:ext>
                  </a:extLst>
                </a:gridCol>
                <a:gridCol w="264873">
                  <a:extLst>
                    <a:ext uri="{9D8B030D-6E8A-4147-A177-3AD203B41FA5}">
                      <a16:colId xmlns:a16="http://schemas.microsoft.com/office/drawing/2014/main" val="1835102741"/>
                    </a:ext>
                  </a:extLst>
                </a:gridCol>
                <a:gridCol w="264873">
                  <a:extLst>
                    <a:ext uri="{9D8B030D-6E8A-4147-A177-3AD203B41FA5}">
                      <a16:colId xmlns:a16="http://schemas.microsoft.com/office/drawing/2014/main" val="641695054"/>
                    </a:ext>
                  </a:extLst>
                </a:gridCol>
                <a:gridCol w="2987758">
                  <a:extLst>
                    <a:ext uri="{9D8B030D-6E8A-4147-A177-3AD203B41FA5}">
                      <a16:colId xmlns:a16="http://schemas.microsoft.com/office/drawing/2014/main" val="1761728612"/>
                    </a:ext>
                  </a:extLst>
                </a:gridCol>
                <a:gridCol w="709858">
                  <a:extLst>
                    <a:ext uri="{9D8B030D-6E8A-4147-A177-3AD203B41FA5}">
                      <a16:colId xmlns:a16="http://schemas.microsoft.com/office/drawing/2014/main" val="2180397260"/>
                    </a:ext>
                  </a:extLst>
                </a:gridCol>
                <a:gridCol w="709858">
                  <a:extLst>
                    <a:ext uri="{9D8B030D-6E8A-4147-A177-3AD203B41FA5}">
                      <a16:colId xmlns:a16="http://schemas.microsoft.com/office/drawing/2014/main" val="2510998290"/>
                    </a:ext>
                  </a:extLst>
                </a:gridCol>
                <a:gridCol w="709858">
                  <a:extLst>
                    <a:ext uri="{9D8B030D-6E8A-4147-A177-3AD203B41FA5}">
                      <a16:colId xmlns:a16="http://schemas.microsoft.com/office/drawing/2014/main" val="3964265878"/>
                    </a:ext>
                  </a:extLst>
                </a:gridCol>
                <a:gridCol w="709858">
                  <a:extLst>
                    <a:ext uri="{9D8B030D-6E8A-4147-A177-3AD203B41FA5}">
                      <a16:colId xmlns:a16="http://schemas.microsoft.com/office/drawing/2014/main" val="2428990462"/>
                    </a:ext>
                  </a:extLst>
                </a:gridCol>
                <a:gridCol w="646288">
                  <a:extLst>
                    <a:ext uri="{9D8B030D-6E8A-4147-A177-3AD203B41FA5}">
                      <a16:colId xmlns:a16="http://schemas.microsoft.com/office/drawing/2014/main" val="4012088615"/>
                    </a:ext>
                  </a:extLst>
                </a:gridCol>
                <a:gridCol w="635693">
                  <a:extLst>
                    <a:ext uri="{9D8B030D-6E8A-4147-A177-3AD203B41FA5}">
                      <a16:colId xmlns:a16="http://schemas.microsoft.com/office/drawing/2014/main" val="2810217836"/>
                    </a:ext>
                  </a:extLst>
                </a:gridCol>
              </a:tblGrid>
              <a:tr h="1280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8872874"/>
                  </a:ext>
                </a:extLst>
              </a:tr>
              <a:tr h="39213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944273"/>
                  </a:ext>
                </a:extLst>
              </a:tr>
              <a:tr h="1680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1.221.214.788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1.196.315.431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-24.899.357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283.948.554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655654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953.037.666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953.037.666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239.144.931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259799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178.509.598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178.509.598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28.559.342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085108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8.203.013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8.203.013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1.603.877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838378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8.201.990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8.201.990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1.603.773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387904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Asistencia Social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7019764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1.016.593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1.016.593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476813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864682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Premios y Otros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135.384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135.384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361796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881.209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881.209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756392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Museo Histórico y Centro Cultural de Carabineros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135.440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135.440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745673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Modelo de Integración Carabineros-Comunidad MICC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745.759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745.759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9728965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Rotativo de Abastecimiento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976073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5.347.378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5.347.378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2.932.420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5844308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5.347.378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5.347.378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2.932.420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928128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833931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128.416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128.416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17.394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343675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13.810.131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13.810.131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94912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11.365.289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11.365.289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363921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1.000.410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233043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Activos no Financieros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1.444.432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1.444.432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743575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-24.899.357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759702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-24.899.357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224304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35.491.930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35.491.930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5.229.358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4445149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35.491.930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35.491.930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5.229.358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187285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770.696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072966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Anticipos por Cambio de Residencia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770.696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650119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5.960.557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59605570,0%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59605570,0%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845720"/>
                  </a:ext>
                </a:extLst>
              </a:tr>
              <a:tr h="12804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5.960.557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59605570,0%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59605570,0%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8303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99294" y="798035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32, PROGRAMA 01: HOSPITAL DE CARABINEROS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99294" y="1520611"/>
            <a:ext cx="8187506" cy="3651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17B5540B-E80D-4F7B-B514-9D2D858C8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267714"/>
              </p:ext>
            </p:extLst>
          </p:nvPr>
        </p:nvGraphicFramePr>
        <p:xfrm>
          <a:off x="499294" y="1885737"/>
          <a:ext cx="7886701" cy="1443077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428045779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6430244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592750781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22474843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90300799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0188706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3814688346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4224610561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972132517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453743191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13088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347734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30.690.271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30.690.271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8.195.105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1405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23.397.730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23.397.730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5.391.765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77102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7.128.096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7.128.096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2.225.364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32543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164.435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9860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164.435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45.883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7475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5320930,0%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5320930,0%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00869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532.093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5320930,0%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5320930,0%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83214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2385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3634" y="720340"/>
            <a:ext cx="7888958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33, PROGRAMA 01: POLICÍA DE INVESTIGACIONES DE CHILE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01376" y="1730291"/>
            <a:ext cx="7886701" cy="3222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7BE82D4-664A-4C79-AD13-A50DD1B92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410021"/>
              </p:ext>
            </p:extLst>
          </p:nvPr>
        </p:nvGraphicFramePr>
        <p:xfrm>
          <a:off x="501376" y="2052551"/>
          <a:ext cx="7886701" cy="2965445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3076837013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128639744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1076987169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3907687719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0724775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01672514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35740831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24419200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561910334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2547165763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176142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051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369.591.607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363.746.424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-5.845.183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105.282.613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5443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300.159.283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300.159.283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79.336.317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672719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35.954.264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35.954.264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10.078.661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7581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364.473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4115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364.473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59.163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64116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110702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9404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Microtráfico Cero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1.022.500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3958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5.666.695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5.666.695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443.182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1117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2.319.030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2.319.030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48735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1.474.445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1.474.445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13375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736.200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736.200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90430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1.137.020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1.137.020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17.826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00620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-5.845.183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0485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de Emergencia Transitorio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-5.845.183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04455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20.579.199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20.579.199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5.193.072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3921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20.579.199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20.579.199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5.193.072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05861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10.145.285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101452850,0%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101452850,0%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7793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10.145.285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101452850,0%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101452850,0%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225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121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28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5447" y="920335"/>
            <a:ext cx="7579017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12757" y="1641499"/>
            <a:ext cx="757463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767C161-B805-455C-8083-180D443CCB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259083"/>
              </p:ext>
            </p:extLst>
          </p:nvPr>
        </p:nvGraphicFramePr>
        <p:xfrm>
          <a:off x="525446" y="1988840"/>
          <a:ext cx="7574629" cy="3227666"/>
        </p:xfrm>
        <a:graphic>
          <a:graphicData uri="http://schemas.openxmlformats.org/drawingml/2006/table">
            <a:tbl>
              <a:tblPr/>
              <a:tblGrid>
                <a:gridCol w="797956">
                  <a:extLst>
                    <a:ext uri="{9D8B030D-6E8A-4147-A177-3AD203B41FA5}">
                      <a16:colId xmlns:a16="http://schemas.microsoft.com/office/drawing/2014/main" val="3130725885"/>
                    </a:ext>
                  </a:extLst>
                </a:gridCol>
                <a:gridCol w="2131853">
                  <a:extLst>
                    <a:ext uri="{9D8B030D-6E8A-4147-A177-3AD203B41FA5}">
                      <a16:colId xmlns:a16="http://schemas.microsoft.com/office/drawing/2014/main" val="1765920413"/>
                    </a:ext>
                  </a:extLst>
                </a:gridCol>
                <a:gridCol w="797956">
                  <a:extLst>
                    <a:ext uri="{9D8B030D-6E8A-4147-A177-3AD203B41FA5}">
                      <a16:colId xmlns:a16="http://schemas.microsoft.com/office/drawing/2014/main" val="128303887"/>
                    </a:ext>
                  </a:extLst>
                </a:gridCol>
                <a:gridCol w="797956">
                  <a:extLst>
                    <a:ext uri="{9D8B030D-6E8A-4147-A177-3AD203B41FA5}">
                      <a16:colId xmlns:a16="http://schemas.microsoft.com/office/drawing/2014/main" val="3671604465"/>
                    </a:ext>
                  </a:extLst>
                </a:gridCol>
                <a:gridCol w="797956">
                  <a:extLst>
                    <a:ext uri="{9D8B030D-6E8A-4147-A177-3AD203B41FA5}">
                      <a16:colId xmlns:a16="http://schemas.microsoft.com/office/drawing/2014/main" val="654542844"/>
                    </a:ext>
                  </a:extLst>
                </a:gridCol>
                <a:gridCol w="797956">
                  <a:extLst>
                    <a:ext uri="{9D8B030D-6E8A-4147-A177-3AD203B41FA5}">
                      <a16:colId xmlns:a16="http://schemas.microsoft.com/office/drawing/2014/main" val="4281962531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611338267"/>
                    </a:ext>
                  </a:extLst>
                </a:gridCol>
                <a:gridCol w="726498">
                  <a:extLst>
                    <a:ext uri="{9D8B030D-6E8A-4147-A177-3AD203B41FA5}">
                      <a16:colId xmlns:a16="http://schemas.microsoft.com/office/drawing/2014/main" val="1384310549"/>
                    </a:ext>
                  </a:extLst>
                </a:gridCol>
              </a:tblGrid>
              <a:tr h="152789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26417"/>
                  </a:ext>
                </a:extLst>
              </a:tr>
              <a:tr h="467915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0927302"/>
                  </a:ext>
                </a:extLst>
              </a:tr>
              <a:tr h="16233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1.278.446.244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1.297.554.132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19.107.888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231.585.265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8342231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Arica y Parinacota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40.371.816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39.766.881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-604.935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5.748.781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3325020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Tarapacá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51.208.757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52.632.198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1.423.441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5.164.619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205839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Antofagasta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88.203.642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87.212.041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-991.601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9.063.588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928422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Atacama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73.345.576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80.977.572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7.631.996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16.453.857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811982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Coquimbo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73.811.876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69.778.362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-4.033.514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18.470.438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079814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Valparaíso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87.460.581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90.326.251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2.865.670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16.814.017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017616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Metropolitana de Santiago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136.632.805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138.385.832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1.753.027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34.037.587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4309455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O'Higgins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76.522.153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78.316.686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1.794.533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16.821.295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998532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Maule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89.481.987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95.601.045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6.119.058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17.738.048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610195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Ñuble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55.161.435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53.636.014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-1.525.421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3.801.992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8083083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Biobío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91.574.111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91.998.348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424.237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8.764.743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6127296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Araucanía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138.691.896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136.328.608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-2.363.288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18.929.968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369624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Rios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57.019.398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60.217.131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3.197.733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11.116.157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270871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Los Lagos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88.025.852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87.366.106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-659.746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19.038.009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8353075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Aysén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63.983.171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68.618.124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4.634.953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11.497.193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758678"/>
                  </a:ext>
                </a:extLst>
              </a:tr>
              <a:tr h="15278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Magallanes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66.951.188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66.392.933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-558.255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18.124.973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74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2312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560" y="810920"/>
            <a:ext cx="72008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MENSUAL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8" name="2 Gráfico">
            <a:extLst>
              <a:ext uri="{FF2B5EF4-FFF2-40B4-BE49-F238E27FC236}">
                <a16:creationId xmlns:a16="http://schemas.microsoft.com/office/drawing/2014/main" id="{27BA1CC5-AEA6-4CF3-896B-C3C518A6D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443111"/>
              </p:ext>
            </p:extLst>
          </p:nvPr>
        </p:nvGraphicFramePr>
        <p:xfrm>
          <a:off x="607924" y="2348880"/>
          <a:ext cx="7200801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31801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0362" y="817540"/>
            <a:ext cx="801357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MENSUAL DE GASTOS A MARZO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FF44A13-D57F-4580-8606-3996C82EC0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6282978"/>
              </p:ext>
            </p:extLst>
          </p:nvPr>
        </p:nvGraphicFramePr>
        <p:xfrm>
          <a:off x="619642" y="2057199"/>
          <a:ext cx="7974086" cy="3665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30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232" y="916622"/>
            <a:ext cx="7632848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% EJECUCIÓN ACUMULADA DE GASTOS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01, 02 Y 03: GOBIERNOS REGIONALES</a:t>
            </a:r>
          </a:p>
        </p:txBody>
      </p:sp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71F61CC1-F897-47A8-9365-700BEC3325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1177405"/>
              </p:ext>
            </p:extLst>
          </p:nvPr>
        </p:nvGraphicFramePr>
        <p:xfrm>
          <a:off x="611232" y="2492896"/>
          <a:ext cx="7632848" cy="330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34693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17585" y="836712"/>
            <a:ext cx="8107551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01: GASTOS DE FUNCIONAMIENTO GOBIERNOS REGIONALES</a:t>
            </a:r>
          </a:p>
        </p:txBody>
      </p:sp>
      <p:graphicFrame>
        <p:nvGraphicFramePr>
          <p:cNvPr id="9" name="2 Gráfico">
            <a:extLst>
              <a:ext uri="{FF2B5EF4-FFF2-40B4-BE49-F238E27FC236}">
                <a16:creationId xmlns:a16="http://schemas.microsoft.com/office/drawing/2014/main" id="{22449F74-9072-4AA8-92AE-595D946DDA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075014"/>
              </p:ext>
            </p:extLst>
          </p:nvPr>
        </p:nvGraphicFramePr>
        <p:xfrm>
          <a:off x="4622596" y="2168611"/>
          <a:ext cx="3979570" cy="2675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1 Gráfico">
            <a:extLst>
              <a:ext uri="{FF2B5EF4-FFF2-40B4-BE49-F238E27FC236}">
                <a16:creationId xmlns:a16="http://schemas.microsoft.com/office/drawing/2014/main" id="{D7EFA333-2F48-40B4-A3CA-51D3B63125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4656533"/>
              </p:ext>
            </p:extLst>
          </p:nvPr>
        </p:nvGraphicFramePr>
        <p:xfrm>
          <a:off x="531478" y="2166346"/>
          <a:ext cx="3979570" cy="2675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94085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32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76001" y="959239"/>
            <a:ext cx="8182075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CAPÍTULOS 61 AL 75, PROGRAMA 02 Y 03: INVERSIÓN REGIONAL</a:t>
            </a:r>
          </a:p>
        </p:txBody>
      </p:sp>
      <p:graphicFrame>
        <p:nvGraphicFramePr>
          <p:cNvPr id="7" name="2 Gráfico">
            <a:extLst>
              <a:ext uri="{FF2B5EF4-FFF2-40B4-BE49-F238E27FC236}">
                <a16:creationId xmlns:a16="http://schemas.microsoft.com/office/drawing/2014/main" id="{87B083C4-584E-4ADD-A603-A05DE3214B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373626"/>
              </p:ext>
            </p:extLst>
          </p:nvPr>
        </p:nvGraphicFramePr>
        <p:xfrm>
          <a:off x="4630859" y="2137757"/>
          <a:ext cx="4017296" cy="268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1 Gráfico">
            <a:extLst>
              <a:ext uri="{FF2B5EF4-FFF2-40B4-BE49-F238E27FC236}">
                <a16:creationId xmlns:a16="http://schemas.microsoft.com/office/drawing/2014/main" id="{7B6C79D9-3180-47BB-BC8C-72C1ACC7261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13299"/>
              </p:ext>
            </p:extLst>
          </p:nvPr>
        </p:nvGraphicFramePr>
        <p:xfrm>
          <a:off x="451708" y="2137757"/>
          <a:ext cx="4061434" cy="268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28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836712"/>
            <a:ext cx="770485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ACUMULADA DE GASTOS A MARZO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21830C7-7DBA-4D54-B39D-355C835FAA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4929833"/>
              </p:ext>
            </p:extLst>
          </p:nvPr>
        </p:nvGraphicFramePr>
        <p:xfrm>
          <a:off x="611559" y="2060848"/>
          <a:ext cx="7704857" cy="3547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35175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4469" y="866703"/>
            <a:ext cx="7860246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DEL INTERIOR Y SEGURIDAD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28178" y="1563585"/>
            <a:ext cx="7886699" cy="30217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10313AD-2B0A-4141-A70C-39E44A3816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4427888"/>
              </p:ext>
            </p:extLst>
          </p:nvPr>
        </p:nvGraphicFramePr>
        <p:xfrm>
          <a:off x="528178" y="1988840"/>
          <a:ext cx="7886699" cy="2766568"/>
        </p:xfrm>
        <a:graphic>
          <a:graphicData uri="http://schemas.openxmlformats.org/drawingml/2006/table">
            <a:tbl>
              <a:tblPr/>
              <a:tblGrid>
                <a:gridCol w="715032">
                  <a:extLst>
                    <a:ext uri="{9D8B030D-6E8A-4147-A177-3AD203B41FA5}">
                      <a16:colId xmlns:a16="http://schemas.microsoft.com/office/drawing/2014/main" val="1816541326"/>
                    </a:ext>
                  </a:extLst>
                </a:gridCol>
                <a:gridCol w="3009539">
                  <a:extLst>
                    <a:ext uri="{9D8B030D-6E8A-4147-A177-3AD203B41FA5}">
                      <a16:colId xmlns:a16="http://schemas.microsoft.com/office/drawing/2014/main" val="2878240640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3595972064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3784722034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2686630362"/>
                    </a:ext>
                  </a:extLst>
                </a:gridCol>
                <a:gridCol w="715032">
                  <a:extLst>
                    <a:ext uri="{9D8B030D-6E8A-4147-A177-3AD203B41FA5}">
                      <a16:colId xmlns:a16="http://schemas.microsoft.com/office/drawing/2014/main" val="4117468890"/>
                    </a:ext>
                  </a:extLst>
                </a:gridCol>
                <a:gridCol w="651000">
                  <a:extLst>
                    <a:ext uri="{9D8B030D-6E8A-4147-A177-3AD203B41FA5}">
                      <a16:colId xmlns:a16="http://schemas.microsoft.com/office/drawing/2014/main" val="3896497152"/>
                    </a:ext>
                  </a:extLst>
                </a:gridCol>
                <a:gridCol w="651000">
                  <a:extLst>
                    <a:ext uri="{9D8B030D-6E8A-4147-A177-3AD203B41FA5}">
                      <a16:colId xmlns:a16="http://schemas.microsoft.com/office/drawing/2014/main" val="3090936469"/>
                    </a:ext>
                  </a:extLst>
                </a:gridCol>
              </a:tblGrid>
              <a:tr h="169728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Subtítulo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7313893"/>
                  </a:ext>
                </a:extLst>
              </a:tr>
              <a:tr h="415834">
                <a:tc gridSpan="2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5358076"/>
                  </a:ext>
                </a:extLst>
              </a:tr>
              <a:tr h="17821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3.747.325.567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3.730.478.824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-16.846.743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800.298.838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489426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1.439.199.493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1.439.739.288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539.795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365.790.518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491091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263.335.813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266.411.278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3.075.465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47.482.202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564870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8.731.921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8.756.962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25.041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1.733.964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582876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326.641.252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345.194.989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18.553.737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104.760.088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32,1%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7712866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5.617.089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5.617.089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3.085.590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881749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136.821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348.210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211.389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413491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22.356.401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77.961.804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55.605.403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7.298.834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187160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FINANCIEROS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138.107.040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-138.107.040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1477630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873.572.616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803.003.202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-70.569.414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127.562.392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791327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PRÉSTAMOS        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11.728.479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14.338.597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2.610.118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1.690.003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809833"/>
                  </a:ext>
                </a:extLst>
              </a:tr>
              <a:tr h="169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637.496.452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717.469.542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79.973.090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61.745.484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9293420"/>
                  </a:ext>
                </a:extLst>
              </a:tr>
              <a:tr h="13578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20.402.190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51.637.863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31.235.673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79.131.669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35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9557" y="801086"/>
            <a:ext cx="7886697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RESUMEN POR CAPÍTULOS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9557" y="1566168"/>
            <a:ext cx="798717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F2DF8AC8-9384-47FB-B28D-3D23B947D4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8984049"/>
              </p:ext>
            </p:extLst>
          </p:nvPr>
        </p:nvGraphicFramePr>
        <p:xfrm>
          <a:off x="509556" y="1931293"/>
          <a:ext cx="7886698" cy="3884259"/>
        </p:xfrm>
        <a:graphic>
          <a:graphicData uri="http://schemas.openxmlformats.org/drawingml/2006/table">
            <a:tbl>
              <a:tblPr/>
              <a:tblGrid>
                <a:gridCol w="346668">
                  <a:extLst>
                    <a:ext uri="{9D8B030D-6E8A-4147-A177-3AD203B41FA5}">
                      <a16:colId xmlns:a16="http://schemas.microsoft.com/office/drawing/2014/main" val="2938734257"/>
                    </a:ext>
                  </a:extLst>
                </a:gridCol>
                <a:gridCol w="270834">
                  <a:extLst>
                    <a:ext uri="{9D8B030D-6E8A-4147-A177-3AD203B41FA5}">
                      <a16:colId xmlns:a16="http://schemas.microsoft.com/office/drawing/2014/main" val="3886332488"/>
                    </a:ext>
                  </a:extLst>
                </a:gridCol>
                <a:gridCol w="3055013">
                  <a:extLst>
                    <a:ext uri="{9D8B030D-6E8A-4147-A177-3AD203B41FA5}">
                      <a16:colId xmlns:a16="http://schemas.microsoft.com/office/drawing/2014/main" val="2729640124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985512370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1356507397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2779699525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740023634"/>
                    </a:ext>
                  </a:extLst>
                </a:gridCol>
                <a:gridCol w="660836">
                  <a:extLst>
                    <a:ext uri="{9D8B030D-6E8A-4147-A177-3AD203B41FA5}">
                      <a16:colId xmlns:a16="http://schemas.microsoft.com/office/drawing/2014/main" val="845169171"/>
                    </a:ext>
                  </a:extLst>
                </a:gridCol>
                <a:gridCol w="650003">
                  <a:extLst>
                    <a:ext uri="{9D8B030D-6E8A-4147-A177-3AD203B41FA5}">
                      <a16:colId xmlns:a16="http://schemas.microsoft.com/office/drawing/2014/main" val="2628397657"/>
                    </a:ext>
                  </a:extLst>
                </a:gridCol>
              </a:tblGrid>
              <a:tr h="1625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8652751"/>
                  </a:ext>
                </a:extLst>
              </a:tr>
              <a:tr h="3981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Denominación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506503"/>
                  </a:ext>
                </a:extLst>
              </a:tr>
              <a:tr h="170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Gobierno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73.367.156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74.613.156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1.246.000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26.335.521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1999326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Oficina Nacional de Emergencia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15.642.940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15.642.940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4.625.639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083530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699.733.127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-699.733.127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587138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36.717.482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37.682.327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964.845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11.161.618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1404301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Fortalecimiento de la Gestión Subnacional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7.835.232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7.835.232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456.193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85367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Desarrollo Local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284.011.840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199.955.732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-84.056.108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62.683.948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5598636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a 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182.040.948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128.968.575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-53.072.373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490313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de Convergencia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189.127.625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189.087.625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-40.000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792194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Nacional de Inteligencia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7.890.877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7.890.877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2.410.245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0988759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45.795.013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46.500.981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705.968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11.010.508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884712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Prevención del Delito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42.930.872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43.928.745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997.873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10.504.745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457579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Centros Regionales de Atención y Orientación a Víctimas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2.864.141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2.572.236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-291.905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505.763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749708"/>
                  </a:ext>
                </a:extLst>
              </a:tr>
              <a:tr h="26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para Prevención y Rehabilitación Consumo de Drogas y Alcohol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73.793.298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73.793.298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28.400.928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413310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100.491.154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112.537.418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12.046.264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24.644.716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7267050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del Interior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40.126.215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52.172.479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12.046.264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17.064.511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509379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Conectividad del Estado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5.676.186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5.676.186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1.801.019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9627553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Fondo Social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4.342.486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4.342.486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4729536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Bomberos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50.346.267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50.346.267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5.779.186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9267290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1.221.214.788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1.196.315.431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-24.899.357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283.948.554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528624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Hospital de Carabineros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30.690.271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30.690.271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8.195.105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26,7%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9798139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de Investigaciones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369.591.607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363.746.424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-5.845.183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105.282.613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28,5%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28,9%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269057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 al 76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Gobiernos Regionales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1.278.446.244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1.297.554.132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19.107.888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231.585.265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18,1%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5040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9557" y="801086"/>
            <a:ext cx="7886697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 RESUMEN FET – Covid - 19</a:t>
            </a:r>
            <a:endParaRPr lang="es-CL" sz="1800" b="1" dirty="0">
              <a:solidFill>
                <a:schemeClr val="tx1"/>
              </a:solidFill>
              <a:latin typeface="+mn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09557" y="1566168"/>
            <a:ext cx="7987175" cy="3651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F15BFC2-BDFB-4792-9AFC-CA11C794BA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188303"/>
              </p:ext>
            </p:extLst>
          </p:nvPr>
        </p:nvGraphicFramePr>
        <p:xfrm>
          <a:off x="509556" y="1931293"/>
          <a:ext cx="7886698" cy="1511435"/>
        </p:xfrm>
        <a:graphic>
          <a:graphicData uri="http://schemas.openxmlformats.org/drawingml/2006/table">
            <a:tbl>
              <a:tblPr/>
              <a:tblGrid>
                <a:gridCol w="346668">
                  <a:extLst>
                    <a:ext uri="{9D8B030D-6E8A-4147-A177-3AD203B41FA5}">
                      <a16:colId xmlns:a16="http://schemas.microsoft.com/office/drawing/2014/main" val="681274612"/>
                    </a:ext>
                  </a:extLst>
                </a:gridCol>
                <a:gridCol w="270834">
                  <a:extLst>
                    <a:ext uri="{9D8B030D-6E8A-4147-A177-3AD203B41FA5}">
                      <a16:colId xmlns:a16="http://schemas.microsoft.com/office/drawing/2014/main" val="274717069"/>
                    </a:ext>
                  </a:extLst>
                </a:gridCol>
                <a:gridCol w="3055013">
                  <a:extLst>
                    <a:ext uri="{9D8B030D-6E8A-4147-A177-3AD203B41FA5}">
                      <a16:colId xmlns:a16="http://schemas.microsoft.com/office/drawing/2014/main" val="2342411304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3011550917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691980176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2628035473"/>
                    </a:ext>
                  </a:extLst>
                </a:gridCol>
                <a:gridCol w="725836">
                  <a:extLst>
                    <a:ext uri="{9D8B030D-6E8A-4147-A177-3AD203B41FA5}">
                      <a16:colId xmlns:a16="http://schemas.microsoft.com/office/drawing/2014/main" val="4027313746"/>
                    </a:ext>
                  </a:extLst>
                </a:gridCol>
                <a:gridCol w="660836">
                  <a:extLst>
                    <a:ext uri="{9D8B030D-6E8A-4147-A177-3AD203B41FA5}">
                      <a16:colId xmlns:a16="http://schemas.microsoft.com/office/drawing/2014/main" val="289471233"/>
                    </a:ext>
                  </a:extLst>
                </a:gridCol>
                <a:gridCol w="650003">
                  <a:extLst>
                    <a:ext uri="{9D8B030D-6E8A-4147-A177-3AD203B41FA5}">
                      <a16:colId xmlns:a16="http://schemas.microsoft.com/office/drawing/2014/main" val="1338157268"/>
                    </a:ext>
                  </a:extLst>
                </a:gridCol>
              </a:tblGrid>
              <a:tr h="13000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125" marR="8125" marT="81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1421529"/>
                  </a:ext>
                </a:extLst>
              </a:tr>
              <a:tr h="39812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Denominación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4213744"/>
                  </a:ext>
                </a:extLst>
              </a:tr>
              <a:tr h="17062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84.056.108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84.056.108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3876989"/>
                  </a:ext>
                </a:extLst>
              </a:tr>
              <a:tr h="26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Desarrollo Regional y Administrativo FET - Covid - 19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84.056.108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84.056.108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0680498"/>
                  </a:ext>
                </a:extLst>
              </a:tr>
              <a:tr h="1625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769681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Carabineros de Chile FET - Covid - 19 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24.899.357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814056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de Investigaciones de Chile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524049"/>
                  </a:ext>
                </a:extLst>
              </a:tr>
              <a:tr h="1300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Policía de Investigaciones de Chile FET - Covid - 19       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5.845.183 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125" marR="8125" marT="81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125" marR="8125" marT="81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515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00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92057" y="818389"/>
            <a:ext cx="8059390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01, PROGRAMA 01: SERVICIO DE GOBIERNO INTERIOR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73572" y="1556791"/>
            <a:ext cx="8077876" cy="20227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                                                                                                              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D8C8F161-7F3B-4A35-A6AE-43C51E425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0245440"/>
              </p:ext>
            </p:extLst>
          </p:nvPr>
        </p:nvGraphicFramePr>
        <p:xfrm>
          <a:off x="492455" y="1938887"/>
          <a:ext cx="8076921" cy="2922879"/>
        </p:xfrm>
        <a:graphic>
          <a:graphicData uri="http://schemas.openxmlformats.org/drawingml/2006/table">
            <a:tbl>
              <a:tblPr/>
              <a:tblGrid>
                <a:gridCol w="270675">
                  <a:extLst>
                    <a:ext uri="{9D8B030D-6E8A-4147-A177-3AD203B41FA5}">
                      <a16:colId xmlns:a16="http://schemas.microsoft.com/office/drawing/2014/main" val="2059520280"/>
                    </a:ext>
                  </a:extLst>
                </a:gridCol>
                <a:gridCol w="270675">
                  <a:extLst>
                    <a:ext uri="{9D8B030D-6E8A-4147-A177-3AD203B41FA5}">
                      <a16:colId xmlns:a16="http://schemas.microsoft.com/office/drawing/2014/main" val="2914096973"/>
                    </a:ext>
                  </a:extLst>
                </a:gridCol>
                <a:gridCol w="270675">
                  <a:extLst>
                    <a:ext uri="{9D8B030D-6E8A-4147-A177-3AD203B41FA5}">
                      <a16:colId xmlns:a16="http://schemas.microsoft.com/office/drawing/2014/main" val="886172582"/>
                    </a:ext>
                  </a:extLst>
                </a:gridCol>
                <a:gridCol w="3053205">
                  <a:extLst>
                    <a:ext uri="{9D8B030D-6E8A-4147-A177-3AD203B41FA5}">
                      <a16:colId xmlns:a16="http://schemas.microsoft.com/office/drawing/2014/main" val="1148483908"/>
                    </a:ext>
                  </a:extLst>
                </a:gridCol>
                <a:gridCol w="725407">
                  <a:extLst>
                    <a:ext uri="{9D8B030D-6E8A-4147-A177-3AD203B41FA5}">
                      <a16:colId xmlns:a16="http://schemas.microsoft.com/office/drawing/2014/main" val="2526053307"/>
                    </a:ext>
                  </a:extLst>
                </a:gridCol>
                <a:gridCol w="725407">
                  <a:extLst>
                    <a:ext uri="{9D8B030D-6E8A-4147-A177-3AD203B41FA5}">
                      <a16:colId xmlns:a16="http://schemas.microsoft.com/office/drawing/2014/main" val="4082326057"/>
                    </a:ext>
                  </a:extLst>
                </a:gridCol>
                <a:gridCol w="725407">
                  <a:extLst>
                    <a:ext uri="{9D8B030D-6E8A-4147-A177-3AD203B41FA5}">
                      <a16:colId xmlns:a16="http://schemas.microsoft.com/office/drawing/2014/main" val="1286132540"/>
                    </a:ext>
                  </a:extLst>
                </a:gridCol>
                <a:gridCol w="725407">
                  <a:extLst>
                    <a:ext uri="{9D8B030D-6E8A-4147-A177-3AD203B41FA5}">
                      <a16:colId xmlns:a16="http://schemas.microsoft.com/office/drawing/2014/main" val="158050901"/>
                    </a:ext>
                  </a:extLst>
                </a:gridCol>
                <a:gridCol w="660445">
                  <a:extLst>
                    <a:ext uri="{9D8B030D-6E8A-4147-A177-3AD203B41FA5}">
                      <a16:colId xmlns:a16="http://schemas.microsoft.com/office/drawing/2014/main" val="3703574093"/>
                    </a:ext>
                  </a:extLst>
                </a:gridCol>
                <a:gridCol w="649618">
                  <a:extLst>
                    <a:ext uri="{9D8B030D-6E8A-4147-A177-3AD203B41FA5}">
                      <a16:colId xmlns:a16="http://schemas.microsoft.com/office/drawing/2014/main" val="2095511877"/>
                    </a:ext>
                  </a:extLst>
                </a:gridCol>
              </a:tblGrid>
              <a:tr h="1250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106584"/>
                  </a:ext>
                </a:extLst>
              </a:tr>
              <a:tr h="382943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679883"/>
                  </a:ext>
                </a:extLst>
              </a:tr>
              <a:tr h="1641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73.367.156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74.613.156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26.335.521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2504057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36.473.457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36.473.457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9.106.799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9256910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5.461.130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6.707.130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888.726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19795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10.671.073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10.671.073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2.065.821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651871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10.671.073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10.671.073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2.065.821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3656232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de Complejos Fronterizos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8.044.285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8.044.285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1.449.134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55758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Coordinación, Orden Público y Gestión Territorial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2.019.627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2.019.627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424.174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31623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Barrios Transitorios de Emergencias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292.435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136.663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285090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Regional y Descentralizacion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314.726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55.850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532185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071288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50.347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080914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4.868.788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8340785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4.868.788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4.868.788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7544084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15.842.361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15.842.361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12.931.588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1478461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15.842.361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15.842.361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12.931.588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012385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Pago a Concesiones de Complejos Fronterizos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15.155.073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15.155.073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12.930.155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5281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Reintegro Crédito IVA  Concesiones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687.288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687.288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7393376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33257"/>
                  </a:ext>
                </a:extLst>
              </a:tr>
              <a:tr h="12504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1.342.587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7797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71729" y="706180"/>
            <a:ext cx="7886701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MARZO DE 2021 </a:t>
            </a:r>
          </a:p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05, CAPÍTULO 04, PROGRAMA 01: OFICINA NACIONAL DE EMERGENCIA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571729" y="1358828"/>
            <a:ext cx="8044094" cy="34198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2021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E89FE9F-374F-4F71-8E58-A0FAD98EC5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788116"/>
              </p:ext>
            </p:extLst>
          </p:nvPr>
        </p:nvGraphicFramePr>
        <p:xfrm>
          <a:off x="571728" y="1772816"/>
          <a:ext cx="7886701" cy="2362841"/>
        </p:xfrm>
        <a:graphic>
          <a:graphicData uri="http://schemas.openxmlformats.org/drawingml/2006/table">
            <a:tbl>
              <a:tblPr/>
              <a:tblGrid>
                <a:gridCol w="264300">
                  <a:extLst>
                    <a:ext uri="{9D8B030D-6E8A-4147-A177-3AD203B41FA5}">
                      <a16:colId xmlns:a16="http://schemas.microsoft.com/office/drawing/2014/main" val="159021285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251264811"/>
                    </a:ext>
                  </a:extLst>
                </a:gridCol>
                <a:gridCol w="264300">
                  <a:extLst>
                    <a:ext uri="{9D8B030D-6E8A-4147-A177-3AD203B41FA5}">
                      <a16:colId xmlns:a16="http://schemas.microsoft.com/office/drawing/2014/main" val="3619472440"/>
                    </a:ext>
                  </a:extLst>
                </a:gridCol>
                <a:gridCol w="2981299">
                  <a:extLst>
                    <a:ext uri="{9D8B030D-6E8A-4147-A177-3AD203B41FA5}">
                      <a16:colId xmlns:a16="http://schemas.microsoft.com/office/drawing/2014/main" val="4203520441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985291445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2550375043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729735128"/>
                    </a:ext>
                  </a:extLst>
                </a:gridCol>
                <a:gridCol w="708323">
                  <a:extLst>
                    <a:ext uri="{9D8B030D-6E8A-4147-A177-3AD203B41FA5}">
                      <a16:colId xmlns:a16="http://schemas.microsoft.com/office/drawing/2014/main" val="1783824815"/>
                    </a:ext>
                  </a:extLst>
                </a:gridCol>
                <a:gridCol w="644891">
                  <a:extLst>
                    <a:ext uri="{9D8B030D-6E8A-4147-A177-3AD203B41FA5}">
                      <a16:colId xmlns:a16="http://schemas.microsoft.com/office/drawing/2014/main" val="2095458786"/>
                    </a:ext>
                  </a:extLst>
                </a:gridCol>
                <a:gridCol w="634319">
                  <a:extLst>
                    <a:ext uri="{9D8B030D-6E8A-4147-A177-3AD203B41FA5}">
                      <a16:colId xmlns:a16="http://schemas.microsoft.com/office/drawing/2014/main" val="3024444045"/>
                    </a:ext>
                  </a:extLst>
                </a:gridCol>
              </a:tblGrid>
              <a:tr h="1585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2021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862504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16363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15.642.940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15.642.940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4.625.639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139873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8.239.422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8.239.422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2.429.923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15186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3.643.099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3.643.099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575.778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84432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3.394.558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3.394.558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1.507.249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3000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338.679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338.679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00048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338.679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338.679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3661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60647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de Respaldo de Telecomunicaciones - Ejército de Chile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271.244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4234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2.784.635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2.784.635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26389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Capacitación en Protección Civil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158.540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158.540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09770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Universidad de Chile - Red Sismológica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2.626.095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2.626.095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96488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365.861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365.861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112.689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8335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183.559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183.559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69631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182.302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182.302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112.155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0454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4794</TotalTime>
  <Words>7616</Words>
  <Application>Microsoft Office PowerPoint</Application>
  <PresentationFormat>Presentación en pantalla (4:3)</PresentationFormat>
  <Paragraphs>4372</Paragraphs>
  <Slides>32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39" baseType="lpstr">
      <vt:lpstr>Andalus</vt:lpstr>
      <vt:lpstr>Arial</vt:lpstr>
      <vt:lpstr>Calibri</vt:lpstr>
      <vt:lpstr>Times New Roman</vt:lpstr>
      <vt:lpstr>1_Tema de Office</vt:lpstr>
      <vt:lpstr>Tema de Office</vt:lpstr>
      <vt:lpstr>Imagen de mapa de bits</vt:lpstr>
      <vt:lpstr>EJECUCIÓN ACUMULADA DE GASTOS PRESUPUESTARIOS  AL MES DE MARZO DE 2021 PARTIDA 05: MINISTERIO DEL INTERIOR Y SEGURIDAD PÚBLICA</vt:lpstr>
      <vt:lpstr>DISTRIBUCIÓN POR SUBTÍTULO DE GASTO Y CÁPITULO MINISTERIO DEL INTERIOR Y SEGURIDAD PÚBLICA</vt:lpstr>
      <vt:lpstr>COMPORTAMIENTO DE LA EJECUCIÓN MENSUAL DE GASTOS A MARZO PARTIDA 05 MINISTERIO DEL INTERIOR Y SEGURIDAD PÚBLICA</vt:lpstr>
      <vt:lpstr>COMPORTAMIENTO DE LA EJECUCIÓN ACUMULADA DE GASTOS A MARZO MINISTERIO DEL INTERIOR Y SEGURIDAD PÚBLICA</vt:lpstr>
      <vt:lpstr>EJECUCIÓN ACUMULADA DE GASTOS A MARZO DE 2021 MINISTERIO DEL INTERIOR Y SEGURIDAD PÚBLICA</vt:lpstr>
      <vt:lpstr>EJECUCIÓN ACUMULADA DE GASTOS A MARZO DE 2021 PARTIDA 05 RESUMEN POR CAPÍTULOS</vt:lpstr>
      <vt:lpstr>EJECUCIÓN ACUMULADA DE GASTOS A MARZO DE 2021 PARTIDA 05 RESUMEN FET – Covid - 19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332</cp:revision>
  <cp:lastPrinted>2017-06-20T21:34:02Z</cp:lastPrinted>
  <dcterms:created xsi:type="dcterms:W3CDTF">2016-06-23T13:38:47Z</dcterms:created>
  <dcterms:modified xsi:type="dcterms:W3CDTF">2021-05-10T02:04:41Z</dcterms:modified>
</cp:coreProperties>
</file>