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303" r:id="rId4"/>
    <p:sldId id="302" r:id="rId5"/>
    <p:sldId id="301" r:id="rId6"/>
    <p:sldId id="265" r:id="rId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6D-47B5-BB3D-D9D5ECAFB0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6D-47B5-BB3D-D9D5ECAFB01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6D-47B5-BB3D-D9D5ECAFB01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28'!$C$62:$C$64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28'!$D$62:$D$64</c:f>
              <c:numCache>
                <c:formatCode>#,##0</c:formatCode>
                <c:ptCount val="3"/>
                <c:pt idx="0">
                  <c:v>12230828</c:v>
                </c:pt>
                <c:pt idx="1">
                  <c:v>4917558</c:v>
                </c:pt>
                <c:pt idx="2">
                  <c:v>76691463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E6D-47B5-BB3D-D9D5ECAFB0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1858211378"/>
          <c:w val="0.87617164654661017"/>
          <c:h val="9.711530005298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46954269148"/>
          <c:y val="3.25730206012364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6C-4DD5-AE58-961A9947B0B4}"/>
            </c:ext>
          </c:extLst>
        </c:ser>
        <c:ser>
          <c:idx val="0"/>
          <c:order val="1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28'!$D$30:$O$30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  <c:pt idx="9">
                  <c:v>9.8220397590010555E-2</c:v>
                </c:pt>
                <c:pt idx="10">
                  <c:v>0.12927642830719516</c:v>
                </c:pt>
                <c:pt idx="11">
                  <c:v>0.30029172381097208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6C-4DD5-AE58-961A9947B0B4}"/>
            </c:ext>
          </c:extLst>
        </c:ser>
        <c:ser>
          <c:idx val="1"/>
          <c:order val="2"/>
          <c:tx>
            <c:strRef>
              <c:f>'Partida 28'!$C$31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6C-4DD5-AE58-961A9947B0B4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6C-4DD5-AE58-961A9947B0B4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6C-4DD5-AE58-961A9947B0B4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6C-4DD5-AE58-961A9947B0B4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6C-4DD5-AE58-961A9947B0B4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6C-4DD5-AE58-961A9947B0B4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6C-4DD5-AE58-961A9947B0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28'!$D$31:$I$31</c:f>
              <c:numCache>
                <c:formatCode>0.0%</c:formatCode>
                <c:ptCount val="6"/>
                <c:pt idx="0">
                  <c:v>0.10110691762186438</c:v>
                </c:pt>
                <c:pt idx="1">
                  <c:v>2.203128845147221E-2</c:v>
                </c:pt>
                <c:pt idx="2">
                  <c:v>2.746244914350833E-2</c:v>
                </c:pt>
                <c:pt idx="3">
                  <c:v>4.5542211090241508E-2</c:v>
                </c:pt>
                <c:pt idx="4">
                  <c:v>7.5308768121490385E-2</c:v>
                </c:pt>
                <c:pt idx="5">
                  <c:v>8.6324407478459667E-2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C6C-4DD5-AE58-961A9947B0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6F-44AA-8048-45E01D94F337}"/>
            </c:ext>
          </c:extLst>
        </c:ser>
        <c:ser>
          <c:idx val="0"/>
          <c:order val="1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28'!$D$24:$O$24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  <c:pt idx="9">
                  <c:v>0.41563016457944268</c:v>
                </c:pt>
                <c:pt idx="10">
                  <c:v>0.57800610186096502</c:v>
                </c:pt>
                <c:pt idx="11">
                  <c:v>0.87829613788711347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6F-44AA-8048-45E01D94F337}"/>
            </c:ext>
          </c:extLst>
        </c:ser>
        <c:ser>
          <c:idx val="1"/>
          <c:order val="2"/>
          <c:tx>
            <c:strRef>
              <c:f>'Partida 28'!$C$25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6F-44AA-8048-45E01D94F337}"/>
                </c:ext>
              </c:extLst>
            </c:dLbl>
            <c:dLbl>
              <c:idx val="1"/>
              <c:layout>
                <c:manualLayout>
                  <c:x val="-5.4914881933003867E-2"/>
                  <c:y val="-2.0969847176046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6F-44AA-8048-45E01D94F337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6F-44AA-8048-45E01D94F337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6F-44AA-8048-45E01D94F337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6F-44AA-8048-45E01D94F337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E6F-44AA-8048-45E01D94F337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E6F-44AA-8048-45E01D94F337}"/>
                </c:ext>
              </c:extLst>
            </c:dLbl>
            <c:dLbl>
              <c:idx val="7"/>
              <c:layout>
                <c:manualLayout>
                  <c:x val="-3.9538714991762688E-2"/>
                  <c:y val="-1.7474872646705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E6F-44AA-8048-45E01D94F337}"/>
                </c:ext>
              </c:extLst>
            </c:dLbl>
            <c:dLbl>
              <c:idx val="8"/>
              <c:layout>
                <c:manualLayout>
                  <c:x val="-3.9538714991762848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E6F-44AA-8048-45E01D94F337}"/>
                </c:ext>
              </c:extLst>
            </c:dLbl>
            <c:dLbl>
              <c:idx val="9"/>
              <c:layout>
                <c:manualLayout>
                  <c:x val="-2.416254805052169E-2"/>
                  <c:y val="3.4949745293411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E6F-44AA-8048-45E01D94F337}"/>
                </c:ext>
              </c:extLst>
            </c:dLbl>
            <c:dLbl>
              <c:idx val="10"/>
              <c:layout>
                <c:manualLayout>
                  <c:x val="-1.9769357495881545E-2"/>
                  <c:y val="1.397989811736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E6F-44AA-8048-45E01D94F3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28'!$D$25:$I$25</c:f>
              <c:numCache>
                <c:formatCode>0.0%</c:formatCode>
                <c:ptCount val="6"/>
                <c:pt idx="0">
                  <c:v>0.10110691762186438</c:v>
                </c:pt>
                <c:pt idx="1">
                  <c:v>0.12310924307190214</c:v>
                </c:pt>
                <c:pt idx="2">
                  <c:v>0.1409248695295196</c:v>
                </c:pt>
                <c:pt idx="3">
                  <c:v>0.18646708061976111</c:v>
                </c:pt>
                <c:pt idx="4">
                  <c:v>0.2557658709853618</c:v>
                </c:pt>
                <c:pt idx="5">
                  <c:v>0.29205433383471302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E6F-44AA-8048-45E01D94F3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692697"/>
            <a:ext cx="7992888" cy="6069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372292"/>
              </p:ext>
            </p:extLst>
          </p:nvPr>
        </p:nvGraphicFramePr>
        <p:xfrm>
          <a:off x="755576" y="1772816"/>
          <a:ext cx="7632848" cy="372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4754711"/>
              </p:ext>
            </p:extLst>
          </p:nvPr>
        </p:nvGraphicFramePr>
        <p:xfrm>
          <a:off x="545320" y="2276872"/>
          <a:ext cx="7991720" cy="365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5463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9883124"/>
              </p:ext>
            </p:extLst>
          </p:nvPr>
        </p:nvGraphicFramePr>
        <p:xfrm>
          <a:off x="611558" y="2276872"/>
          <a:ext cx="7848873" cy="3705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D01DA52-4EDB-4769-8852-427812602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615392"/>
              </p:ext>
            </p:extLst>
          </p:nvPr>
        </p:nvGraphicFramePr>
        <p:xfrm>
          <a:off x="554017" y="1772816"/>
          <a:ext cx="7974989" cy="1749908"/>
        </p:xfrm>
        <a:graphic>
          <a:graphicData uri="http://schemas.openxmlformats.org/drawingml/2006/table">
            <a:tbl>
              <a:tblPr/>
              <a:tblGrid>
                <a:gridCol w="840132">
                  <a:extLst>
                    <a:ext uri="{9D8B030D-6E8A-4147-A177-3AD203B41FA5}">
                      <a16:colId xmlns:a16="http://schemas.microsoft.com/office/drawing/2014/main" val="3354474599"/>
                    </a:ext>
                  </a:extLst>
                </a:gridCol>
                <a:gridCol w="2244533">
                  <a:extLst>
                    <a:ext uri="{9D8B030D-6E8A-4147-A177-3AD203B41FA5}">
                      <a16:colId xmlns:a16="http://schemas.microsoft.com/office/drawing/2014/main" val="1428003078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959557969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412760184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1322781134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1699459847"/>
                    </a:ext>
                  </a:extLst>
                </a:gridCol>
                <a:gridCol w="764898">
                  <a:extLst>
                    <a:ext uri="{9D8B030D-6E8A-4147-A177-3AD203B41FA5}">
                      <a16:colId xmlns:a16="http://schemas.microsoft.com/office/drawing/2014/main" val="1228763689"/>
                    </a:ext>
                  </a:extLst>
                </a:gridCol>
                <a:gridCol w="764898">
                  <a:extLst>
                    <a:ext uri="{9D8B030D-6E8A-4147-A177-3AD203B41FA5}">
                      <a16:colId xmlns:a16="http://schemas.microsoft.com/office/drawing/2014/main" val="408003573"/>
                    </a:ext>
                  </a:extLst>
                </a:gridCol>
              </a:tblGrid>
              <a:tr h="15729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807636"/>
                  </a:ext>
                </a:extLst>
              </a:tr>
              <a:tr h="48171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578074"/>
                  </a:ext>
                </a:extLst>
              </a:tr>
              <a:tr h="167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131.063.674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37.059.750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38.277.714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733623"/>
                  </a:ext>
                </a:extLst>
              </a:tr>
              <a:tr h="157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12.068.702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5.982.354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488778"/>
                  </a:ext>
                </a:extLst>
              </a:tr>
              <a:tr h="157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1.646.315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351768"/>
                  </a:ext>
                </a:extLst>
              </a:tr>
              <a:tr h="157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041013"/>
                  </a:ext>
                </a:extLst>
              </a:tr>
              <a:tr h="157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105.720.017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29.028.554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22.438.331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60464"/>
                  </a:ext>
                </a:extLst>
              </a:tr>
              <a:tr h="157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978887"/>
                  </a:ext>
                </a:extLst>
              </a:tr>
              <a:tr h="157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08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473328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392394D-1AAE-4D05-AF86-DF5C35CF8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862740"/>
              </p:ext>
            </p:extLst>
          </p:nvPr>
        </p:nvGraphicFramePr>
        <p:xfrm>
          <a:off x="556652" y="1844824"/>
          <a:ext cx="8058153" cy="2648567"/>
        </p:xfrm>
        <a:graphic>
          <a:graphicData uri="http://schemas.openxmlformats.org/drawingml/2006/table">
            <a:tbl>
              <a:tblPr/>
              <a:tblGrid>
                <a:gridCol w="270046">
                  <a:extLst>
                    <a:ext uri="{9D8B030D-6E8A-4147-A177-3AD203B41FA5}">
                      <a16:colId xmlns:a16="http://schemas.microsoft.com/office/drawing/2014/main" val="1791562120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2144261264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3524701186"/>
                    </a:ext>
                  </a:extLst>
                </a:gridCol>
                <a:gridCol w="3046109">
                  <a:extLst>
                    <a:ext uri="{9D8B030D-6E8A-4147-A177-3AD203B41FA5}">
                      <a16:colId xmlns:a16="http://schemas.microsoft.com/office/drawing/2014/main" val="3931991986"/>
                    </a:ext>
                  </a:extLst>
                </a:gridCol>
                <a:gridCol w="723722">
                  <a:extLst>
                    <a:ext uri="{9D8B030D-6E8A-4147-A177-3AD203B41FA5}">
                      <a16:colId xmlns:a16="http://schemas.microsoft.com/office/drawing/2014/main" val="1978060643"/>
                    </a:ext>
                  </a:extLst>
                </a:gridCol>
                <a:gridCol w="723722">
                  <a:extLst>
                    <a:ext uri="{9D8B030D-6E8A-4147-A177-3AD203B41FA5}">
                      <a16:colId xmlns:a16="http://schemas.microsoft.com/office/drawing/2014/main" val="2925631820"/>
                    </a:ext>
                  </a:extLst>
                </a:gridCol>
                <a:gridCol w="723722">
                  <a:extLst>
                    <a:ext uri="{9D8B030D-6E8A-4147-A177-3AD203B41FA5}">
                      <a16:colId xmlns:a16="http://schemas.microsoft.com/office/drawing/2014/main" val="4117012117"/>
                    </a:ext>
                  </a:extLst>
                </a:gridCol>
                <a:gridCol w="723722">
                  <a:extLst>
                    <a:ext uri="{9D8B030D-6E8A-4147-A177-3AD203B41FA5}">
                      <a16:colId xmlns:a16="http://schemas.microsoft.com/office/drawing/2014/main" val="2962957862"/>
                    </a:ext>
                  </a:extLst>
                </a:gridCol>
                <a:gridCol w="658910">
                  <a:extLst>
                    <a:ext uri="{9D8B030D-6E8A-4147-A177-3AD203B41FA5}">
                      <a16:colId xmlns:a16="http://schemas.microsoft.com/office/drawing/2014/main" val="298415462"/>
                    </a:ext>
                  </a:extLst>
                </a:gridCol>
                <a:gridCol w="648108">
                  <a:extLst>
                    <a:ext uri="{9D8B030D-6E8A-4147-A177-3AD203B41FA5}">
                      <a16:colId xmlns:a16="http://schemas.microsoft.com/office/drawing/2014/main" val="4245923171"/>
                    </a:ext>
                  </a:extLst>
                </a:gridCol>
              </a:tblGrid>
              <a:tr h="1299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330007"/>
                  </a:ext>
                </a:extLst>
              </a:tr>
              <a:tr h="3978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868723"/>
                  </a:ext>
                </a:extLst>
              </a:tr>
              <a:tr h="1704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131.063.674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37.059.750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38.277.714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972857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12.068.702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-162.126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5.982.354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289566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1.646.315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941434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678454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915866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215.209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598687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105.720.017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29.028.554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22.438.331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304592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105.720.017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29.028.554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22.438.331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561980"/>
                  </a:ext>
                </a:extLst>
              </a:tr>
              <a:tr h="131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Elecciones Municipales, de Gobernadores y Convencionales Constituyentes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31.107.487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74.698.432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43.590.945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21.668.701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718991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Elección Presidencial y Parlamentarias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45.583.976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31.021.585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-14.562.391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769.630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471935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901253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415272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424712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79457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33522"/>
                  </a:ext>
                </a:extLst>
              </a:tr>
              <a:tr h="129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456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3439</TotalTime>
  <Words>499</Words>
  <Application>Microsoft Office PowerPoint</Application>
  <PresentationFormat>Presentación en pantalla (4:3)</PresentationFormat>
  <Paragraphs>258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1_Tema de Office</vt:lpstr>
      <vt:lpstr>EJECUCIÓN ACUMULADA DE GASTOS PRESUPUESTARIOS AL MES DE JUNIO DE 2021 PARTIDA 28: SERVICIO ELECTORAL</vt:lpstr>
      <vt:lpstr>Presentación de PowerPoint</vt:lpstr>
      <vt:lpstr>Presentación de PowerPoint</vt:lpstr>
      <vt:lpstr>Presentación de PowerPoint</vt:lpstr>
      <vt:lpstr>EJECUCIÓN ACUMULADA DE GASTOS A JUNIO DE 2021  PARTIDA 28 SERVICIO ELECTORAL</vt:lpstr>
      <vt:lpstr>EJECUCIÓN ACUMULADA DE GASTOS A JUNIO DE 2021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232</cp:revision>
  <cp:lastPrinted>2019-10-09T11:55:36Z</cp:lastPrinted>
  <dcterms:created xsi:type="dcterms:W3CDTF">2016-06-23T13:38:47Z</dcterms:created>
  <dcterms:modified xsi:type="dcterms:W3CDTF">2021-08-08T22:17:21Z</dcterms:modified>
</cp:coreProperties>
</file>