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484-4F2C-99F0-0C206958DF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484-4F2C-99F0-0C206958DF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484-4F2C-99F0-0C206958DF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484-4F2C-99F0-0C206958DF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484-4F2C-99F0-0C206958DFAD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84-4F2C-99F0-0C206958DFAD}"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84-4F2C-99F0-0C206958DFAD}"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84-4F2C-99F0-0C206958DFAD}"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84-4F2C-99F0-0C206958DFAD}"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84-4F2C-99F0-0C206958DF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26'!$D$66:$D$70</c:f>
              <c:numCache>
                <c:formatCode>#,##0</c:formatCode>
                <c:ptCount val="5"/>
                <c:pt idx="0">
                  <c:v>28295538</c:v>
                </c:pt>
                <c:pt idx="1">
                  <c:v>350265</c:v>
                </c:pt>
                <c:pt idx="2">
                  <c:v>10639578</c:v>
                </c:pt>
                <c:pt idx="3">
                  <c:v>10393772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84-4F2C-99F0-0C206958DF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007799872473566"/>
          <c:y val="0.13091479418731194"/>
          <c:w val="0.87732313121876715"/>
          <c:h val="0.61461558158888674"/>
        </c:manualLayout>
      </c:layout>
      <c:lineChart>
        <c:grouping val="standard"/>
        <c:varyColors val="0"/>
        <c:ser>
          <c:idx val="0"/>
          <c:order val="0"/>
          <c:tx>
            <c:strRef>
              <c:f>'[26.xlsx]Partida 26'!$C$31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26'!$D$31:$O$31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A8-4884-B8E9-8423D1C09AFB}"/>
            </c:ext>
          </c:extLst>
        </c:ser>
        <c:ser>
          <c:idx val="1"/>
          <c:order val="1"/>
          <c:tx>
            <c:strRef>
              <c:f>'[26.xlsx]Partida 26'!$C$32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26'!$D$32:$O$32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7.6763766373401973E-2</c:v>
                </c:pt>
                <c:pt idx="2">
                  <c:v>0.14284810215980362</c:v>
                </c:pt>
                <c:pt idx="3">
                  <c:v>0.21420828941615003</c:v>
                </c:pt>
                <c:pt idx="4">
                  <c:v>0.28732687163416315</c:v>
                </c:pt>
                <c:pt idx="5">
                  <c:v>0.33271759603879386</c:v>
                </c:pt>
                <c:pt idx="6">
                  <c:v>0.40845395408978818</c:v>
                </c:pt>
                <c:pt idx="7">
                  <c:v>0.44948148161324525</c:v>
                </c:pt>
                <c:pt idx="8">
                  <c:v>0.50668992585908479</c:v>
                </c:pt>
                <c:pt idx="9">
                  <c:v>0.59656015200295542</c:v>
                </c:pt>
                <c:pt idx="10">
                  <c:v>0.68805170873688482</c:v>
                </c:pt>
                <c:pt idx="11">
                  <c:v>0.98214189481496639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A8-4884-B8E9-8423D1C09AFB}"/>
            </c:ext>
          </c:extLst>
        </c:ser>
        <c:ser>
          <c:idx val="2"/>
          <c:order val="2"/>
          <c:tx>
            <c:strRef>
              <c:f>'[26.xlsx]Partida 26'!$C$33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12303829254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33-4CEA-9335-F872D9B166E0}"/>
                </c:ext>
              </c:extLst>
            </c:dLbl>
            <c:dLbl>
              <c:idx val="1"/>
              <c:layout>
                <c:manualLayout>
                  <c:x val="-4.7708725674827368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533-4CEA-9335-F872D9B166E0}"/>
                </c:ext>
              </c:extLst>
            </c:dLbl>
            <c:dLbl>
              <c:idx val="2"/>
              <c:layout>
                <c:manualLayout>
                  <c:x val="-5.7752667922159447E-2"/>
                  <c:y val="3.8109916138531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A9-4455-BA00-9D414EE5C91A}"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F8-42D5-80C5-A5BF2ED3BF46}"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1A-4909-89BA-17854EDF47C9}"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31-429E-8512-C963A3D40E37}"/>
                </c:ext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2E-4E19-B8A2-D1033A48DC24}"/>
                </c:ext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DBD-4960-940F-3DE5153C9F43}"/>
                </c:ext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BD-4960-940F-3DE5153C9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26'!$D$33:$I$33</c:f>
              <c:numCache>
                <c:formatCode>0.0%</c:formatCode>
                <c:ptCount val="6"/>
                <c:pt idx="0">
                  <c:v>2.6235690408051508E-2</c:v>
                </c:pt>
                <c:pt idx="1">
                  <c:v>5.6912892581924737E-2</c:v>
                </c:pt>
                <c:pt idx="2">
                  <c:v>0.12184754748535986</c:v>
                </c:pt>
                <c:pt idx="3">
                  <c:v>0.24872585187725849</c:v>
                </c:pt>
                <c:pt idx="4">
                  <c:v>0.31910181797222142</c:v>
                </c:pt>
                <c:pt idx="5">
                  <c:v>0.37475341917083194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A8-4884-B8E9-8423D1C09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6639528"/>
        <c:axId val="386640704"/>
      </c:lineChart>
      <c:catAx>
        <c:axId val="386639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86640704"/>
        <c:crosses val="autoZero"/>
        <c:auto val="1"/>
        <c:lblAlgn val="ctr"/>
        <c:lblOffset val="100"/>
        <c:tickLblSkip val="1"/>
        <c:noMultiLvlLbl val="0"/>
      </c:catAx>
      <c:valAx>
        <c:axId val="38664070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8663952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'[26.xlsx]Partida 26'!$C$35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26'!$D$35:$O$35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4A-4844-8AD6-05202BAC0EE4}"/>
            </c:ext>
          </c:extLst>
        </c:ser>
        <c:ser>
          <c:idx val="1"/>
          <c:order val="1"/>
          <c:tx>
            <c:strRef>
              <c:f>'[26.xlsx]Partida 26'!$C$36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26'!$D$36:$O$36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4.6058237117350943E-2</c:v>
                </c:pt>
                <c:pt idx="2">
                  <c:v>6.6084335786401632E-2</c:v>
                </c:pt>
                <c:pt idx="3">
                  <c:v>6.9603576651734431E-2</c:v>
                </c:pt>
                <c:pt idx="4">
                  <c:v>4.8492397414654997E-2</c:v>
                </c:pt>
                <c:pt idx="5">
                  <c:v>4.5407878742522313E-2</c:v>
                </c:pt>
                <c:pt idx="6">
                  <c:v>7.5736358050994323E-2</c:v>
                </c:pt>
                <c:pt idx="7">
                  <c:v>4.1027527523457064E-2</c:v>
                </c:pt>
                <c:pt idx="8">
                  <c:v>5.7807991406737612E-2</c:v>
                </c:pt>
                <c:pt idx="9">
                  <c:v>8.9952213801069811E-2</c:v>
                </c:pt>
                <c:pt idx="10">
                  <c:v>9.1491556733929363E-2</c:v>
                </c:pt>
                <c:pt idx="11">
                  <c:v>0.18903270235804862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4A-4844-8AD6-05202BAC0EE4}"/>
            </c:ext>
          </c:extLst>
        </c:ser>
        <c:ser>
          <c:idx val="2"/>
          <c:order val="2"/>
          <c:tx>
            <c:strRef>
              <c:f>'[26.xlsx]Partida 26'!$C$37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26'!$D$37:$I$37</c:f>
              <c:numCache>
                <c:formatCode>0.0%</c:formatCode>
                <c:ptCount val="6"/>
                <c:pt idx="0">
                  <c:v>2.6235690408051508E-2</c:v>
                </c:pt>
                <c:pt idx="1">
                  <c:v>3.0677202173873229E-2</c:v>
                </c:pt>
                <c:pt idx="2">
                  <c:v>6.7158074472833743E-2</c:v>
                </c:pt>
                <c:pt idx="3">
                  <c:v>0.12687830439189862</c:v>
                </c:pt>
                <c:pt idx="4">
                  <c:v>7.0375966094962938E-2</c:v>
                </c:pt>
                <c:pt idx="5">
                  <c:v>5.6025503134112496E-2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4A-4844-8AD6-05202BAC0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386649720"/>
        <c:axId val="484660592"/>
      </c:barChart>
      <c:catAx>
        <c:axId val="386649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4660592"/>
        <c:crosses val="autoZero"/>
        <c:auto val="0"/>
        <c:lblAlgn val="ctr"/>
        <c:lblOffset val="100"/>
        <c:noMultiLvlLbl val="0"/>
      </c:catAx>
      <c:valAx>
        <c:axId val="48466059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866497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5619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JUNIO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julio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02128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683765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3701" y="158261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272425"/>
              </p:ext>
            </p:extLst>
          </p:nvPr>
        </p:nvGraphicFramePr>
        <p:xfrm>
          <a:off x="590873" y="1935544"/>
          <a:ext cx="7941567" cy="3970504"/>
        </p:xfrm>
        <a:graphic>
          <a:graphicData uri="http://schemas.openxmlformats.org/drawingml/2006/table">
            <a:tbl>
              <a:tblPr/>
              <a:tblGrid>
                <a:gridCol w="66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70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5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8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9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814.989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2.591.649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2.591.649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226.890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794.971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5676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06875"/>
            <a:ext cx="794156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PROGRAMA:  INSTITUTO NACIONAL DEL DEPORTE FET COVID-19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073" y="157779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717231"/>
              </p:ext>
            </p:extLst>
          </p:nvPr>
        </p:nvGraphicFramePr>
        <p:xfrm>
          <a:off x="590873" y="2106657"/>
          <a:ext cx="7941567" cy="2892128"/>
        </p:xfrm>
        <a:graphic>
          <a:graphicData uri="http://schemas.openxmlformats.org/drawingml/2006/table">
            <a:tbl>
              <a:tblPr/>
              <a:tblGrid>
                <a:gridCol w="66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70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42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86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7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09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7523599"/>
              </p:ext>
            </p:extLst>
          </p:nvPr>
        </p:nvGraphicFramePr>
        <p:xfrm>
          <a:off x="528176" y="1866900"/>
          <a:ext cx="7932256" cy="401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3550388"/>
              </p:ext>
            </p:extLst>
          </p:nvPr>
        </p:nvGraphicFramePr>
        <p:xfrm>
          <a:off x="417237" y="1700808"/>
          <a:ext cx="8210797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4018317"/>
              </p:ext>
            </p:extLst>
          </p:nvPr>
        </p:nvGraphicFramePr>
        <p:xfrm>
          <a:off x="466600" y="1866900"/>
          <a:ext cx="8210798" cy="4226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2" y="602128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208925"/>
              </p:ext>
            </p:extLst>
          </p:nvPr>
        </p:nvGraphicFramePr>
        <p:xfrm>
          <a:off x="606312" y="1988838"/>
          <a:ext cx="7347867" cy="4032450"/>
        </p:xfrm>
        <a:graphic>
          <a:graphicData uri="http://schemas.openxmlformats.org/drawingml/2006/table">
            <a:tbl>
              <a:tblPr/>
              <a:tblGrid>
                <a:gridCol w="76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4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9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6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6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0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81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34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152.994.754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159.401.585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6.406.831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59.736.289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28.295.538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28.297.886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14.914.698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1.777.809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69.583.051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69.572.551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23.216.147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31.881.773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10.916.111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6.373.034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6.373.868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7" y="4818394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0" y="1547306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E748D8E-DE38-401C-B831-B9013E3BDDCB}"/>
              </a:ext>
            </a:extLst>
          </p:cNvPr>
          <p:cNvGraphicFramePr>
            <a:graphicFrameLocks noGrp="1"/>
          </p:cNvGraphicFramePr>
          <p:nvPr/>
        </p:nvGraphicFramePr>
        <p:xfrm>
          <a:off x="1143000" y="3234531"/>
          <a:ext cx="6858000" cy="1533525"/>
        </p:xfrm>
        <a:graphic>
          <a:graphicData uri="http://schemas.openxmlformats.org/drawingml/2006/table">
            <a:tbl>
              <a:tblPr/>
              <a:tblGrid>
                <a:gridCol w="658462">
                  <a:extLst>
                    <a:ext uri="{9D8B030D-6E8A-4147-A177-3AD203B41FA5}">
                      <a16:colId xmlns:a16="http://schemas.microsoft.com/office/drawing/2014/main" val="1253533592"/>
                    </a:ext>
                  </a:extLst>
                </a:gridCol>
                <a:gridCol w="291017">
                  <a:extLst>
                    <a:ext uri="{9D8B030D-6E8A-4147-A177-3AD203B41FA5}">
                      <a16:colId xmlns:a16="http://schemas.microsoft.com/office/drawing/2014/main" val="1763422412"/>
                    </a:ext>
                  </a:extLst>
                </a:gridCol>
                <a:gridCol w="2363408">
                  <a:extLst>
                    <a:ext uri="{9D8B030D-6E8A-4147-A177-3AD203B41FA5}">
                      <a16:colId xmlns:a16="http://schemas.microsoft.com/office/drawing/2014/main" val="742913401"/>
                    </a:ext>
                  </a:extLst>
                </a:gridCol>
                <a:gridCol w="652583">
                  <a:extLst>
                    <a:ext uri="{9D8B030D-6E8A-4147-A177-3AD203B41FA5}">
                      <a16:colId xmlns:a16="http://schemas.microsoft.com/office/drawing/2014/main" val="873726057"/>
                    </a:ext>
                  </a:extLst>
                </a:gridCol>
                <a:gridCol w="729012">
                  <a:extLst>
                    <a:ext uri="{9D8B030D-6E8A-4147-A177-3AD203B41FA5}">
                      <a16:colId xmlns:a16="http://schemas.microsoft.com/office/drawing/2014/main" val="1813755690"/>
                    </a:ext>
                  </a:extLst>
                </a:gridCol>
                <a:gridCol w="729012">
                  <a:extLst>
                    <a:ext uri="{9D8B030D-6E8A-4147-A177-3AD203B41FA5}">
                      <a16:colId xmlns:a16="http://schemas.microsoft.com/office/drawing/2014/main" val="4106612784"/>
                    </a:ext>
                  </a:extLst>
                </a:gridCol>
                <a:gridCol w="717253">
                  <a:extLst>
                    <a:ext uri="{9D8B030D-6E8A-4147-A177-3AD203B41FA5}">
                      <a16:colId xmlns:a16="http://schemas.microsoft.com/office/drawing/2014/main" val="3626392413"/>
                    </a:ext>
                  </a:extLst>
                </a:gridCol>
                <a:gridCol w="717253">
                  <a:extLst>
                    <a:ext uri="{9D8B030D-6E8A-4147-A177-3AD203B41FA5}">
                      <a16:colId xmlns:a16="http://schemas.microsoft.com/office/drawing/2014/main" val="1318275274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222261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50178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7.018.785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3.420.710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069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146.145.209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143.738.914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-2.406.295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50.135.450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29942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140.639.625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-2.406.295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49.247.620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8631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1711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 FET-Covid 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338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9695" y="1535904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752268"/>
              </p:ext>
            </p:extLst>
          </p:nvPr>
        </p:nvGraphicFramePr>
        <p:xfrm>
          <a:off x="579693" y="1874678"/>
          <a:ext cx="7860250" cy="3812437"/>
        </p:xfrm>
        <a:graphic>
          <a:graphicData uri="http://schemas.openxmlformats.org/drawingml/2006/table">
            <a:tbl>
              <a:tblPr/>
              <a:tblGrid>
                <a:gridCol w="796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0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9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29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34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34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93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4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7.018.785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3.420.710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3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4.878.691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2.521.629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3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1.284.323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3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3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3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3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3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3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3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3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3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93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93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93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419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67374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30227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497047"/>
              </p:ext>
            </p:extLst>
          </p:nvPr>
        </p:nvGraphicFramePr>
        <p:xfrm>
          <a:off x="405024" y="1568371"/>
          <a:ext cx="8210801" cy="4668983"/>
        </p:xfrm>
        <a:graphic>
          <a:graphicData uri="http://schemas.openxmlformats.org/drawingml/2006/table">
            <a:tbl>
              <a:tblPr/>
              <a:tblGrid>
                <a:gridCol w="768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1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1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80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0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92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31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5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0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140.639.625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-2.406.295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49.247.620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23.395.750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23.419.195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23.445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12.393.069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1.274.759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66.049.052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66.038.552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22.175.547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52.643.085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52.942.385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299.300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19.099.704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20.721.872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20.721.872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7.937.575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146.604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839.719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272.464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7.577.967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7.577.967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497.480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857.686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1.167.486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373.340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393.159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485.842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92.683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19.344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8.550.722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8.447.539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-103.183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3.333.271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4.875.847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4.875.847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1.575.105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6.453.565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6.453.565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4.022.449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82.353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13.405.967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13.096.167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-309.800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3.075.843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6.084.691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5.774.891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-309.800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1.357.175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3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186.363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186363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186.363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3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7.134.913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7134913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1.532.305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2" y="6315145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3" y="6453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8" y="133399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…2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211981"/>
              </p:ext>
            </p:extLst>
          </p:nvPr>
        </p:nvGraphicFramePr>
        <p:xfrm>
          <a:off x="405022" y="1650757"/>
          <a:ext cx="8210800" cy="4496061"/>
        </p:xfrm>
        <a:graphic>
          <a:graphicData uri="http://schemas.openxmlformats.org/drawingml/2006/table">
            <a:tbl>
              <a:tblPr/>
              <a:tblGrid>
                <a:gridCol w="768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1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19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80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0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92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49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2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350265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350265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390.785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401.285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107.176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107.176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2.337.205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2.337.205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4.735.982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4.735.982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4.735.982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6.214.980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6.214.980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3838</TotalTime>
  <Words>1668</Words>
  <Application>Microsoft Office PowerPoint</Application>
  <PresentationFormat>Presentación en pantalla (4:3)</PresentationFormat>
  <Paragraphs>885</Paragraphs>
  <Slides>11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1_Tema de Office</vt:lpstr>
      <vt:lpstr>Tema de Office</vt:lpstr>
      <vt:lpstr>EJECUCIÓN PRESUPUESTARIA DE GASTOS ACUMULADA AL MES DE JUNIO DE 2021 PARTIDA 26: MINISTERIO DEL DEPORTE</vt:lpstr>
      <vt:lpstr>EJECUCIÓN ACUMULADA DE GASTOS A JUNIO DE 2021  PARTIDA 26 MINISTERIO DEL DEPORTE</vt:lpstr>
      <vt:lpstr>EJECUCIÓN ACUMULADA DE GASTOS A JUNIO DE 2021  PARTIDA 26 MINISTERIO DEL DEPORTE</vt:lpstr>
      <vt:lpstr>EJECUCIÓN ACUMULADA DE GASTOS A JUNIO DE 2021  PARTIDA 26 MINISTERIO DEL DEPORTE</vt:lpstr>
      <vt:lpstr>EJECUCIÓN ACUMULADA DE GASTOS A JUNIO DE 2021 PARTIDA 26 MINISTERIO DEL DEPORTE</vt:lpstr>
      <vt:lpstr>EJECUCIÓN ACUMULADA DE GASTOS A JUNIO DE 2021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312</cp:revision>
  <cp:lastPrinted>2019-06-03T14:10:49Z</cp:lastPrinted>
  <dcterms:created xsi:type="dcterms:W3CDTF">2016-06-23T13:38:47Z</dcterms:created>
  <dcterms:modified xsi:type="dcterms:W3CDTF">2021-08-09T21:22:44Z</dcterms:modified>
</cp:coreProperties>
</file>