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5-4F41-B1B7-D9EAD0C7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5-4F41-B1B7-D9EAD0C7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5-4F41-B1B7-D9EAD0C7F2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5-4F41-B1B7-D9EAD0C7F2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25'!$C$57:$C$60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25'!$D$57:$D$60</c:f>
              <c:numCache>
                <c:formatCode>#,##0</c:formatCode>
                <c:ptCount val="4"/>
                <c:pt idx="0">
                  <c:v>36512849</c:v>
                </c:pt>
                <c:pt idx="1">
                  <c:v>6266418</c:v>
                </c:pt>
                <c:pt idx="2">
                  <c:v>647340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7B5-4F41-B1B7-D9EAD0C7F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25'!$D$30:$O$30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  <c:pt idx="11">
                  <c:v>0.98497931292190677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978-4461-A49C-12A882CFD90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56E-4031-A898-9FCC263C77C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25'!$D$32:$I$32</c:f>
              <c:numCache>
                <c:formatCode>0.0%</c:formatCode>
                <c:ptCount val="6"/>
                <c:pt idx="0">
                  <c:v>6.3848132222956183E-2</c:v>
                </c:pt>
                <c:pt idx="1">
                  <c:v>0.13565779982251658</c:v>
                </c:pt>
                <c:pt idx="2">
                  <c:v>0.23028067173319614</c:v>
                </c:pt>
                <c:pt idx="3">
                  <c:v>0.29889960150086942</c:v>
                </c:pt>
                <c:pt idx="4">
                  <c:v>0.36029716708988652</c:v>
                </c:pt>
                <c:pt idx="5">
                  <c:v>0.45905571943948531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5120976"/>
        <c:axId val="455122544"/>
      </c:lineChart>
      <c:catAx>
        <c:axId val="45512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122544"/>
        <c:crosses val="autoZero"/>
        <c:auto val="1"/>
        <c:lblAlgn val="ctr"/>
        <c:lblOffset val="100"/>
        <c:tickLblSkip val="1"/>
        <c:noMultiLvlLbl val="0"/>
      </c:catAx>
      <c:valAx>
        <c:axId val="4551225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120976"/>
        <c:crosses val="autoZero"/>
        <c:crossBetween val="between"/>
      </c:valAx>
      <c:spPr>
        <a:ln>
          <a:solidFill>
            <a:srgbClr val="4F81BD">
              <a:alpha val="50000"/>
            </a:srgb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25'!$D$34:$O$34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  <c:pt idx="11">
                  <c:v>0.22091987010996827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25'!$D$36:$I$36</c:f>
              <c:numCache>
                <c:formatCode>0.0%</c:formatCode>
                <c:ptCount val="6"/>
                <c:pt idx="0">
                  <c:v>6.3848132222956183E-2</c:v>
                </c:pt>
                <c:pt idx="1">
                  <c:v>7.1809667599560395E-2</c:v>
                </c:pt>
                <c:pt idx="2">
                  <c:v>0.1018822539613161</c:v>
                </c:pt>
                <c:pt idx="3">
                  <c:v>6.8618929767673267E-2</c:v>
                </c:pt>
                <c:pt idx="4">
                  <c:v>6.1397565589017093E-2</c:v>
                </c:pt>
                <c:pt idx="5">
                  <c:v>9.9497274329159585E-2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5149984"/>
        <c:axId val="455147632"/>
      </c:barChart>
      <c:catAx>
        <c:axId val="45514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147632"/>
        <c:crosses val="autoZero"/>
        <c:auto val="0"/>
        <c:lblAlgn val="ctr"/>
        <c:lblOffset val="100"/>
        <c:noMultiLvlLbl val="0"/>
      </c:catAx>
      <c:valAx>
        <c:axId val="4551476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5149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020988"/>
              </p:ext>
            </p:extLst>
          </p:nvPr>
        </p:nvGraphicFramePr>
        <p:xfrm>
          <a:off x="590872" y="2035426"/>
          <a:ext cx="7869561" cy="3942299"/>
        </p:xfrm>
        <a:graphic>
          <a:graphicData uri="http://schemas.openxmlformats.org/drawingml/2006/table">
            <a:tbl>
              <a:tblPr/>
              <a:tblGrid>
                <a:gridCol w="369463"/>
                <a:gridCol w="369463"/>
                <a:gridCol w="369463"/>
                <a:gridCol w="2541905"/>
                <a:gridCol w="857154"/>
                <a:gridCol w="786956"/>
                <a:gridCol w="831292"/>
                <a:gridCol w="842375"/>
                <a:gridCol w="901490"/>
              </a:tblGrid>
              <a:tr h="2407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7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59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12.496.213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6.561.206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81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006469"/>
              </p:ext>
            </p:extLst>
          </p:nvPr>
        </p:nvGraphicFramePr>
        <p:xfrm>
          <a:off x="421821" y="2057400"/>
          <a:ext cx="8038611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2779"/>
              </p:ext>
            </p:extLst>
          </p:nvPr>
        </p:nvGraphicFramePr>
        <p:xfrm>
          <a:off x="414337" y="1862137"/>
          <a:ext cx="8210797" cy="408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79807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17809"/>
              </p:ext>
            </p:extLst>
          </p:nvPr>
        </p:nvGraphicFramePr>
        <p:xfrm>
          <a:off x="479715" y="1862137"/>
          <a:ext cx="7980717" cy="4159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757735"/>
            <a:ext cx="730951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652491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127249"/>
              </p:ext>
            </p:extLst>
          </p:nvPr>
        </p:nvGraphicFramePr>
        <p:xfrm>
          <a:off x="683570" y="2183824"/>
          <a:ext cx="7309512" cy="3261402"/>
        </p:xfrm>
        <a:graphic>
          <a:graphicData uri="http://schemas.openxmlformats.org/drawingml/2006/table">
            <a:tbl>
              <a:tblPr/>
              <a:tblGrid>
                <a:gridCol w="382096"/>
                <a:gridCol w="2842800"/>
                <a:gridCol w="840613"/>
                <a:gridCol w="859718"/>
                <a:gridCol w="718342"/>
                <a:gridCol w="871181"/>
                <a:gridCol w="794762"/>
              </a:tblGrid>
              <a:tr h="2717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58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36.637.807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19.403.417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13.001.987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3.871.733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5429235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450448"/>
              </p:ext>
            </p:extLst>
          </p:nvPr>
        </p:nvGraphicFramePr>
        <p:xfrm>
          <a:off x="414337" y="2564902"/>
          <a:ext cx="8210800" cy="2302342"/>
        </p:xfrm>
        <a:graphic>
          <a:graphicData uri="http://schemas.openxmlformats.org/drawingml/2006/table">
            <a:tbl>
              <a:tblPr/>
              <a:tblGrid>
                <a:gridCol w="418919"/>
                <a:gridCol w="418919"/>
                <a:gridCol w="2664320"/>
                <a:gridCol w="921620"/>
                <a:gridCol w="904863"/>
                <a:gridCol w="871350"/>
                <a:gridCol w="988648"/>
                <a:gridCol w="1022161"/>
              </a:tblGrid>
              <a:tr h="317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72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36.461.347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2.493.407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14.837.194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15.482.356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7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12.496.213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6.561.206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45216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F1D480C-4E1A-4104-B7A1-AB92466C81DA}"/>
              </a:ext>
            </a:extLst>
          </p:cNvPr>
          <p:cNvSpPr txBox="1"/>
          <p:nvPr/>
        </p:nvSpPr>
        <p:spPr>
          <a:xfrm>
            <a:off x="6228184" y="142858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/>
              <a:t>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784195"/>
              </p:ext>
            </p:extLst>
          </p:nvPr>
        </p:nvGraphicFramePr>
        <p:xfrm>
          <a:off x="432366" y="1903896"/>
          <a:ext cx="8210797" cy="4289736"/>
        </p:xfrm>
        <a:graphic>
          <a:graphicData uri="http://schemas.openxmlformats.org/drawingml/2006/table">
            <a:tbl>
              <a:tblPr/>
              <a:tblGrid>
                <a:gridCol w="299227"/>
                <a:gridCol w="299227"/>
                <a:gridCol w="299227"/>
                <a:gridCol w="3375285"/>
                <a:gridCol w="801929"/>
                <a:gridCol w="801929"/>
                <a:gridCol w="801929"/>
                <a:gridCol w="801929"/>
                <a:gridCol w="730115"/>
              </a:tblGrid>
              <a:tr h="151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36.461.347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2.493.407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14.837.194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16.670.489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8.729.769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1.245.987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9.751.779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2.458.452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9.496.081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2.380.648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112.965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1.742.982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377.215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61.817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36.301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26.146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77.804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432366" y="13736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39F8613-7524-4FCA-861D-7FBE0C683BA5}"/>
              </a:ext>
            </a:extLst>
          </p:cNvPr>
          <p:cNvSpPr txBox="1"/>
          <p:nvPr/>
        </p:nvSpPr>
        <p:spPr>
          <a:xfrm>
            <a:off x="6300192" y="1383588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/>
              <a:t>2 de 2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008255"/>
              </p:ext>
            </p:extLst>
          </p:nvPr>
        </p:nvGraphicFramePr>
        <p:xfrm>
          <a:off x="432369" y="1623118"/>
          <a:ext cx="8254434" cy="4601698"/>
        </p:xfrm>
        <a:graphic>
          <a:graphicData uri="http://schemas.openxmlformats.org/drawingml/2006/table">
            <a:tbl>
              <a:tblPr/>
              <a:tblGrid>
                <a:gridCol w="300818"/>
                <a:gridCol w="300818"/>
                <a:gridCol w="300818"/>
                <a:gridCol w="3393221"/>
                <a:gridCol w="806191"/>
                <a:gridCol w="806191"/>
                <a:gridCol w="806191"/>
                <a:gridCol w="806191"/>
                <a:gridCol w="733995"/>
              </a:tblGrid>
              <a:tr h="165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264.693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93.011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93.011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(Programa 05) - Residuos Sólidos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2.309.975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2.309.975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162573"/>
              </p:ext>
            </p:extLst>
          </p:nvPr>
        </p:nvGraphicFramePr>
        <p:xfrm>
          <a:off x="589721" y="1988840"/>
          <a:ext cx="7860250" cy="4159194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3"/>
                <a:gridCol w="771382"/>
                <a:gridCol w="589251"/>
                <a:gridCol w="728529"/>
                <a:gridCol w="871377"/>
              </a:tblGrid>
              <a:tr h="1858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9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15.482.356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11.113.012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5.916.248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5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2657</TotalTime>
  <Words>1461</Words>
  <Application>Microsoft Office PowerPoint</Application>
  <PresentationFormat>Presentación en pantalla (4:3)</PresentationFormat>
  <Paragraphs>838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1_Tema de Office</vt:lpstr>
      <vt:lpstr>Tema de Office</vt:lpstr>
      <vt:lpstr>EJECUCIÓN ACUMULADA DE GASTOS PRESUPUESTARIOS JUNIO DE 2021 PARTIDA 25: MINISTERIO DE MEDIO AMBIENTE</vt:lpstr>
      <vt:lpstr>EJECUCIÓN PRESUPUESTARIA DE GASTOS ACUMULADA A JUNIO DE 2021 PARTIDA 25 MINISTERIO DEL MEDIO AMBIENTE</vt:lpstr>
      <vt:lpstr>EJECUCIÓN PRESUPUESTARIA DE GASTOS ACUMULADA A JUNIO DE 2021 PARTIDA 25 MINISTERIO DEL MEDIO AMBIENTE</vt:lpstr>
      <vt:lpstr>COMPORTAMIENTO DE LA EJECUCIÓN ACUMULADA DE GASTOS A JUNIO DE 2021 PARTIDA 25 MINISTERIO DE MEDIO AMBIENTE</vt:lpstr>
      <vt:lpstr>EJECUCIÓN ACUMULADA DE GASTOS A JUNIO DE 2021 PARTIDA 25 MINISTERIO DEL MEDIO AMBIENTE</vt:lpstr>
      <vt:lpstr>EJECUCIÓN PRESUPUESTARIA DE GASTOS ACUMULADA A JUNIO DE 2021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273</cp:revision>
  <cp:lastPrinted>2019-06-06T21:54:24Z</cp:lastPrinted>
  <dcterms:created xsi:type="dcterms:W3CDTF">2016-06-23T13:38:47Z</dcterms:created>
  <dcterms:modified xsi:type="dcterms:W3CDTF">2021-08-02T22:29:21Z</dcterms:modified>
</cp:coreProperties>
</file>