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6"/>
  </p:notesMasterIdLst>
  <p:handoutMasterIdLst>
    <p:handoutMasterId r:id="rId17"/>
  </p:handoutMasterIdLst>
  <p:sldIdLst>
    <p:sldId id="256" r:id="rId3"/>
    <p:sldId id="309" r:id="rId4"/>
    <p:sldId id="304" r:id="rId5"/>
    <p:sldId id="312" r:id="rId6"/>
    <p:sldId id="264" r:id="rId7"/>
    <p:sldId id="263" r:id="rId8"/>
    <p:sldId id="302" r:id="rId9"/>
    <p:sldId id="316" r:id="rId10"/>
    <p:sldId id="317" r:id="rId11"/>
    <p:sldId id="299" r:id="rId12"/>
    <p:sldId id="318" r:id="rId13"/>
    <p:sldId id="320" r:id="rId14"/>
    <p:sldId id="321" r:id="rId15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1.bin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../embeddings/oleObject2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5492467608048336E-2"/>
          <c:y val="0.21867479598284509"/>
          <c:w val="0.78930073148107305"/>
          <c:h val="0.41757051531977252"/>
        </c:manualLayout>
      </c:layout>
      <c:pie3DChart>
        <c:varyColors val="1"/>
        <c:ser>
          <c:idx val="0"/>
          <c:order val="0"/>
          <c:tx>
            <c:strRef>
              <c:f>'Partida 24'!$D$60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0B7-4B76-8683-4A32AF46B08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0B7-4B76-8683-4A32AF46B08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B0B7-4B76-8683-4A32AF46B08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B0B7-4B76-8683-4A32AF46B08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B0B7-4B76-8683-4A32AF46B084}"/>
              </c:ext>
            </c:extLst>
          </c:dPt>
          <c:dLbls>
            <c:dLbl>
              <c:idx val="0"/>
              <c:layout>
                <c:manualLayout>
                  <c:x val="-0.12239692542263753"/>
                  <c:y val="4.863865324029881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B0B7-4B76-8683-4A32AF46B08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12067117058696888"/>
                  <c:y val="-0.15637421967079407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B0B7-4B76-8683-4A32AF46B08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12661235584832647"/>
                  <c:y val="-0.14824938492356918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B0B7-4B76-8683-4A32AF46B08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5.1218652339442505E-2"/>
                  <c:y val="7.444133358429347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B0B7-4B76-8683-4A32AF46B08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'Partida 24'!$C$61:$C$65</c:f>
              <c:strCache>
                <c:ptCount val="5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SERVICIO DE LA DEUDA                                                            </c:v>
                </c:pt>
                <c:pt idx="4">
                  <c:v>OTROS</c:v>
                </c:pt>
              </c:strCache>
            </c:strRef>
          </c:cat>
          <c:val>
            <c:numRef>
              <c:f>'Partida 24'!$D$61:$D$65</c:f>
              <c:numCache>
                <c:formatCode>#,##0</c:formatCode>
                <c:ptCount val="5"/>
                <c:pt idx="0">
                  <c:v>37573730</c:v>
                </c:pt>
                <c:pt idx="1">
                  <c:v>12837011</c:v>
                </c:pt>
                <c:pt idx="2">
                  <c:v>60462605</c:v>
                </c:pt>
                <c:pt idx="3">
                  <c:v>316975</c:v>
                </c:pt>
                <c:pt idx="4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B0B7-4B76-8683-4A32AF46B08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0061403329749771E-2"/>
          <c:y val="0.68197327498509941"/>
          <c:w val="0.31090118125865301"/>
          <c:h val="0.3003668051428904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/>
              <a:t>% Ejecución Acumulada  2019 - 2020 - 2021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>
        <c:manualLayout>
          <c:layoutTarget val="inner"/>
          <c:xMode val="edge"/>
          <c:yMode val="edge"/>
          <c:x val="9.6998016009427257E-2"/>
          <c:y val="0.13035113989634364"/>
          <c:w val="0.89055815473362776"/>
          <c:h val="0.6394767742824371"/>
        </c:manualLayout>
      </c:layout>
      <c:lineChart>
        <c:grouping val="standard"/>
        <c:varyColors val="0"/>
        <c:ser>
          <c:idx val="0"/>
          <c:order val="0"/>
          <c:tx>
            <c:strRef>
              <c:f>'[24.xlsx]Partida 24'!$C$20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3492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'[24.xlsx]Partida 24'!$D$19:$O$19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'[24.xlsx]Partida 24'!$D$20:$O$20</c:f>
              <c:numCache>
                <c:formatCode>0.0%</c:formatCode>
                <c:ptCount val="12"/>
                <c:pt idx="0">
                  <c:v>2.9489514965630573E-2</c:v>
                </c:pt>
                <c:pt idx="1">
                  <c:v>5.4202414554571213E-2</c:v>
                </c:pt>
                <c:pt idx="2">
                  <c:v>0.10419221258901394</c:v>
                </c:pt>
                <c:pt idx="3">
                  <c:v>0.13008172072398425</c:v>
                </c:pt>
                <c:pt idx="4">
                  <c:v>0.34281429928092205</c:v>
                </c:pt>
                <c:pt idx="5">
                  <c:v>0.43635897156786557</c:v>
                </c:pt>
                <c:pt idx="6">
                  <c:v>0.4614760143190037</c:v>
                </c:pt>
                <c:pt idx="7">
                  <c:v>0.59286048481124587</c:v>
                </c:pt>
                <c:pt idx="8">
                  <c:v>0.72230115320887178</c:v>
                </c:pt>
                <c:pt idx="9">
                  <c:v>0.7880791155414647</c:v>
                </c:pt>
                <c:pt idx="10">
                  <c:v>0.86283188139909017</c:v>
                </c:pt>
                <c:pt idx="11">
                  <c:v>0.97224769985894033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C896-4B6E-87C2-77A121541F05}"/>
            </c:ext>
          </c:extLst>
        </c:ser>
        <c:ser>
          <c:idx val="1"/>
          <c:order val="1"/>
          <c:tx>
            <c:strRef>
              <c:f>'[24.xlsx]Partida 24'!$C$21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3492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'[24.xlsx]Partida 24'!$D$19:$O$19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'[24.xlsx]Partida 24'!$D$21:$O$21</c:f>
              <c:numCache>
                <c:formatCode>0.0%</c:formatCode>
                <c:ptCount val="12"/>
                <c:pt idx="0">
                  <c:v>3.0553963274093383E-2</c:v>
                </c:pt>
                <c:pt idx="1">
                  <c:v>8.6005951854565901E-2</c:v>
                </c:pt>
                <c:pt idx="2">
                  <c:v>0.19135622301521524</c:v>
                </c:pt>
                <c:pt idx="3">
                  <c:v>0.22044364904514388</c:v>
                </c:pt>
                <c:pt idx="4">
                  <c:v>0.34217790684931892</c:v>
                </c:pt>
                <c:pt idx="5">
                  <c:v>0.435003037717278</c:v>
                </c:pt>
                <c:pt idx="6">
                  <c:v>0.46326409510581684</c:v>
                </c:pt>
                <c:pt idx="7">
                  <c:v>0.52218062757880135</c:v>
                </c:pt>
                <c:pt idx="8">
                  <c:v>0.73076858733941341</c:v>
                </c:pt>
                <c:pt idx="9">
                  <c:v>0.81965564377545286</c:v>
                </c:pt>
                <c:pt idx="10">
                  <c:v>0.88817075347915575</c:v>
                </c:pt>
                <c:pt idx="11">
                  <c:v>0.97116342114100684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C896-4B6E-87C2-77A121541F05}"/>
            </c:ext>
          </c:extLst>
        </c:ser>
        <c:ser>
          <c:idx val="2"/>
          <c:order val="2"/>
          <c:tx>
            <c:strRef>
              <c:f>'[24.xlsx]Partida 24'!$C$22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 w="34925" cap="rnd">
              <a:solidFill>
                <a:srgbClr val="C00000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3.324388189794035E-2"/>
                  <c:y val="3.2403184766380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C896-4B6E-87C2-77A121541F0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1577092583053324E-2"/>
                  <c:y val="3.24031847663808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C896-4B6E-87C2-77A121541F0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7819069345303798E-2"/>
                  <c:y val="7.25111917081883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C896-4B6E-87C2-77A121541F0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4.3653935781391852E-2"/>
                  <c:y val="5.00018462254058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C896-4B6E-87C2-77A121541F0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5713444697917431E-2"/>
                  <c:y val="5.67992623916167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C896-4B6E-87C2-77A121541F0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4.1551254691294504E-2"/>
                  <c:y val="3.96040149615902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C896-4B6E-87C2-77A121541F0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4.986140751097709E-2"/>
                  <c:y val="1.8001799931992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C896-4B6E-87C2-77A121541F05}"/>
                </c:ex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4.3613707165109032E-2"/>
                  <c:y val="2.79964927228407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F571-4873-832B-F6F893D4A0FE}"/>
                </c:ex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6.2305295950155761E-3"/>
                  <c:y val="3.49956159035509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F571-4873-832B-F6F893D4A0FE}"/>
                </c:ex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1.2461059190031152E-2"/>
                  <c:y val="3.84951774939060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F571-4873-832B-F6F893D4A0FE}"/>
                </c:ex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8.3073727933541015E-3"/>
                  <c:y val="2.09973695421305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D735-40A0-97EB-E8586AD8393F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'[24.xlsx]Partida 24'!$D$19:$O$19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'[24.xlsx]Partida 24'!$D$22:$I$22</c:f>
              <c:numCache>
                <c:formatCode>0.0%</c:formatCode>
                <c:ptCount val="6"/>
                <c:pt idx="0">
                  <c:v>3.1393334252021357E-2</c:v>
                </c:pt>
                <c:pt idx="1">
                  <c:v>5.561853918459387E-2</c:v>
                </c:pt>
                <c:pt idx="2">
                  <c:v>0.17025996496177834</c:v>
                </c:pt>
                <c:pt idx="3">
                  <c:v>0.23227069012567542</c:v>
                </c:pt>
                <c:pt idx="4">
                  <c:v>0.30538132922223371</c:v>
                </c:pt>
                <c:pt idx="5">
                  <c:v>0.39210920733060473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9-C896-4B6E-87C2-77A121541F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99333992"/>
        <c:axId val="499328896"/>
      </c:lineChart>
      <c:catAx>
        <c:axId val="499333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99328896"/>
        <c:crosses val="autoZero"/>
        <c:auto val="1"/>
        <c:lblAlgn val="ctr"/>
        <c:lblOffset val="100"/>
        <c:noMultiLvlLbl val="0"/>
      </c:catAx>
      <c:valAx>
        <c:axId val="49932889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99333992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/>
              <a:t>% Ejecución Mensual 2019 - 2020 - 2021</a:t>
            </a: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'[24.xlsx]Partida 24'!$C$27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'[24.xlsx]Partida 24'!$D$26:$O$26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'[24.xlsx]Partida 24'!$D$27:$O$27</c:f>
              <c:numCache>
                <c:formatCode>0.0%</c:formatCode>
                <c:ptCount val="12"/>
                <c:pt idx="0">
                  <c:v>2.9489514965630573E-2</c:v>
                </c:pt>
                <c:pt idx="1">
                  <c:v>2.4712899588940636E-2</c:v>
                </c:pt>
                <c:pt idx="2">
                  <c:v>5.0004615215432285E-2</c:v>
                </c:pt>
                <c:pt idx="3">
                  <c:v>2.5889508134970297E-2</c:v>
                </c:pt>
                <c:pt idx="4">
                  <c:v>0.21273257855693783</c:v>
                </c:pt>
                <c:pt idx="5">
                  <c:v>9.3630555543766494E-2</c:v>
                </c:pt>
                <c:pt idx="6">
                  <c:v>2.8491377456921027E-2</c:v>
                </c:pt>
                <c:pt idx="7">
                  <c:v>0.13016288312325397</c:v>
                </c:pt>
                <c:pt idx="8">
                  <c:v>0.12944066839762591</c:v>
                </c:pt>
                <c:pt idx="9">
                  <c:v>6.5777962332592865E-2</c:v>
                </c:pt>
                <c:pt idx="10">
                  <c:v>7.4843215659944215E-2</c:v>
                </c:pt>
                <c:pt idx="11">
                  <c:v>0.10126071254335593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EF2-400B-B30D-26FF82C84D42}"/>
            </c:ext>
          </c:extLst>
        </c:ser>
        <c:ser>
          <c:idx val="1"/>
          <c:order val="1"/>
          <c:tx>
            <c:strRef>
              <c:f>'[24.xlsx]Partida 24'!$C$28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'[24.xlsx]Partida 24'!$D$26:$O$26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'[24.xlsx]Partida 24'!$D$28:$O$28</c:f>
              <c:numCache>
                <c:formatCode>0.0%</c:formatCode>
                <c:ptCount val="12"/>
                <c:pt idx="0">
                  <c:v>3.0553963274093383E-2</c:v>
                </c:pt>
                <c:pt idx="1">
                  <c:v>5.5451988580472525E-2</c:v>
                </c:pt>
                <c:pt idx="2">
                  <c:v>0.10575808485171334</c:v>
                </c:pt>
                <c:pt idx="3">
                  <c:v>2.5947355010044294E-2</c:v>
                </c:pt>
                <c:pt idx="4">
                  <c:v>0.11371305204375026</c:v>
                </c:pt>
                <c:pt idx="5">
                  <c:v>9.4361348913650375E-2</c:v>
                </c:pt>
                <c:pt idx="6">
                  <c:v>2.826106083187906E-2</c:v>
                </c:pt>
                <c:pt idx="7">
                  <c:v>5.8916532472984513E-2</c:v>
                </c:pt>
                <c:pt idx="8">
                  <c:v>0.21410673605410604</c:v>
                </c:pt>
                <c:pt idx="9">
                  <c:v>0.10202167643879807</c:v>
                </c:pt>
                <c:pt idx="10">
                  <c:v>6.8515109703702948E-2</c:v>
                </c:pt>
                <c:pt idx="11">
                  <c:v>9.4270901932583862E-2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EF2-400B-B30D-26FF82C84D42}"/>
            </c:ext>
          </c:extLst>
        </c:ser>
        <c:ser>
          <c:idx val="2"/>
          <c:order val="2"/>
          <c:tx>
            <c:strRef>
              <c:f>'[24.xlsx]Partida 24'!$C$29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accent2"/>
              </a:solidFill>
            </a:ln>
            <a:effectLst/>
          </c:spPr>
          <c:invertIfNegative val="0"/>
          <c:dLbls>
            <c:dLbl>
              <c:idx val="4"/>
              <c:layout>
                <c:manualLayout>
                  <c:x val="1.2413793777561433E-2"/>
                  <c:y val="2.154397954622491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2EF2-400B-B30D-26FF82C84D4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'[24.xlsx]Partida 24'!$D$26:$O$26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'[24.xlsx]Partida 24'!$D$29:$I$29</c:f>
              <c:numCache>
                <c:formatCode>0.0%</c:formatCode>
                <c:ptCount val="6"/>
                <c:pt idx="0">
                  <c:v>3.1393334252021357E-2</c:v>
                </c:pt>
                <c:pt idx="1">
                  <c:v>2.4225204932572512E-2</c:v>
                </c:pt>
                <c:pt idx="2">
                  <c:v>0.11513926265399269</c:v>
                </c:pt>
                <c:pt idx="3">
                  <c:v>6.2010725163897072E-2</c:v>
                </c:pt>
                <c:pt idx="4">
                  <c:v>7.6678514028479861E-2</c:v>
                </c:pt>
                <c:pt idx="5">
                  <c:v>8.6405068754549688E-2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2EF2-400B-B30D-26FF82C84D4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99282640"/>
        <c:axId val="499274800"/>
      </c:barChart>
      <c:catAx>
        <c:axId val="499282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99274800"/>
        <c:crosses val="autoZero"/>
        <c:auto val="1"/>
        <c:lblAlgn val="ctr"/>
        <c:lblOffset val="100"/>
        <c:noMultiLvlLbl val="0"/>
      </c:catAx>
      <c:valAx>
        <c:axId val="499274800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99282640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04-08-2021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04-08-2021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75877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0240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7303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04-08-2021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04-08-2021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04-08-2021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04-08-2021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04-08-2021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04-08-2021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04-08-2021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04-08-2021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04-08-2021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04-08-2021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04-08-2021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04-08-2021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04-08-2021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04-08-2021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04-08-2021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04-08-2021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04-08-2021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04-08-2021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04-08-2021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04-08-2021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04-08-2021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04-08-2021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04-08-2021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xmlns="" id="{3C698310-8BCB-4F59-809D-33CC9D683E4B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04-08-2021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31D9453B-D578-4DBA-8F06-03B572F5E9EA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JUNIO </a:t>
            </a:r>
            <a:r>
              <a:rPr lang="es-CL" sz="2000" b="1" dirty="0">
                <a:latin typeface="+mn-lt"/>
              </a:rPr>
              <a:t>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24: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ENERGÍA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julio </a:t>
            </a:r>
            <a:r>
              <a:rPr lang="es-CL" sz="1200" dirty="0" smtClean="0"/>
              <a:t>2021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7023" y="624643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97023" y="1399804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97023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05: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PLAN DE ACCIÓN DE EFICIENCIA ENERGÉTICA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2300593"/>
              </p:ext>
            </p:extLst>
          </p:nvPr>
        </p:nvGraphicFramePr>
        <p:xfrm>
          <a:off x="497023" y="1688777"/>
          <a:ext cx="8167936" cy="4366609"/>
        </p:xfrm>
        <a:graphic>
          <a:graphicData uri="http://schemas.openxmlformats.org/drawingml/2006/table">
            <a:tbl>
              <a:tblPr/>
              <a:tblGrid>
                <a:gridCol w="790255"/>
                <a:gridCol w="291922"/>
                <a:gridCol w="291922"/>
                <a:gridCol w="2205638"/>
                <a:gridCol w="790255"/>
                <a:gridCol w="790255"/>
                <a:gridCol w="790255"/>
                <a:gridCol w="790255"/>
                <a:gridCol w="719487"/>
                <a:gridCol w="707692"/>
              </a:tblGrid>
              <a:tr h="19613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086" marR="9086" marT="9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086" marR="9086" marT="9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9710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559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9.955.339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10.108.868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153.529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777.906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1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1.364.132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1.364.551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734.508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1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364.487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364.487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43.398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1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1.623.356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1.623.356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1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1.416.869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1.416.869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899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Chilena de Eficiencia Energética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1.416.869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1.416.869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1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195.239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195.239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800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Plan de Acción de Eficiencia Energética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195.239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195.239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899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11.248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11.248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1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Internacional de Energía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11.248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11.248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1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6.603.364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6.603.364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1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6.603.364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6.603.364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961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Chilena de Eficiencia Energética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6.603.364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6.603.364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961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153.110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153.110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961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153.110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153.110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0870" y="5360383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870" y="146017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30870" y="722168"/>
            <a:ext cx="815593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02.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NACIONAL DE 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7282608"/>
              </p:ext>
            </p:extLst>
          </p:nvPr>
        </p:nvGraphicFramePr>
        <p:xfrm>
          <a:off x="530871" y="1749150"/>
          <a:ext cx="8155929" cy="3333132"/>
        </p:xfrm>
        <a:graphic>
          <a:graphicData uri="http://schemas.openxmlformats.org/drawingml/2006/table">
            <a:tbl>
              <a:tblPr/>
              <a:tblGrid>
                <a:gridCol w="804190"/>
                <a:gridCol w="297071"/>
                <a:gridCol w="297071"/>
                <a:gridCol w="2088494"/>
                <a:gridCol w="804190"/>
                <a:gridCol w="804190"/>
                <a:gridCol w="804190"/>
                <a:gridCol w="804190"/>
                <a:gridCol w="732173"/>
                <a:gridCol w="720170"/>
              </a:tblGrid>
              <a:tr h="23330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271" marR="9271" marT="92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71" marR="9271" marT="92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1448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062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7.081.097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7.300.873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219.776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3.089.961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43,6%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3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4.923.469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4.874.348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-49.121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2.476.722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50,3%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50,8%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3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2.025.797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2.025.797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306.107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46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131.831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131.831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38.235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3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4.601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4.601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3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21.094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21.094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21.094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3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106.136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106.136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17.141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3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268.897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268.897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268.897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3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268.897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268.897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268.897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86044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2" y="6193538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2" y="804437"/>
            <a:ext cx="816793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03.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CHILENA DE ENERGÍA NUCLEAR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8321977"/>
              </p:ext>
            </p:extLst>
          </p:nvPr>
        </p:nvGraphicFramePr>
        <p:xfrm>
          <a:off x="518863" y="2025725"/>
          <a:ext cx="8167938" cy="3871039"/>
        </p:xfrm>
        <a:graphic>
          <a:graphicData uri="http://schemas.openxmlformats.org/drawingml/2006/table">
            <a:tbl>
              <a:tblPr/>
              <a:tblGrid>
                <a:gridCol w="785717"/>
                <a:gridCol w="290245"/>
                <a:gridCol w="290245"/>
                <a:gridCol w="2239880"/>
                <a:gridCol w="785717"/>
                <a:gridCol w="785717"/>
                <a:gridCol w="785717"/>
                <a:gridCol w="785717"/>
                <a:gridCol w="715355"/>
                <a:gridCol w="703628"/>
              </a:tblGrid>
              <a:tr h="20032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031" marR="9031" marT="9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031" marR="9031" marT="9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0634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598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10.171.574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10.975.255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803.681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5.842.148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57,4%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53,2%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3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7.485.165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7.437.713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-47.452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4.003.994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53,5%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3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2.611.232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2.611.232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938.294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3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3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3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37.006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37.006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37.006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3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37.006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37.006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37.006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3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 Internacional de Energía Atómica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37.006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37.006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37.006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3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3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3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38.151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38.151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11.721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3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2.926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2.926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937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3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35.225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35.225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10.784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3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851.133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851.133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851.133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3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851.133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851.133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851.133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0645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3" y="5589240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3" y="1667150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3" y="683473"/>
            <a:ext cx="816793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04.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SUPERINTENDENCIA DE ELECTRICIDAD Y COMBUSTIBLES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3624218"/>
              </p:ext>
            </p:extLst>
          </p:nvPr>
        </p:nvGraphicFramePr>
        <p:xfrm>
          <a:off x="576104" y="2102486"/>
          <a:ext cx="8131929" cy="3198723"/>
        </p:xfrm>
        <a:graphic>
          <a:graphicData uri="http://schemas.openxmlformats.org/drawingml/2006/table">
            <a:tbl>
              <a:tblPr/>
              <a:tblGrid>
                <a:gridCol w="801824"/>
                <a:gridCol w="296196"/>
                <a:gridCol w="296196"/>
                <a:gridCol w="2082348"/>
                <a:gridCol w="801824"/>
                <a:gridCol w="801824"/>
                <a:gridCol w="801824"/>
                <a:gridCol w="801824"/>
                <a:gridCol w="730018"/>
                <a:gridCol w="718051"/>
              </a:tblGrid>
              <a:tr h="24074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271" marR="9271" marT="92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71" marR="9271" marT="92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3728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1597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14.054.485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14.615.101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560.616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7.643.131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54,4%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52,3%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07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11.883.156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11.785.325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-97.831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6.170.957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52,4%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07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2.046.584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2.046.584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849.110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602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124.745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180.745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56.000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20.617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07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56.000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56.000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407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124.745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124.745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20.617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407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602.447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602.447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602.447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407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602.447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602.447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602.447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104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625" y="79319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xmlns="" id="{F5A9BC23-2D27-4636-8105-11CA1CE5015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7559309"/>
              </p:ext>
            </p:extLst>
          </p:nvPr>
        </p:nvGraphicFramePr>
        <p:xfrm>
          <a:off x="528176" y="1593055"/>
          <a:ext cx="7932255" cy="44231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xmlns="" id="{4F896F06-0DCC-41AA-9205-69F38C157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237" y="69269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1 Gráfico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1283966"/>
              </p:ext>
            </p:extLst>
          </p:nvPr>
        </p:nvGraphicFramePr>
        <p:xfrm>
          <a:off x="417237" y="1614486"/>
          <a:ext cx="8210798" cy="44068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72124ACF-1310-4220-85E5-B5210D20E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600" y="76470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8" name="2 Gráfico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49149546"/>
              </p:ext>
            </p:extLst>
          </p:nvPr>
        </p:nvGraphicFramePr>
        <p:xfrm>
          <a:off x="466600" y="1609724"/>
          <a:ext cx="8210798" cy="44835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59" y="764774"/>
            <a:ext cx="777686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6314" y="5486427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60" y="1636136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1784385"/>
              </p:ext>
            </p:extLst>
          </p:nvPr>
        </p:nvGraphicFramePr>
        <p:xfrm>
          <a:off x="603923" y="2071755"/>
          <a:ext cx="7782109" cy="3157442"/>
        </p:xfrm>
        <a:graphic>
          <a:graphicData uri="http://schemas.openxmlformats.org/drawingml/2006/table">
            <a:tbl>
              <a:tblPr/>
              <a:tblGrid>
                <a:gridCol w="819813"/>
                <a:gridCol w="2190248"/>
                <a:gridCol w="819813"/>
                <a:gridCol w="819813"/>
                <a:gridCol w="819813"/>
                <a:gridCol w="819813"/>
                <a:gridCol w="746398"/>
                <a:gridCol w="746398"/>
              </a:tblGrid>
              <a:tr h="240567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36736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556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124.010.179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126.948.108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2.937.929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49.777.522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05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37.573.730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37.383.537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-190.193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19.366.790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05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12.837.011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12.837.011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3.120.855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05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05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60.462.605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60.462.605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25.449.349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05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05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736.835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792.835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118.051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05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12.083.003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12.083.003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05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316.975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3.389.097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3.072.122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1.722.477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5598" y="795481"/>
            <a:ext cx="790620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74911" y="5733256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5601" y="1517821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7509436"/>
              </p:ext>
            </p:extLst>
          </p:nvPr>
        </p:nvGraphicFramePr>
        <p:xfrm>
          <a:off x="594226" y="1902049"/>
          <a:ext cx="7906202" cy="3496144"/>
        </p:xfrm>
        <a:graphic>
          <a:graphicData uri="http://schemas.openxmlformats.org/drawingml/2006/table">
            <a:tbl>
              <a:tblPr/>
              <a:tblGrid>
                <a:gridCol w="277216"/>
                <a:gridCol w="277216"/>
                <a:gridCol w="3038289"/>
                <a:gridCol w="742939"/>
                <a:gridCol w="742939"/>
                <a:gridCol w="742939"/>
                <a:gridCol w="742939"/>
                <a:gridCol w="676407"/>
                <a:gridCol w="665318"/>
              </a:tblGrid>
              <a:tr h="24751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296" marR="8296" marT="82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96" marR="8296" marT="82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5801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24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ENERGÍA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92.703.023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94.056.879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1.353.856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33.202.282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35,3%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55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Energía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72.662.814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73.616.484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953.670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31.788.992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43,7%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43,2%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7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al Desarrollo de Energías Renovables no Convencionales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3.054.675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3.133.975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79.300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480.884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9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Energización Rural y Social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7.030.195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7.197.552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167.357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154.500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9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Acción de Eficiencia Energética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9.955.339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10.108.868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153.529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777.906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9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NACIONAL DE ENERGÍA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7.081.097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7.300.873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219.776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3.089.961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43,6%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9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CHILENA DE ENERGÍA NUCLEAR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10.171.574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10.975.255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803.681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5.842.148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57,4%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53,2%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4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ELECTRICIDAD Y COMBUSTIBLES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14.054.485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14.615.101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560.616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7.643.131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54,4%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52,3%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7608" y="6418793"/>
            <a:ext cx="7977800" cy="240238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477250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57668" y="802179"/>
            <a:ext cx="800323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SUBSECRETARÍA DE 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1703338"/>
              </p:ext>
            </p:extLst>
          </p:nvPr>
        </p:nvGraphicFramePr>
        <p:xfrm>
          <a:off x="557666" y="1876043"/>
          <a:ext cx="8003231" cy="4217256"/>
        </p:xfrm>
        <a:graphic>
          <a:graphicData uri="http://schemas.openxmlformats.org/drawingml/2006/table">
            <a:tbl>
              <a:tblPr/>
              <a:tblGrid>
                <a:gridCol w="714479"/>
                <a:gridCol w="263931"/>
                <a:gridCol w="263931"/>
                <a:gridCol w="2612647"/>
                <a:gridCol w="714479"/>
                <a:gridCol w="714479"/>
                <a:gridCol w="714479"/>
                <a:gridCol w="714479"/>
                <a:gridCol w="650495"/>
                <a:gridCol w="639832"/>
              </a:tblGrid>
              <a:tr h="16578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0772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759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72.662.814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73.616.484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953.670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31.788.992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43,7%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43,2%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7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11.132.596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11.135.617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3.021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5.586.588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7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5.339.688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5.339.688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912.132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7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55.479.214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55.479.214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25.242.794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45,5%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45,5%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7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6.135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6.135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7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Normalización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6.135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6.135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7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187.137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187.137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20.100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7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Prospectiva y Política Energética y Desarrollo Sustentable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187.137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187.137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20.100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7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55.232.485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55.232.485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25.190.337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45,6%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45,6%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7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Nacional del Petróleo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55.232.485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55.232.485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25.190.337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45,6%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45,6%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7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53.457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53.457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32.357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60,5%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60,5%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7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Internacional de Energía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53.457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53.457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32.357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60,5%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60,5%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7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394.341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394.341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47.478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7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10.225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10.225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7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26.615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26.615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2.823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7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7.567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7.567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7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349.934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349.934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44.655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7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316.975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1.267.624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950.649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1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303.496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303.496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57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13.479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13.479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57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950.649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950.649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6404" y="6025348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1322" y="1608651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       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61321" y="740436"/>
            <a:ext cx="8003232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03: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APOYO AL DESARROLLO DE ENERGÍAS RENOVABLES NO CONVENCIONALES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1541376"/>
              </p:ext>
            </p:extLst>
          </p:nvPr>
        </p:nvGraphicFramePr>
        <p:xfrm>
          <a:off x="586402" y="1904057"/>
          <a:ext cx="7973703" cy="4028292"/>
        </p:xfrm>
        <a:graphic>
          <a:graphicData uri="http://schemas.openxmlformats.org/drawingml/2006/table">
            <a:tbl>
              <a:tblPr/>
              <a:tblGrid>
                <a:gridCol w="720240"/>
                <a:gridCol w="266059"/>
                <a:gridCol w="266059"/>
                <a:gridCol w="2539653"/>
                <a:gridCol w="720240"/>
                <a:gridCol w="720240"/>
                <a:gridCol w="720240"/>
                <a:gridCol w="720240"/>
                <a:gridCol w="655741"/>
                <a:gridCol w="644991"/>
              </a:tblGrid>
              <a:tr h="21922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450" marR="8450" marT="84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50" marR="8450" marT="84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7138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877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3.054.675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3.133.975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79.300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480.884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2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563.893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564.435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542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292.590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51,8%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2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410.361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410.361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71.138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2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2.032.654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2.032.654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117.156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2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2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ERNC - ANID 03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2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2.032.644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2.032.644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117.156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384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al Desarrollo de Energías Renovables no Convencionales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2.032.644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2.032.644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117.156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2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47.767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47.767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2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17.092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17.092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192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30.675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30.675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192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78.758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78.758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192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78.758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78.758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32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4239" y="5940010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4239" y="1492577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74239" y="798989"/>
            <a:ext cx="821256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04: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ENERGIZACIÓN RURAL Y SOCIAL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2515960"/>
              </p:ext>
            </p:extLst>
          </p:nvPr>
        </p:nvGraphicFramePr>
        <p:xfrm>
          <a:off x="474241" y="1873324"/>
          <a:ext cx="8212559" cy="3700819"/>
        </p:xfrm>
        <a:graphic>
          <a:graphicData uri="http://schemas.openxmlformats.org/drawingml/2006/table">
            <a:tbl>
              <a:tblPr/>
              <a:tblGrid>
                <a:gridCol w="760264"/>
                <a:gridCol w="280844"/>
                <a:gridCol w="280844"/>
                <a:gridCol w="2476535"/>
                <a:gridCol w="760264"/>
                <a:gridCol w="760264"/>
                <a:gridCol w="760264"/>
                <a:gridCol w="760264"/>
                <a:gridCol w="692181"/>
                <a:gridCol w="680835"/>
              </a:tblGrid>
              <a:tr h="22600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673" marR="8673" marT="8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73" marR="8673" marT="8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9213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966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7.030.195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7.197.552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167.357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154.500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60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221.319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221.548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101.431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45,8%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45,8%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60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38.862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38.862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676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60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1.290.375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1.290.375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52.393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60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1.290.375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1.290.375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52.393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60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Programa Energización Rural y Social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1.290.375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1.290.375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52.393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60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5.479.639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5.479.639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60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5.479.639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5.479.639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452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- Programa 05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5.479.639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5.479.639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260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167.128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167.128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260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167.128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167.128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4028</TotalTime>
  <Words>2047</Words>
  <Application>Microsoft Office PowerPoint</Application>
  <PresentationFormat>Presentación en pantalla (4:3)</PresentationFormat>
  <Paragraphs>1217</Paragraphs>
  <Slides>13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13</vt:i4>
      </vt:variant>
    </vt:vector>
  </HeadingPairs>
  <TitlesOfParts>
    <vt:vector size="18" baseType="lpstr">
      <vt:lpstr>Arial</vt:lpstr>
      <vt:lpstr>Calibri</vt:lpstr>
      <vt:lpstr>Verdana</vt:lpstr>
      <vt:lpstr>1_Tema de Office</vt:lpstr>
      <vt:lpstr>Tema de Office</vt:lpstr>
      <vt:lpstr>EJECUCIÓN PRESUPUESTARIA DE GASTOS ACUMULADA AL MES DE JUNIO DE 2021 PARTIDA 24: MINISTERIO DE ENERGÍA</vt:lpstr>
      <vt:lpstr>EJECUCIÓN ACUMULADA DE GASTOS A JUNIO DE 2021  PARTIDA 24 MINISTERIO DE ENERGÍA</vt:lpstr>
      <vt:lpstr>EJECUCIÓN ACUMULADA DE GASTOS A JUNIO DE 2021  PARTIDA 24 MINISTERIO DE ENERGÍA</vt:lpstr>
      <vt:lpstr>EJECUCIÓN ACUMULADA DE GASTOS A JUNIO DE 2021  PARTIDA 24 MINISTERIO DE ENERGÍA</vt:lpstr>
      <vt:lpstr>EJECUCIÓN ACUMULADA DE GASTOS A JUNIO DE 2021 PARTIDA 24 MINISTERIO DE ENERGÍA</vt:lpstr>
      <vt:lpstr>EJECUCIÓN ACUMULADA DE GASTOS A JUNIO DE 2021  PARTIDA 24 MINISTERIO DE ENERGÍA RESUMEN POR CAPÍTULOS</vt:lpstr>
      <vt:lpstr>EJECUCIÓN ACUMULADA DE GASTOS A JUNIO DE 2021  PARTIDA 24. CAPÍTULO 01. PROGRAMA 01:  SUBSECRETARÍA DE ENERGÍA</vt:lpstr>
      <vt:lpstr>EJECUCIÓN ACUMULADA DE GASTOS A JUNIO DE 2021  PARTIDA 24. CAPÍTULO 01. PROGRAMA 03:  APOYO AL DESARROLLO DE ENERGÍAS RENOVABLES NO CONVENCIONALES</vt:lpstr>
      <vt:lpstr>EJECUCIÓN ACUMULADA DE GASTOS A JUNIO DE 2021  PARTIDA 24. CAPÍTULO 01. PROGRAMA 04:  PROGRAMA ENERGIZACIÓN RURAL Y SOCIAL</vt:lpstr>
      <vt:lpstr>EJECUCIÓN ACUMULADA DE GASTOS A JUNIO DE 2021  PARTIDA 24. CAPÍTULO 01. PROGRAMA 05:  PLAN DE ACCIÓN DE EFICIENCIA ENERGÉTICA</vt:lpstr>
      <vt:lpstr>EJECUCIÓN ACUMULADA DE GASTOS A JUNIO DE 2021  PARTIDA 24. CAPÍTULO 02. PROGRAMA 01:  COMISIÓN NACIONAL DE ENERGÍA</vt:lpstr>
      <vt:lpstr>EJECUCIÓN ACUMULADA DE GASTOS A JUNIO DE 2021  PARTIDA 24. CAPÍTULO 03. PROGRAMA 01:  COMISIÓN CHILENA DE ENERGÍA NUCLEAR</vt:lpstr>
      <vt:lpstr>EJECUCIÓN ACUMULADA DE GASTOS A JUNIO DE 2021  PARTIDA 24. CAPÍTULO 04. PROGRAMA 01:  SUPERINTENDENCIA DE ELECTRICIDAD Y COMBUSTIBLES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324</cp:revision>
  <cp:lastPrinted>2019-06-03T14:10:49Z</cp:lastPrinted>
  <dcterms:created xsi:type="dcterms:W3CDTF">2016-06-23T13:38:47Z</dcterms:created>
  <dcterms:modified xsi:type="dcterms:W3CDTF">2021-08-04T17:05:26Z</dcterms:modified>
</cp:coreProperties>
</file>