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8A6-4AA0-8962-7D368A8333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8A6-4AA0-8962-7D368A8333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8A6-4AA0-8962-7D368A8333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8A6-4AA0-8962-7D368A8333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8A6-4AA0-8962-7D368A8333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8A6-4AA0-8962-7D368A8333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C8A6-4AA0-8962-7D368A833393}"/>
              </c:ext>
            </c:extLst>
          </c:dPt>
          <c:dLbls>
            <c:dLbl>
              <c:idx val="0"/>
              <c:layout>
                <c:manualLayout>
                  <c:x val="-6.636777341995749E-2"/>
                  <c:y val="-0.155463498759072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A6-4AA0-8962-7D368A8333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22'!$C$63:$C$66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22'!$D$63:$D$66</c:f>
              <c:numCache>
                <c:formatCode>_-* #,##0_-;\-* #,##0_-;_-* "-"??_-;_-@_-</c:formatCode>
                <c:ptCount val="4"/>
                <c:pt idx="0">
                  <c:v>15649360</c:v>
                </c:pt>
                <c:pt idx="1">
                  <c:v>3228414</c:v>
                </c:pt>
                <c:pt idx="2">
                  <c:v>171900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8A6-4AA0-8962-7D368A833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8391326815142274E-2"/>
          <c:y val="0.12704157542437372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'[22.xlsx]Partida 22'!$C$30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22'!$D$30:$O$30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BA-4EFC-A0C4-7067C7D40CFC}"/>
            </c:ext>
          </c:extLst>
        </c:ser>
        <c:ser>
          <c:idx val="1"/>
          <c:order val="1"/>
          <c:tx>
            <c:strRef>
              <c:f>'[22.xlsx]Partida 22'!$C$31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22'!$D$31:$O$31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0.12708940516152498</c:v>
                </c:pt>
                <c:pt idx="2">
                  <c:v>0.2068343897424193</c:v>
                </c:pt>
                <c:pt idx="3">
                  <c:v>0.27796543315930206</c:v>
                </c:pt>
                <c:pt idx="4">
                  <c:v>0.36590023767308416</c:v>
                </c:pt>
                <c:pt idx="5">
                  <c:v>0.45483567417761234</c:v>
                </c:pt>
                <c:pt idx="6">
                  <c:v>0.51898831414800917</c:v>
                </c:pt>
                <c:pt idx="7">
                  <c:v>0.5857922832201945</c:v>
                </c:pt>
                <c:pt idx="8">
                  <c:v>0.66416725490043982</c:v>
                </c:pt>
                <c:pt idx="9">
                  <c:v>0.74387574951325275</c:v>
                </c:pt>
                <c:pt idx="10">
                  <c:v>0.81732502307686339</c:v>
                </c:pt>
                <c:pt idx="11">
                  <c:v>0.96551232917278684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4BA-4EFC-A0C4-7067C7D40CFC}"/>
            </c:ext>
          </c:extLst>
        </c:ser>
        <c:ser>
          <c:idx val="2"/>
          <c:order val="2"/>
          <c:tx>
            <c:strRef>
              <c:f>'[22.xlsx]Partida 22'!$C$32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253308979652411E-2"/>
                  <c:y val="-2.9495410706797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4BA-4EFC-A0C4-7067C7D40CFC}"/>
                </c:ext>
              </c:extLst>
            </c:dLbl>
            <c:dLbl>
              <c:idx val="1"/>
              <c:layout>
                <c:manualLayout>
                  <c:x val="-6.770855397461284E-2"/>
                  <c:y val="-2.5887651617512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BA-4EFC-A0C4-7067C7D40CFC}"/>
                </c:ext>
              </c:extLst>
            </c:dLbl>
            <c:dLbl>
              <c:idx val="2"/>
              <c:layout>
                <c:manualLayout>
                  <c:x val="-7.5065207492338318E-2"/>
                  <c:y val="-1.7776017642765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4BA-4EFC-A0C4-7067C7D40CFC}"/>
                </c:ext>
              </c:extLst>
            </c:dLbl>
            <c:dLbl>
              <c:idx val="3"/>
              <c:layout>
                <c:manualLayout>
                  <c:x val="-7.7752503159327357E-2"/>
                  <c:y val="-4.5611517495224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4BA-4EFC-A0C4-7067C7D40CFC}"/>
                </c:ext>
              </c:extLst>
            </c:dLbl>
            <c:dLbl>
              <c:idx val="4"/>
              <c:layout>
                <c:manualLayout>
                  <c:x val="-7.4801000752098973E-2"/>
                  <c:y val="-4.8890649023901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4BA-4EFC-A0C4-7067C7D40CFC}"/>
                </c:ext>
              </c:extLst>
            </c:dLbl>
            <c:dLbl>
              <c:idx val="5"/>
              <c:layout>
                <c:manualLayout>
                  <c:x val="-2.5990903183885639E-2"/>
                  <c:y val="-1.5779092702169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DF-4F39-99BD-FBEDA570F80F}"/>
                </c:ext>
              </c:extLst>
            </c:dLbl>
            <c:dLbl>
              <c:idx val="6"/>
              <c:layout>
                <c:manualLayout>
                  <c:x val="-8.8369070825211268E-2"/>
                  <c:y val="-1.9723865877712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33-4B13-A4DB-3FF376FD5359}"/>
                </c:ext>
              </c:extLst>
            </c:dLbl>
            <c:dLbl>
              <c:idx val="7"/>
              <c:layout>
                <c:manualLayout>
                  <c:x val="-6.4977257959714096E-2"/>
                  <c:y val="-1.5779092702169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6E-4D91-AABA-94B872BCBC82}"/>
                </c:ext>
              </c:extLst>
            </c:dLbl>
            <c:dLbl>
              <c:idx val="8"/>
              <c:layout>
                <c:manualLayout>
                  <c:x val="-6.757634827810266E-2"/>
                  <c:y val="-1.972386587771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6E-4D91-AABA-94B872BCBC82}"/>
                </c:ext>
              </c:extLst>
            </c:dLbl>
            <c:dLbl>
              <c:idx val="9"/>
              <c:layout>
                <c:manualLayout>
                  <c:x val="-8.057179987004548E-2"/>
                  <c:y val="-7.889546351084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6E-4D91-AABA-94B872BCBC82}"/>
                </c:ext>
              </c:extLst>
            </c:dLbl>
            <c:dLbl>
              <c:idx val="10"/>
              <c:layout>
                <c:manualLayout>
                  <c:x val="-5.1981806367771277E-2"/>
                  <c:y val="-1.1834319526627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A89-43CF-BB25-07B7D3F4B9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22'!$D$32:$I$32</c:f>
              <c:numCache>
                <c:formatCode>0.0%</c:formatCode>
                <c:ptCount val="6"/>
                <c:pt idx="0">
                  <c:v>6.1999081205697477E-2</c:v>
                </c:pt>
                <c:pt idx="1">
                  <c:v>0.14344221939829116</c:v>
                </c:pt>
                <c:pt idx="2">
                  <c:v>0.19725156944478328</c:v>
                </c:pt>
                <c:pt idx="3">
                  <c:v>0.2398769986059624</c:v>
                </c:pt>
                <c:pt idx="4">
                  <c:v>0.28359388221856474</c:v>
                </c:pt>
                <c:pt idx="5">
                  <c:v>0.33583250007134663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4BA-4EFC-A0C4-7067C7D40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1814160"/>
        <c:axId val="461817296"/>
      </c:lineChart>
      <c:catAx>
        <c:axId val="461814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1817296"/>
        <c:crosses val="autoZero"/>
        <c:auto val="1"/>
        <c:lblAlgn val="ctr"/>
        <c:lblOffset val="100"/>
        <c:tickLblSkip val="1"/>
        <c:noMultiLvlLbl val="0"/>
      </c:catAx>
      <c:valAx>
        <c:axId val="46181729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181416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'[22.xlsx]Partida 22'!$C$34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22'!$D$34:$O$34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96-4250-BD41-E542AEF4BF33}"/>
            </c:ext>
          </c:extLst>
        </c:ser>
        <c:ser>
          <c:idx val="1"/>
          <c:order val="1"/>
          <c:tx>
            <c:strRef>
              <c:f>'[22.xlsx]Partida 22'!$C$35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22'!$D$35:$O$35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7.6302225169117582E-2</c:v>
                </c:pt>
                <c:pt idx="2">
                  <c:v>7.9870314693903724E-2</c:v>
                </c:pt>
                <c:pt idx="3">
                  <c:v>6.5930604734010037E-2</c:v>
                </c:pt>
                <c:pt idx="4">
                  <c:v>7.7902313588928365E-2</c:v>
                </c:pt>
                <c:pt idx="5">
                  <c:v>8.8935436504528148E-2</c:v>
                </c:pt>
                <c:pt idx="6">
                  <c:v>6.4070539505987942E-2</c:v>
                </c:pt>
                <c:pt idx="7">
                  <c:v>6.6803969072185318E-2</c:v>
                </c:pt>
                <c:pt idx="8">
                  <c:v>8.9206155898756564E-2</c:v>
                </c:pt>
                <c:pt idx="9">
                  <c:v>7.9708494612812889E-2</c:v>
                </c:pt>
                <c:pt idx="10">
                  <c:v>7.3449273563610695E-2</c:v>
                </c:pt>
                <c:pt idx="11">
                  <c:v>0.16625981058929226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96-4250-BD41-E542AEF4BF33}"/>
            </c:ext>
          </c:extLst>
        </c:ser>
        <c:ser>
          <c:idx val="2"/>
          <c:order val="2"/>
          <c:tx>
            <c:strRef>
              <c:f>'[22.xlsx]Partida 22'!$C$36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22'!$D$36:$I$36</c:f>
              <c:numCache>
                <c:formatCode>0.0%</c:formatCode>
                <c:ptCount val="6"/>
                <c:pt idx="0">
                  <c:v>6.1999081205697477E-2</c:v>
                </c:pt>
                <c:pt idx="1">
                  <c:v>8.1661448837097778E-2</c:v>
                </c:pt>
                <c:pt idx="2">
                  <c:v>5.9179964113436366E-2</c:v>
                </c:pt>
                <c:pt idx="3">
                  <c:v>5.1368375621824516E-2</c:v>
                </c:pt>
                <c:pt idx="4">
                  <c:v>4.2535059938520789E-2</c:v>
                </c:pt>
                <c:pt idx="5">
                  <c:v>6.1078229510951598E-2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96-4250-BD41-E542AEF4BF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61840032"/>
        <c:axId val="461838464"/>
      </c:barChart>
      <c:catAx>
        <c:axId val="46184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1838464"/>
        <c:crosses val="autoZero"/>
        <c:auto val="0"/>
        <c:lblAlgn val="ctr"/>
        <c:lblOffset val="100"/>
        <c:noMultiLvlLbl val="0"/>
      </c:catAx>
      <c:valAx>
        <c:axId val="46183846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6184003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EBBF33B-57D4-403B-9F13-05DB1A99114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JUNIO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julio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9" y="5379275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887814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LABORATORIO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1628981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193862"/>
              </p:ext>
            </p:extLst>
          </p:nvPr>
        </p:nvGraphicFramePr>
        <p:xfrm>
          <a:off x="589614" y="2468602"/>
          <a:ext cx="7942827" cy="2460920"/>
        </p:xfrm>
        <a:graphic>
          <a:graphicData uri="http://schemas.openxmlformats.org/drawingml/2006/table">
            <a:tbl>
              <a:tblPr/>
              <a:tblGrid>
                <a:gridCol w="852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9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1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2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2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21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31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24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39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5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417.165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11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8" y="5929736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887814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CONVENCIÓN CONSTITUCIONAL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1576750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890110"/>
              </p:ext>
            </p:extLst>
          </p:nvPr>
        </p:nvGraphicFramePr>
        <p:xfrm>
          <a:off x="589611" y="2132861"/>
          <a:ext cx="7860247" cy="3130495"/>
        </p:xfrm>
        <a:graphic>
          <a:graphicData uri="http://schemas.openxmlformats.org/drawingml/2006/table">
            <a:tbl>
              <a:tblPr/>
              <a:tblGrid>
                <a:gridCol w="843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5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1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03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7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6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8.370.185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852.875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1.621.982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Asignaciones Art. 134, inc. Final, CPR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ciudadana y Difusión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Sede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60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1" y="69756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3945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6949565"/>
              </p:ext>
            </p:extLst>
          </p:nvPr>
        </p:nvGraphicFramePr>
        <p:xfrm>
          <a:off x="457200" y="1819274"/>
          <a:ext cx="8229599" cy="4346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7611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0182806"/>
              </p:ext>
            </p:extLst>
          </p:nvPr>
        </p:nvGraphicFramePr>
        <p:xfrm>
          <a:off x="467544" y="1700808"/>
          <a:ext cx="8229599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2116" y="5868387"/>
            <a:ext cx="7848872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2939" y="1556792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990848"/>
              </p:ext>
            </p:extLst>
          </p:nvPr>
        </p:nvGraphicFramePr>
        <p:xfrm>
          <a:off x="480011" y="1951275"/>
          <a:ext cx="7764398" cy="3637963"/>
        </p:xfrm>
        <a:graphic>
          <a:graphicData uri="http://schemas.openxmlformats.org/drawingml/2006/table">
            <a:tbl>
              <a:tblPr/>
              <a:tblGrid>
                <a:gridCol w="831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3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6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003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886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7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21.859.082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24.493.097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2.634.015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8.225.578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15.649.360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15.919.870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5.719.383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3.228.414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4.854.270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1.625.856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864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4862" y="5369107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6369BA9-F883-4AA1-A062-40074416D2E9}"/>
              </a:ext>
            </a:extLst>
          </p:cNvPr>
          <p:cNvGraphicFramePr>
            <a:graphicFrameLocks noGrp="1"/>
          </p:cNvGraphicFramePr>
          <p:nvPr/>
        </p:nvGraphicFramePr>
        <p:xfrm>
          <a:off x="819150" y="2886869"/>
          <a:ext cx="7505700" cy="1952625"/>
        </p:xfrm>
        <a:graphic>
          <a:graphicData uri="http://schemas.openxmlformats.org/drawingml/2006/table">
            <a:tbl>
              <a:tblPr/>
              <a:tblGrid>
                <a:gridCol w="794756">
                  <a:extLst>
                    <a:ext uri="{9D8B030D-6E8A-4147-A177-3AD203B41FA5}">
                      <a16:colId xmlns:a16="http://schemas.microsoft.com/office/drawing/2014/main" val="3248314872"/>
                    </a:ext>
                  </a:extLst>
                </a:gridCol>
                <a:gridCol w="293585">
                  <a:extLst>
                    <a:ext uri="{9D8B030D-6E8A-4147-A177-3AD203B41FA5}">
                      <a16:colId xmlns:a16="http://schemas.microsoft.com/office/drawing/2014/main" val="1845048489"/>
                    </a:ext>
                  </a:extLst>
                </a:gridCol>
                <a:gridCol w="2526613">
                  <a:extLst>
                    <a:ext uri="{9D8B030D-6E8A-4147-A177-3AD203B41FA5}">
                      <a16:colId xmlns:a16="http://schemas.microsoft.com/office/drawing/2014/main" val="1367709078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1283108470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1699647212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277306269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3759360808"/>
                    </a:ext>
                  </a:extLst>
                </a:gridCol>
                <a:gridCol w="711722">
                  <a:extLst>
                    <a:ext uri="{9D8B030D-6E8A-4147-A177-3AD203B41FA5}">
                      <a16:colId xmlns:a16="http://schemas.microsoft.com/office/drawing/2014/main" val="3769237287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049749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09404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13.716.105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14.688.188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972.083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6.873.719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62761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9.057.906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9986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312548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114148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-12.124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14146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Constitucional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914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173787"/>
            <a:ext cx="7833675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06382" y="166989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017325"/>
              </p:ext>
            </p:extLst>
          </p:nvPr>
        </p:nvGraphicFramePr>
        <p:xfrm>
          <a:off x="606381" y="1981220"/>
          <a:ext cx="7942832" cy="3995927"/>
        </p:xfrm>
        <a:graphic>
          <a:graphicData uri="http://schemas.openxmlformats.org/drawingml/2006/table">
            <a:tbl>
              <a:tblPr/>
              <a:tblGrid>
                <a:gridCol w="728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97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23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67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1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9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9.057.906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313.525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4.265.909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7.526.593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7.613.013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86.420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3.729.056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1.155.596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1.156.050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306.962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9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6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6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6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6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1394" y="5733256"/>
            <a:ext cx="7964776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1394" y="1526412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325200"/>
              </p:ext>
            </p:extLst>
          </p:nvPr>
        </p:nvGraphicFramePr>
        <p:xfrm>
          <a:off x="631396" y="2072414"/>
          <a:ext cx="7849746" cy="3084777"/>
        </p:xfrm>
        <a:graphic>
          <a:graphicData uri="http://schemas.openxmlformats.org/drawingml/2006/table">
            <a:tbl>
              <a:tblPr/>
              <a:tblGrid>
                <a:gridCol w="821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2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1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1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1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53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11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05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9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921.134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705.526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9" y="5379275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472" y="175608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637994"/>
              </p:ext>
            </p:extLst>
          </p:nvPr>
        </p:nvGraphicFramePr>
        <p:xfrm>
          <a:off x="589614" y="2141957"/>
          <a:ext cx="7845109" cy="3087240"/>
        </p:xfrm>
        <a:graphic>
          <a:graphicData uri="http://schemas.openxmlformats.org/drawingml/2006/table">
            <a:tbl>
              <a:tblPr/>
              <a:tblGrid>
                <a:gridCol w="841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6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6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16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16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373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94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0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4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-12.124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610.450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1340</Words>
  <Application>Microsoft Office PowerPoint</Application>
  <PresentationFormat>Presentación en pantalla (4:3)</PresentationFormat>
  <Paragraphs>661</Paragraphs>
  <Slides>11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EJECUCIÓN ACUMULADA DE GASTOS PRESUPUESTARIOS AL MES DE JUNIO DE 2021 PARTIDA 22: MINISTERIO SECRETARÍA DE LA PRESIDENCIA</vt:lpstr>
      <vt:lpstr>EJECUCIÓN ACUMULADA DE GASTOS A JUNIO DE 2021  PARTIDA 22 MINISTERIO SECRETARÍA GENERAL DE LA PRESIDENCIA</vt:lpstr>
      <vt:lpstr>EJECUCIÓN ACUMULADA DE GASTOS A JUNIO DE 2021  PARTIDA 22 MINISTERIO SECRETARÍA GENERAL DE LA PRESIDENCIA</vt:lpstr>
      <vt:lpstr>COMPORTAMIENTO DE LA EJECUCIÓN ACUMULADA DE GASTOS A JUNIO DE 2021  PARTIDA 22 MINISTERIO SECRETARÍA GENERAL DE LA PRESIDENCIA</vt:lpstr>
      <vt:lpstr>EJECUCIÓN ACUMULADA DE GASTOS A JUNIO DE 2021  PARTIDA 22 MINISTERIO SECRETARÍA GENERAL DE LA PRESIDENCIA</vt:lpstr>
      <vt:lpstr>EJECUCIÓN ACUMULADA DE GASTOS A JUNIO DE 2021  PARTIDA 22,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RCATALAN</cp:lastModifiedBy>
  <cp:revision>21</cp:revision>
  <dcterms:created xsi:type="dcterms:W3CDTF">2019-11-13T19:07:15Z</dcterms:created>
  <dcterms:modified xsi:type="dcterms:W3CDTF">2021-08-09T20:51:24Z</dcterms:modified>
</cp:coreProperties>
</file>