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2-46DA-982E-89D2896810CF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82-46DA-982E-89D2896810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1.7146894264173634E-2"/>
                  <c:y val="-9.9771337711051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F8-4D2E-98F5-74B7061404B4}"/>
                </c:ext>
              </c:extLst>
            </c:dLbl>
            <c:dLbl>
              <c:idx val="1"/>
              <c:layout>
                <c:manualLayout>
                  <c:x val="-1.5588085694703319E-2"/>
                  <c:y val="1.9954267542210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F8-4D2E-98F5-74B7061404B4}"/>
                </c:ext>
              </c:extLst>
            </c:dLbl>
            <c:dLbl>
              <c:idx val="2"/>
              <c:layout>
                <c:manualLayout>
                  <c:x val="-3.1176171389406582E-2"/>
                  <c:y val="6.31885138836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F8-4D2E-98F5-74B7061404B4}"/>
                </c:ext>
              </c:extLst>
            </c:dLbl>
            <c:dLbl>
              <c:idx val="3"/>
              <c:layout>
                <c:manualLayout>
                  <c:x val="-1.0911659986292361E-2"/>
                  <c:y val="3.6582823827385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F8-4D2E-98F5-74B7061404B4}"/>
                </c:ext>
              </c:extLst>
            </c:dLbl>
            <c:dLbl>
              <c:idx val="4"/>
              <c:layout>
                <c:manualLayout>
                  <c:x val="-6.2352342778813734E-3"/>
                  <c:y val="3.3257112570350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F8-4D2E-98F5-74B7061404B4}"/>
                </c:ext>
              </c:extLst>
            </c:dLbl>
            <c:dLbl>
              <c:idx val="5"/>
              <c:layout>
                <c:manualLayout>
                  <c:x val="-2.3382128542054993E-2"/>
                  <c:y val="3.990853508442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F8-4D2E-98F5-74B7061404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19'!$D$24:$I$24</c:f>
              <c:numCache>
                <c:formatCode>0.0%</c:formatCode>
                <c:ptCount val="6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  <c:pt idx="5">
                  <c:v>0.40967138525288793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1869952"/>
        <c:axId val="521871912"/>
      </c:lineChart>
      <c:catAx>
        <c:axId val="5218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871912"/>
        <c:crosses val="autoZero"/>
        <c:auto val="1"/>
        <c:lblAlgn val="ctr"/>
        <c:lblOffset val="100"/>
        <c:noMultiLvlLbl val="0"/>
      </c:catAx>
      <c:valAx>
        <c:axId val="521871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8699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19'!$D$31:$I$31</c:f>
              <c:numCache>
                <c:formatCode>0.0%</c:formatCode>
                <c:ptCount val="6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  <c:pt idx="5">
                  <c:v>6.333346476158247E-2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9249584"/>
        <c:axId val="509247624"/>
      </c:barChart>
      <c:catAx>
        <c:axId val="50924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9247624"/>
        <c:crosses val="autoZero"/>
        <c:auto val="1"/>
        <c:lblAlgn val="ctr"/>
        <c:lblOffset val="100"/>
        <c:noMultiLvlLbl val="0"/>
      </c:catAx>
      <c:valAx>
        <c:axId val="5092476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924958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266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390125"/>
              </p:ext>
            </p:extLst>
          </p:nvPr>
        </p:nvGraphicFramePr>
        <p:xfrm>
          <a:off x="558014" y="1715651"/>
          <a:ext cx="8095927" cy="4521655"/>
        </p:xfrm>
        <a:graphic>
          <a:graphicData uri="http://schemas.openxmlformats.org/drawingml/2006/table">
            <a:tbl>
              <a:tblPr/>
              <a:tblGrid>
                <a:gridCol w="811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9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6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11.606.490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618.238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5.651.276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8.382.223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4.329.623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223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183809"/>
              </p:ext>
            </p:extLst>
          </p:nvPr>
        </p:nvGraphicFramePr>
        <p:xfrm>
          <a:off x="518864" y="1611303"/>
          <a:ext cx="8114582" cy="4882150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60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1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416.878.239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3.498.529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1.732.851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380.715.257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380.715.257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5.373.722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64.669.242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12.371.209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59.378.120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76714"/>
              </p:ext>
            </p:extLst>
          </p:nvPr>
        </p:nvGraphicFramePr>
        <p:xfrm>
          <a:off x="518864" y="1701391"/>
          <a:ext cx="8167935" cy="380204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9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385.086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0097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8703"/>
              </p:ext>
            </p:extLst>
          </p:nvPr>
        </p:nvGraphicFramePr>
        <p:xfrm>
          <a:off x="518958" y="1847255"/>
          <a:ext cx="8134421" cy="4035639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9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7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1.092.977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189.141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52" y="472716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9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03488"/>
              </p:ext>
            </p:extLst>
          </p:nvPr>
        </p:nvGraphicFramePr>
        <p:xfrm>
          <a:off x="518959" y="2291835"/>
          <a:ext cx="8134420" cy="1808718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2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48166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456" y="18061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706201"/>
              </p:ext>
            </p:extLst>
          </p:nvPr>
        </p:nvGraphicFramePr>
        <p:xfrm>
          <a:off x="521543" y="2394076"/>
          <a:ext cx="8131834" cy="1682996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2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8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4782" y="471525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82" y="17659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49215"/>
              </p:ext>
            </p:extLst>
          </p:nvPr>
        </p:nvGraphicFramePr>
        <p:xfrm>
          <a:off x="521545" y="2305125"/>
          <a:ext cx="8131833" cy="1790363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27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571442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7779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64339"/>
              </p:ext>
            </p:extLst>
          </p:nvPr>
        </p:nvGraphicFramePr>
        <p:xfrm>
          <a:off x="518957" y="2276640"/>
          <a:ext cx="8134421" cy="3015675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51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9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552" y="59348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32055"/>
              </p:ext>
            </p:extLst>
          </p:nvPr>
        </p:nvGraphicFramePr>
        <p:xfrm>
          <a:off x="504522" y="1749482"/>
          <a:ext cx="8167936" cy="412779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1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4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7.734.396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4.192.639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214763"/>
              </p:ext>
            </p:extLst>
          </p:nvPr>
        </p:nvGraphicFramePr>
        <p:xfrm>
          <a:off x="518863" y="2065453"/>
          <a:ext cx="8140392" cy="3523786"/>
        </p:xfrm>
        <a:graphic>
          <a:graphicData uri="http://schemas.openxmlformats.org/drawingml/2006/table">
            <a:tbl>
              <a:tblPr/>
              <a:tblGrid>
                <a:gridCol w="822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9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1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0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4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020181"/>
              </p:ext>
            </p:extLst>
          </p:nvPr>
        </p:nvGraphicFramePr>
        <p:xfrm>
          <a:off x="395625" y="1607343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999353"/>
              </p:ext>
            </p:extLst>
          </p:nvPr>
        </p:nvGraphicFramePr>
        <p:xfrm>
          <a:off x="539552" y="1914524"/>
          <a:ext cx="8147248" cy="3818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690996"/>
              </p:ext>
            </p:extLst>
          </p:nvPr>
        </p:nvGraphicFramePr>
        <p:xfrm>
          <a:off x="457198" y="1700808"/>
          <a:ext cx="822019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472744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60052"/>
              </p:ext>
            </p:extLst>
          </p:nvPr>
        </p:nvGraphicFramePr>
        <p:xfrm>
          <a:off x="611557" y="1862975"/>
          <a:ext cx="7632850" cy="3798272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179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25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1.115.107.807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41.333.802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456.827.760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43.457.603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21.882.784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380.760.059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40.576.098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606544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2A58E5-1E3A-4DB1-84DE-3488CC530B65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2396331"/>
          <a:ext cx="7429500" cy="3209925"/>
        </p:xfrm>
        <a:graphic>
          <a:graphicData uri="http://schemas.openxmlformats.org/drawingml/2006/table">
            <a:tbl>
              <a:tblPr/>
              <a:tblGrid>
                <a:gridCol w="317364">
                  <a:extLst>
                    <a:ext uri="{9D8B030D-6E8A-4147-A177-3AD203B41FA5}">
                      <a16:colId xmlns:a16="http://schemas.microsoft.com/office/drawing/2014/main" val="3018902472"/>
                    </a:ext>
                  </a:extLst>
                </a:gridCol>
                <a:gridCol w="317364">
                  <a:extLst>
                    <a:ext uri="{9D8B030D-6E8A-4147-A177-3AD203B41FA5}">
                      <a16:colId xmlns:a16="http://schemas.microsoft.com/office/drawing/2014/main" val="1303678503"/>
                    </a:ext>
                  </a:extLst>
                </a:gridCol>
                <a:gridCol w="2846758">
                  <a:extLst>
                    <a:ext uri="{9D8B030D-6E8A-4147-A177-3AD203B41FA5}">
                      <a16:colId xmlns:a16="http://schemas.microsoft.com/office/drawing/2014/main" val="3790884599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2609202008"/>
                    </a:ext>
                  </a:extLst>
                </a:gridCol>
                <a:gridCol w="837842">
                  <a:extLst>
                    <a:ext uri="{9D8B030D-6E8A-4147-A177-3AD203B41FA5}">
                      <a16:colId xmlns:a16="http://schemas.microsoft.com/office/drawing/2014/main" val="3838280965"/>
                    </a:ext>
                  </a:extLst>
                </a:gridCol>
                <a:gridCol w="698202">
                  <a:extLst>
                    <a:ext uri="{9D8B030D-6E8A-4147-A177-3AD203B41FA5}">
                      <a16:colId xmlns:a16="http://schemas.microsoft.com/office/drawing/2014/main" val="1988772465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3732860599"/>
                    </a:ext>
                  </a:extLst>
                </a:gridCol>
                <a:gridCol w="710896">
                  <a:extLst>
                    <a:ext uri="{9D8B030D-6E8A-4147-A177-3AD203B41FA5}">
                      <a16:colId xmlns:a16="http://schemas.microsoft.com/office/drawing/2014/main" val="290460491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45626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1428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1.049.376.809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30.284.358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448.490.106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989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8.213.453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8097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7146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96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11.606.490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911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416.878.239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5437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37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8161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7613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8667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968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8546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6589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672046"/>
              </p:ext>
            </p:extLst>
          </p:nvPr>
        </p:nvGraphicFramePr>
        <p:xfrm>
          <a:off x="405026" y="2030671"/>
          <a:ext cx="8210796" cy="430812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3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8.213.453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12.535.347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-30.690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63637"/>
              </p:ext>
            </p:extLst>
          </p:nvPr>
        </p:nvGraphicFramePr>
        <p:xfrm>
          <a:off x="537790" y="1878466"/>
          <a:ext cx="8147246" cy="4070819"/>
        </p:xfrm>
        <a:graphic>
          <a:graphicData uri="http://schemas.openxmlformats.org/drawingml/2006/table">
            <a:tbl>
              <a:tblPr/>
              <a:tblGrid>
                <a:gridCol w="81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7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11.741.201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1.871.778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592" y="59002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24986"/>
              </p:ext>
            </p:extLst>
          </p:nvPr>
        </p:nvGraphicFramePr>
        <p:xfrm>
          <a:off x="475069" y="1855108"/>
          <a:ext cx="8211731" cy="3992448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0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0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2.994.231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2.891.617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1.434.005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898.355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898.355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3435</Words>
  <Application>Microsoft Office PowerPoint</Application>
  <PresentationFormat>Presentación en pantalla (4:3)</PresentationFormat>
  <Paragraphs>1934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JUNIO DE 2021 PARTIDA 19: MINISTERIO DE TRANSPORTES Y TELECOMUNICACIONES</vt:lpstr>
      <vt:lpstr>EJECUCIÓN ACUMULADA DE GASTOS A JUNIO DE 2021  PARTIDA 19 MINISTERIO DE TRANSPORTES Y TELECOMUNICACIONES</vt:lpstr>
      <vt:lpstr>COMPORTAMIENTO DE LA EJECUCIÓN ACUMULADA DE GASTOS A JUNIO DE 2021  PARTIDA 19 MINISTERIO DE TRANSPORTES Y TELECOMUNICACIONES</vt:lpstr>
      <vt:lpstr>COMPORTAMIENTO DE LA EJECUCIÓN ACUMULADA DE GASTOS A JUNIO DE 2021  PARTIDA 19 MINISTERIO DE TRANSPORTES Y TELECOMUNICACIONES</vt:lpstr>
      <vt:lpstr>EJECUCIÓN ACUMULADA DE GASTOS A JUNIO DE 2021  PARTIDA 19 MINISTERIO DE TRANSPORTES Y TELECOMUNICACIONES</vt:lpstr>
      <vt:lpstr>EJECUCIÓN ACUMULADA DE GASTOS A JUNIO DE 2021  PARTIDA 19 MINISTERIO DE TRANSPORTES Y TELECOMUNICACIONES  RESUMEN POR CAPÍTULOS</vt:lpstr>
      <vt:lpstr>EJECUCIÓN ACUMULADA DE GASTOS A JUNIO DE 2021  PARTIDA 19. CAPÍTULO 01. PROGRAMA 01: SECRETARÍA Y ADMINISTRACIÓN GENERAL DE TRANSPORTES</vt:lpstr>
      <vt:lpstr>EJECUCIÓN ACUMULADA DE GASTOS A JUNIO DE 2021  PARTIDA 19. CAPÍTULO 01. PROGRAMA 03: TRANSANTIAGO</vt:lpstr>
      <vt:lpstr>EJECUCIÓN ACUMULADA DE GASTOS A JUNIO DE 2021  PARTIDA 19. CAPÍTULO 01. PROGRAMA 04: UNIDAD OPERATIVA DE CONTROL DE TRÁNSITO</vt:lpstr>
      <vt:lpstr>EJECUCIÓN ACUMULADA DE GASTOS A JUNIO DE 2021  PARTIDA 19. CAPÍTULO 01. PROGRAMA 05: FISCALIZACIÓN Y CONTROL</vt:lpstr>
      <vt:lpstr>EJECUCIÓN ACUMULADA DE GASTOS A JUNIO DE 2021  PARTIDA 19. CAPÍTULO 01. PROGRAMA 06: SUBSIDIO NACIONAL AL TRANSPORTE PÚBLICO</vt:lpstr>
      <vt:lpstr>EJECUCIÓN ACUMULADA DE GASTOS A JUNIO DE 2021  PARTIDA 19. CAPÍTULO 01. PROGRAMA 07: PROGRAMA DESARROLLO LOGÍSTICO</vt:lpstr>
      <vt:lpstr>EJECUCIÓN ACUMULADA DE GASTOS A JUNIO DE 2021  PARTIDA 19. CAPÍTULO 01. PROGRAMA 08: PROGRAMA DE VIALIDAD Y TRANSPORTE URBANO: SECTRA</vt:lpstr>
      <vt:lpstr>EJECUCIÓN ACUMULADA DE GASTOS A JUNIO DE 2021  PARTIDA 19. PROGRAMA: TRANSANTIAGO FET COVID-19</vt:lpstr>
      <vt:lpstr>EJECUCIÓN ACUMULADA DE GASTOS A JUNIO DE 2021  PARTIDA 19. PROGRAMA:UNIDAD OPERATIVA CONTROL DE TRANSITO FET COVID-19</vt:lpstr>
      <vt:lpstr>EJECUCIÓN ACUMULADA DE GASTOS A JUNIO DE 2021  PARTIDA 19. PROGRAMA: SUBSIDIO NACIONAL TRANSPORTE PÚBLICO FET COVID-19</vt:lpstr>
      <vt:lpstr>EJECUCIÓN ACUMULADA DE GASTOS A JUNIO DE 2021  PARTIDA 19. PROGRAMA DE VIALIDAD Y TRANSPORTE URBANO: SECTRA FET COVID-19 </vt:lpstr>
      <vt:lpstr>EJECUCIÓN ACUMULADA DE GASTOS A JUNIO DE 2021  PARTIDA 19. CAPÍTULO 02. PROGRAMA 01: SUBSECRETARÍA DE TELECOMUNICACIONES</vt:lpstr>
      <vt:lpstr>EJECUCIÓN ACUMULADA DE GASTOS A JUNIO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333</cp:revision>
  <cp:lastPrinted>2019-06-03T14:10:49Z</cp:lastPrinted>
  <dcterms:created xsi:type="dcterms:W3CDTF">2016-06-23T13:38:47Z</dcterms:created>
  <dcterms:modified xsi:type="dcterms:W3CDTF">2021-08-09T19:57:24Z</dcterms:modified>
</cp:coreProperties>
</file>