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7" r:id="rId10"/>
    <p:sldId id="299" r:id="rId11"/>
    <p:sldId id="318" r:id="rId12"/>
    <p:sldId id="320" r:id="rId13"/>
    <p:sldId id="321" r:id="rId14"/>
    <p:sldId id="322" r:id="rId15"/>
    <p:sldId id="325" r:id="rId16"/>
    <p:sldId id="328" r:id="rId17"/>
    <p:sldId id="327" r:id="rId18"/>
    <p:sldId id="326" r:id="rId19"/>
    <p:sldId id="323" r:id="rId20"/>
    <p:sldId id="324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60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18158303096125525"/>
          <c:y val="5.22875745235174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3402200116834922E-2"/>
          <c:y val="0.18318299855104406"/>
          <c:w val="0.97659779988316509"/>
          <c:h val="0.46417944327045185"/>
        </c:manualLayout>
      </c:layout>
      <c:pie3DChart>
        <c:varyColors val="1"/>
        <c:ser>
          <c:idx val="0"/>
          <c:order val="0"/>
          <c:tx>
            <c:strRef>
              <c:f>'Partida 19'!$D$61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482-46DA-982E-89D2896810C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482-46DA-982E-89D2896810C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482-46DA-982E-89D2896810C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482-46DA-982E-89D2896810C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A482-46DA-982E-89D2896810C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A482-46DA-982E-89D2896810CF}"/>
              </c:ext>
            </c:extLst>
          </c:dPt>
          <c:dLbls>
            <c:dLbl>
              <c:idx val="0"/>
              <c:layout>
                <c:manualLayout>
                  <c:x val="-1.3215511070520573E-3"/>
                  <c:y val="1.0181392595146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482-46DA-982E-89D2896810CF}"/>
                </c:ext>
              </c:extLst>
            </c:dLbl>
            <c:dLbl>
              <c:idx val="4"/>
              <c:layout>
                <c:manualLayout>
                  <c:x val="7.8864829396325456E-3"/>
                  <c:y val="5.496135899679207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482-46DA-982E-89D2896810CF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'Partida 19'!$C$62:$C$67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INTEGROS AL FISCO                                                               </c:v>
                </c:pt>
                <c:pt idx="2">
                  <c:v>PRÉSTAMOS               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SERVICIO DE LA DEUDA     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19'!$D$62:$D$67</c:f>
              <c:numCache>
                <c:formatCode>#,##0</c:formatCode>
                <c:ptCount val="6"/>
                <c:pt idx="0">
                  <c:v>43336982</c:v>
                </c:pt>
                <c:pt idx="1">
                  <c:v>145013</c:v>
                </c:pt>
                <c:pt idx="2">
                  <c:v>8803214</c:v>
                </c:pt>
                <c:pt idx="3">
                  <c:v>59853143</c:v>
                </c:pt>
                <c:pt idx="4">
                  <c:v>9000</c:v>
                </c:pt>
                <c:pt idx="5">
                  <c:v>54403277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A482-46DA-982E-89D2896810C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30446819539407105"/>
          <c:y val="0.70288086694719887"/>
          <c:w val="0.38497878390201218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/>
              <a:t>% Ejecución Acumulada  2019 - 2020 -2021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'[19.xlsx]Partida 19'!$C$22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'[19.xlsx]Partida 19'!$D$21:$O$21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19'!$D$22:$O$22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0.1188452457007436</c:v>
                </c:pt>
                <c:pt idx="2">
                  <c:v>0.17149624961177792</c:v>
                </c:pt>
                <c:pt idx="3">
                  <c:v>0.25632959553173268</c:v>
                </c:pt>
                <c:pt idx="4">
                  <c:v>0.32342526231569635</c:v>
                </c:pt>
                <c:pt idx="5">
                  <c:v>0.39451342439539006</c:v>
                </c:pt>
                <c:pt idx="6">
                  <c:v>0.46972993291169934</c:v>
                </c:pt>
                <c:pt idx="7">
                  <c:v>0.54119900836142287</c:v>
                </c:pt>
                <c:pt idx="8">
                  <c:v>0.64097002736080655</c:v>
                </c:pt>
                <c:pt idx="9">
                  <c:v>0.71616734018171524</c:v>
                </c:pt>
                <c:pt idx="10">
                  <c:v>0.79752757953428799</c:v>
                </c:pt>
                <c:pt idx="11">
                  <c:v>0.96938186863210096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'[19.xlsx]Partida 19'!$C$23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'[19.xlsx]Partida 19'!$D$21:$O$21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19'!$D$23:$O$23</c:f>
              <c:numCache>
                <c:formatCode>0.0%</c:formatCode>
                <c:ptCount val="12"/>
                <c:pt idx="0">
                  <c:v>9.4812575272963703E-2</c:v>
                </c:pt>
                <c:pt idx="1">
                  <c:v>0.15670814527818114</c:v>
                </c:pt>
                <c:pt idx="2">
                  <c:v>0.2305816485893564</c:v>
                </c:pt>
                <c:pt idx="3">
                  <c:v>0.28840251901706021</c:v>
                </c:pt>
                <c:pt idx="4">
                  <c:v>0.34776823875517016</c:v>
                </c:pt>
                <c:pt idx="5">
                  <c:v>0.42658194103928476</c:v>
                </c:pt>
                <c:pt idx="6">
                  <c:v>0.49267811541247108</c:v>
                </c:pt>
                <c:pt idx="7">
                  <c:v>0.56374905714397383</c:v>
                </c:pt>
                <c:pt idx="8">
                  <c:v>0.64931788005747837</c:v>
                </c:pt>
                <c:pt idx="9">
                  <c:v>0.72601670239088378</c:v>
                </c:pt>
                <c:pt idx="10">
                  <c:v>0.80266786970419512</c:v>
                </c:pt>
                <c:pt idx="11">
                  <c:v>0.99233467893548033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29C-44C0-833C-C452E759861A}"/>
            </c:ext>
          </c:extLst>
        </c:ser>
        <c:ser>
          <c:idx val="1"/>
          <c:order val="2"/>
          <c:tx>
            <c:strRef>
              <c:f>'[19.xlsx]Partida 19'!$C$24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1.7146894264173634E-2"/>
                  <c:y val="-9.977133771105173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1F8-4D2E-98F5-74B7061404B4}"/>
                </c:ext>
              </c:extLst>
            </c:dLbl>
            <c:dLbl>
              <c:idx val="1"/>
              <c:layout>
                <c:manualLayout>
                  <c:x val="-1.5588085694703319E-2"/>
                  <c:y val="1.99542675422103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1F8-4D2E-98F5-74B7061404B4}"/>
                </c:ext>
              </c:extLst>
            </c:dLbl>
            <c:dLbl>
              <c:idx val="2"/>
              <c:layout>
                <c:manualLayout>
                  <c:x val="-3.1176171389406582E-2"/>
                  <c:y val="6.31885138836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1F8-4D2E-98F5-74B7061404B4}"/>
                </c:ext>
              </c:extLst>
            </c:dLbl>
            <c:dLbl>
              <c:idx val="3"/>
              <c:layout>
                <c:manualLayout>
                  <c:x val="-1.0911659986292361E-2"/>
                  <c:y val="3.65828238273856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1F8-4D2E-98F5-74B7061404B4}"/>
                </c:ext>
              </c:extLst>
            </c:dLbl>
            <c:dLbl>
              <c:idx val="4"/>
              <c:layout>
                <c:manualLayout>
                  <c:x val="-6.2352342778813734E-3"/>
                  <c:y val="3.3257112570350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1F8-4D2E-98F5-74B7061404B4}"/>
                </c:ext>
              </c:extLst>
            </c:dLbl>
            <c:dLbl>
              <c:idx val="5"/>
              <c:layout>
                <c:manualLayout>
                  <c:x val="-2.3382128542054993E-2"/>
                  <c:y val="3.99085350844206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1F8-4D2E-98F5-74B7061404B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'[19.xlsx]Partida 19'!$D$24:$I$24</c:f>
              <c:numCache>
                <c:formatCode>0.0%</c:formatCode>
                <c:ptCount val="6"/>
                <c:pt idx="0">
                  <c:v>4.1394827769182215E-3</c:v>
                </c:pt>
                <c:pt idx="1">
                  <c:v>0.10544063599304586</c:v>
                </c:pt>
                <c:pt idx="2">
                  <c:v>0.22478343050699853</c:v>
                </c:pt>
                <c:pt idx="3">
                  <c:v>0.29574402065354405</c:v>
                </c:pt>
                <c:pt idx="4">
                  <c:v>0.3463320787601038</c:v>
                </c:pt>
                <c:pt idx="5">
                  <c:v>0.40967138525288793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9B5-4F42-9C31-195A379934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1869952"/>
        <c:axId val="521871912"/>
      </c:lineChart>
      <c:catAx>
        <c:axId val="521869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1871912"/>
        <c:crosses val="autoZero"/>
        <c:auto val="1"/>
        <c:lblAlgn val="ctr"/>
        <c:lblOffset val="100"/>
        <c:noMultiLvlLbl val="0"/>
      </c:catAx>
      <c:valAx>
        <c:axId val="521871912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1869952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 b="1"/>
              <a:t>% Ejecución Mensual 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9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'[19.xlsx]Partida 19'!$C$29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19'!$D$29:$O$29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6.0591102186217556E-2</c:v>
                </c:pt>
                <c:pt idx="2">
                  <c:v>5.2666627071718153E-2</c:v>
                </c:pt>
                <c:pt idx="3">
                  <c:v>9.2144472697434324E-2</c:v>
                </c:pt>
                <c:pt idx="4">
                  <c:v>6.7095666783963684E-2</c:v>
                </c:pt>
                <c:pt idx="5">
                  <c:v>7.108816207969372E-2</c:v>
                </c:pt>
                <c:pt idx="6">
                  <c:v>7.5721523717805064E-2</c:v>
                </c:pt>
                <c:pt idx="7">
                  <c:v>7.1902092763366759E-2</c:v>
                </c:pt>
                <c:pt idx="8">
                  <c:v>0.10979937727321905</c:v>
                </c:pt>
                <c:pt idx="9">
                  <c:v>7.5197312820908691E-2</c:v>
                </c:pt>
                <c:pt idx="10">
                  <c:v>8.3465250183976825E-2</c:v>
                </c:pt>
                <c:pt idx="11">
                  <c:v>0.18781852822619885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2"/>
          <c:order val="1"/>
          <c:tx>
            <c:strRef>
              <c:f>'[19.xlsx]Partida 19'!$C$30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19'!$D$30:$O$30</c:f>
              <c:numCache>
                <c:formatCode>0.0%</c:formatCode>
                <c:ptCount val="12"/>
                <c:pt idx="0">
                  <c:v>9.4812575272963703E-2</c:v>
                </c:pt>
                <c:pt idx="1">
                  <c:v>6.1895570005217442E-2</c:v>
                </c:pt>
                <c:pt idx="2">
                  <c:v>7.3873503311175245E-2</c:v>
                </c:pt>
                <c:pt idx="3">
                  <c:v>6.8598757659651358E-2</c:v>
                </c:pt>
                <c:pt idx="4">
                  <c:v>5.5291306418133651E-2</c:v>
                </c:pt>
                <c:pt idx="5">
                  <c:v>7.8756493497298991E-2</c:v>
                </c:pt>
                <c:pt idx="6">
                  <c:v>6.609617437318635E-2</c:v>
                </c:pt>
                <c:pt idx="7">
                  <c:v>7.1070941731502718E-2</c:v>
                </c:pt>
                <c:pt idx="8">
                  <c:v>8.6233512288964559E-2</c:v>
                </c:pt>
                <c:pt idx="9">
                  <c:v>7.273600455307401E-2</c:v>
                </c:pt>
                <c:pt idx="10">
                  <c:v>7.6651167313311327E-2</c:v>
                </c:pt>
                <c:pt idx="11">
                  <c:v>0.16052144691238576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82-47CD-94CC-02C1B831E1D2}"/>
            </c:ext>
          </c:extLst>
        </c:ser>
        <c:ser>
          <c:idx val="1"/>
          <c:order val="2"/>
          <c:tx>
            <c:strRef>
              <c:f>'[19.xlsx]Partida 19'!$C$31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19'!$D$31:$I$31</c:f>
              <c:numCache>
                <c:formatCode>0.0%</c:formatCode>
                <c:ptCount val="6"/>
                <c:pt idx="0">
                  <c:v>4.1394827769182215E-3</c:v>
                </c:pt>
                <c:pt idx="1">
                  <c:v>0.10130115321612763</c:v>
                </c:pt>
                <c:pt idx="2">
                  <c:v>0.11934299090618998</c:v>
                </c:pt>
                <c:pt idx="3">
                  <c:v>7.0960590146545502E-2</c:v>
                </c:pt>
                <c:pt idx="4">
                  <c:v>6.1554701515616948E-2</c:v>
                </c:pt>
                <c:pt idx="5">
                  <c:v>6.333346476158247E-2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482-47CD-94CC-02C1B831E1D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09249584"/>
        <c:axId val="509247624"/>
      </c:barChart>
      <c:catAx>
        <c:axId val="509249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9247624"/>
        <c:crosses val="autoZero"/>
        <c:auto val="1"/>
        <c:lblAlgn val="ctr"/>
        <c:lblOffset val="100"/>
        <c:noMultiLvlLbl val="0"/>
      </c:catAx>
      <c:valAx>
        <c:axId val="50924762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924958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09-08-2021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58973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25796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08244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1241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09-08-2021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09-08-2021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09-08-2021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09-08-2021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09-08-2021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JUNIO 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19: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julio 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42668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8014" y="779057"/>
            <a:ext cx="80959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05: FISCALIZACIÓN Y CONTROL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9390125"/>
              </p:ext>
            </p:extLst>
          </p:nvPr>
        </p:nvGraphicFramePr>
        <p:xfrm>
          <a:off x="558014" y="1715651"/>
          <a:ext cx="8095927" cy="4521655"/>
        </p:xfrm>
        <a:graphic>
          <a:graphicData uri="http://schemas.openxmlformats.org/drawingml/2006/table">
            <a:tbl>
              <a:tblPr/>
              <a:tblGrid>
                <a:gridCol w="811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147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1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1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1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110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3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192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63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27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10.988.252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11.606.490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618.238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5.651.276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1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8.284.743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8.382.223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97.480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4.329.623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1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2.278.040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2.278.040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742.161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1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1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1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Seguridad Vial (SEGIB)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1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1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1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285.176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285.176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1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1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144.684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144.684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1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1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1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1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19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3832" y="649755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2230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42715"/>
            <a:ext cx="81145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06: SUBSIDIO NACIONAL AL TRANSPORTE PÚBLICO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4183809"/>
              </p:ext>
            </p:extLst>
          </p:nvPr>
        </p:nvGraphicFramePr>
        <p:xfrm>
          <a:off x="518864" y="1611303"/>
          <a:ext cx="8114582" cy="4882150"/>
        </p:xfrm>
        <a:graphic>
          <a:graphicData uri="http://schemas.openxmlformats.org/drawingml/2006/table">
            <a:tbl>
              <a:tblPr/>
              <a:tblGrid>
                <a:gridCol w="812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03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0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21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29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803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4600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33" marR="8133" marT="8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33" marR="8133" marT="8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15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16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933.795.362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963.020.525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29.225.163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416.878.239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6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3.349.114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3.498.529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149.415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1.732.851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6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150.539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150.539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31.530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6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897.114.227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896.955.988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-158.239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380.715.257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6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897.114.227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896.955.988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-158.239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380.715.257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6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al Transporte Regional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16.288.118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16.129.879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-158.239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5.373.722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46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177.613.363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177.613.363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64.669.242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36,4%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46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Rebaja tarifa adulto mayor en regiones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32.720.000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32.720.000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12.371.209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37,8%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46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Transitorio - Transantiago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226.348.070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226.348.070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59.378.120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46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Transporte Público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238.922.964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238.922.964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238.922.964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46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Especial Adicional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154.089.554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154.089.554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46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Rebaja tarifa adulto mayor en Sistema Transantiago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51.132.158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51.132.158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46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173.703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173.703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69.405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46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25.563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25.563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46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148.140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148.140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69.405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46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-4.416.178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46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-4.416.178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46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678.031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46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678.031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551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24.391.216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24.391.216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46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7.219.898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7.219.898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46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Regional de Valparaíso S.A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2.096.167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2.096.167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46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Trenes Metropolitanos S.A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1.125.388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1.125.388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46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FESUB Concepción S.A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3.998.343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3.998.343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46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146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  <a:tr h="146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33.651.165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33.650.165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33.651.165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8"/>
                  </a:ext>
                </a:extLst>
              </a:tr>
              <a:tr h="146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33.651.165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33.650.165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33.651.165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9"/>
                  </a:ext>
                </a:extLst>
              </a:tr>
              <a:tr h="14600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64686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653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07: PROGRAMA DESARROLLO LOGÍSTICO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9576714"/>
              </p:ext>
            </p:extLst>
          </p:nvPr>
        </p:nvGraphicFramePr>
        <p:xfrm>
          <a:off x="518864" y="1701391"/>
          <a:ext cx="8167935" cy="3802042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691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36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5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1.026.794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1.144.970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526.558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9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820.928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814.235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385.086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69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188.448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11.090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9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69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69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Interamericana de Puertos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69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69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69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69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69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6.589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69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69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69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958" y="600971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960" y="155828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720970"/>
            <a:ext cx="81318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08: PROGRAMA DE VIALIDAD Y TRANSPORTE URBANO: SECTRA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408703"/>
              </p:ext>
            </p:extLst>
          </p:nvPr>
        </p:nvGraphicFramePr>
        <p:xfrm>
          <a:off x="518958" y="1847255"/>
          <a:ext cx="8134421" cy="4035639"/>
        </p:xfrm>
        <a:graphic>
          <a:graphicData uri="http://schemas.openxmlformats.org/drawingml/2006/table">
            <a:tbl>
              <a:tblPr/>
              <a:tblGrid>
                <a:gridCol w="808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3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5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498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776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0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9.565.711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6.115.106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-3.450.605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2.485.148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2.201.435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2.186.119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-15.316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1.092.977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663.592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663.592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330.091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58.025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58.025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18.863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18.863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2.352.294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2.352.294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189.141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69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1.230.877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1.230.877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41.791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1.121.417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1.121.417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147.350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853.076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853.076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49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9452" y="472716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959" y="177281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844080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 TRANSANTIAGO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203488"/>
              </p:ext>
            </p:extLst>
          </p:nvPr>
        </p:nvGraphicFramePr>
        <p:xfrm>
          <a:off x="518959" y="2291835"/>
          <a:ext cx="8134420" cy="1808718"/>
        </p:xfrm>
        <a:graphic>
          <a:graphicData uri="http://schemas.openxmlformats.org/drawingml/2006/table">
            <a:tbl>
              <a:tblPr/>
              <a:tblGrid>
                <a:gridCol w="808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37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5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52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107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89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2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32312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6456" y="481662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6456" y="180615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844080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PROGRAMA:UNIDAD OPERATIVA CONTROL DE TRANSITO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706201"/>
              </p:ext>
            </p:extLst>
          </p:nvPr>
        </p:nvGraphicFramePr>
        <p:xfrm>
          <a:off x="521543" y="2394076"/>
          <a:ext cx="8131834" cy="1682996"/>
        </p:xfrm>
        <a:graphic>
          <a:graphicData uri="http://schemas.openxmlformats.org/drawingml/2006/table">
            <a:tbl>
              <a:tblPr/>
              <a:tblGrid>
                <a:gridCol w="807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29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3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820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87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951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2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6906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4782" y="471525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82" y="176596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844080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 SUBSIDIO NACIONAL TRANSPORTE PÚBLICO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549215"/>
              </p:ext>
            </p:extLst>
          </p:nvPr>
        </p:nvGraphicFramePr>
        <p:xfrm>
          <a:off x="521545" y="2305125"/>
          <a:ext cx="8131833" cy="1790363"/>
        </p:xfrm>
        <a:graphic>
          <a:graphicData uri="http://schemas.openxmlformats.org/drawingml/2006/table">
            <a:tbl>
              <a:tblPr/>
              <a:tblGrid>
                <a:gridCol w="8077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3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3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2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77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3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276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4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86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7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7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0092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957" y="571442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953" y="177790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720970"/>
            <a:ext cx="81318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 DE VIALIDAD Y TRANSPORTE URBANO: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SECTRA FET COVID-19 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964339"/>
              </p:ext>
            </p:extLst>
          </p:nvPr>
        </p:nvGraphicFramePr>
        <p:xfrm>
          <a:off x="518957" y="2276640"/>
          <a:ext cx="8134421" cy="3015675"/>
        </p:xfrm>
        <a:graphic>
          <a:graphicData uri="http://schemas.openxmlformats.org/drawingml/2006/table">
            <a:tbl>
              <a:tblPr/>
              <a:tblGrid>
                <a:gridCol w="808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84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3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80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359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6511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191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9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65.497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1.360.065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1.360.065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65.497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968.865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968.865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65.497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391.200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391.200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497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6552" y="593489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46050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4519" y="821227"/>
            <a:ext cx="8167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02. PROGRAMA 01: SUBSECRETARÍA DE TELECOMUNICACIONES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132055"/>
              </p:ext>
            </p:extLst>
          </p:nvPr>
        </p:nvGraphicFramePr>
        <p:xfrm>
          <a:off x="504522" y="1749482"/>
          <a:ext cx="8167936" cy="4127790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311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140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34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53.465.866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54.438.519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972.653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7.734.396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3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8.277.704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8.240.886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-36.818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4.192.639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3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789.108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326.520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3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3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3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3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131.903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3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3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116.565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116.565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3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3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3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2.180.479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3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2.180.479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3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de las Telecomunicaciones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2.180.479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3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353.161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3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353.161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931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6790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87598" y="764704"/>
            <a:ext cx="817165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03. PROGRAMA 01: JUNTA DE AERONÁUTICA CIVIL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5214763"/>
              </p:ext>
            </p:extLst>
          </p:nvPr>
        </p:nvGraphicFramePr>
        <p:xfrm>
          <a:off x="518863" y="2065453"/>
          <a:ext cx="8140392" cy="3523786"/>
        </p:xfrm>
        <a:graphic>
          <a:graphicData uri="http://schemas.openxmlformats.org/drawingml/2006/table">
            <a:tbl>
              <a:tblPr/>
              <a:tblGrid>
                <a:gridCol w="8229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9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9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07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9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9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9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9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96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519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902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4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536.261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1.007.907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997.847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473.138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162.436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5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5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Atención de Usuarios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5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5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5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5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51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52DDFA81-9B94-4E5F-989A-1115AA423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5020181"/>
              </p:ext>
            </p:extLst>
          </p:nvPr>
        </p:nvGraphicFramePr>
        <p:xfrm>
          <a:off x="395625" y="1607343"/>
          <a:ext cx="8210798" cy="4197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764704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28999353"/>
              </p:ext>
            </p:extLst>
          </p:nvPr>
        </p:nvGraphicFramePr>
        <p:xfrm>
          <a:off x="539552" y="1914524"/>
          <a:ext cx="8147248" cy="3818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457198" y="702645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1690996"/>
              </p:ext>
            </p:extLst>
          </p:nvPr>
        </p:nvGraphicFramePr>
        <p:xfrm>
          <a:off x="457198" y="1700808"/>
          <a:ext cx="8220199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3628" y="5775068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472744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7960052"/>
              </p:ext>
            </p:extLst>
          </p:nvPr>
        </p:nvGraphicFramePr>
        <p:xfrm>
          <a:off x="611557" y="1862975"/>
          <a:ext cx="7632850" cy="3798272"/>
        </p:xfrm>
        <a:graphic>
          <a:graphicData uri="http://schemas.openxmlformats.org/drawingml/2006/table">
            <a:tbl>
              <a:tblPr/>
              <a:tblGrid>
                <a:gridCol w="889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1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93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97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1797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252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56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1.073.774.005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1.115.107.807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41.333.802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456.827.760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1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43.336.982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43.457.603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21.882.784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1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10.874.173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10.874.173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3.503.439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1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102.157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1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897.180.380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897.022.141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380.760.059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1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674.114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1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1.203.383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1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10.042.996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-10.042.996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1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42.316.721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48.431.417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6.114.696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6.888.731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1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1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59.853.143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62.781.443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2.180.479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1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40.624.882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40.615.882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40.576.098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17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672371"/>
            <a:ext cx="774337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67544" y="6065445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8" y="1656182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B2A58E5-1E3A-4DB1-84DE-3488CC530B65}"/>
              </a:ext>
            </a:extLst>
          </p:cNvPr>
          <p:cNvGraphicFramePr>
            <a:graphicFrameLocks noGrp="1"/>
          </p:cNvGraphicFramePr>
          <p:nvPr/>
        </p:nvGraphicFramePr>
        <p:xfrm>
          <a:off x="857250" y="2396331"/>
          <a:ext cx="7429500" cy="3209925"/>
        </p:xfrm>
        <a:graphic>
          <a:graphicData uri="http://schemas.openxmlformats.org/drawingml/2006/table">
            <a:tbl>
              <a:tblPr/>
              <a:tblGrid>
                <a:gridCol w="317364">
                  <a:extLst>
                    <a:ext uri="{9D8B030D-6E8A-4147-A177-3AD203B41FA5}">
                      <a16:colId xmlns:a16="http://schemas.microsoft.com/office/drawing/2014/main" val="3018902472"/>
                    </a:ext>
                  </a:extLst>
                </a:gridCol>
                <a:gridCol w="317364">
                  <a:extLst>
                    <a:ext uri="{9D8B030D-6E8A-4147-A177-3AD203B41FA5}">
                      <a16:colId xmlns:a16="http://schemas.microsoft.com/office/drawing/2014/main" val="1303678503"/>
                    </a:ext>
                  </a:extLst>
                </a:gridCol>
                <a:gridCol w="2846758">
                  <a:extLst>
                    <a:ext uri="{9D8B030D-6E8A-4147-A177-3AD203B41FA5}">
                      <a16:colId xmlns:a16="http://schemas.microsoft.com/office/drawing/2014/main" val="3790884599"/>
                    </a:ext>
                  </a:extLst>
                </a:gridCol>
                <a:gridCol w="850537">
                  <a:extLst>
                    <a:ext uri="{9D8B030D-6E8A-4147-A177-3AD203B41FA5}">
                      <a16:colId xmlns:a16="http://schemas.microsoft.com/office/drawing/2014/main" val="2609202008"/>
                    </a:ext>
                  </a:extLst>
                </a:gridCol>
                <a:gridCol w="837842">
                  <a:extLst>
                    <a:ext uri="{9D8B030D-6E8A-4147-A177-3AD203B41FA5}">
                      <a16:colId xmlns:a16="http://schemas.microsoft.com/office/drawing/2014/main" val="3838280965"/>
                    </a:ext>
                  </a:extLst>
                </a:gridCol>
                <a:gridCol w="698202">
                  <a:extLst>
                    <a:ext uri="{9D8B030D-6E8A-4147-A177-3AD203B41FA5}">
                      <a16:colId xmlns:a16="http://schemas.microsoft.com/office/drawing/2014/main" val="1988772465"/>
                    </a:ext>
                  </a:extLst>
                </a:gridCol>
                <a:gridCol w="850537">
                  <a:extLst>
                    <a:ext uri="{9D8B030D-6E8A-4147-A177-3AD203B41FA5}">
                      <a16:colId xmlns:a16="http://schemas.microsoft.com/office/drawing/2014/main" val="3732860599"/>
                    </a:ext>
                  </a:extLst>
                </a:gridCol>
                <a:gridCol w="710896">
                  <a:extLst>
                    <a:ext uri="{9D8B030D-6E8A-4147-A177-3AD203B41FA5}">
                      <a16:colId xmlns:a16="http://schemas.microsoft.com/office/drawing/2014/main" val="2904604918"/>
                    </a:ext>
                  </a:extLst>
                </a:gridCol>
              </a:tblGrid>
              <a:tr h="1524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456265"/>
                  </a:ext>
                </a:extLst>
              </a:tr>
              <a:tr h="5810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1142809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1.019.092.451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1.049.376.809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30.284.358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448.490.106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99892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15.509.511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16.416.402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906.891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8.213.453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80974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34.346.225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37.878.660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3.532.435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11.741.201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71467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13.860.596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13.194.656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-665.940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2.994.231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07966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Fiscalización y Control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10.988.252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11.606.490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618.238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5.651.276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191176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933.795.362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963.020.525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29.225.163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416.878.239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543773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Logístico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526.558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763701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9.565.711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6.115.106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-3.450.605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2.485.148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0816159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876133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 FET COVID-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4866708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996877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2854625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TELECOMUNICACIONES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53.465.866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54.438.519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7.734.396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658981"/>
                  </a:ext>
                </a:extLst>
              </a:tr>
              <a:tr h="152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536.261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758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7985" y="6424369"/>
            <a:ext cx="7977800" cy="27955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80300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01: SECRETARÍA Y ADMINISTRACIÓN GENERAL DE TRANSPORTES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8672046"/>
              </p:ext>
            </p:extLst>
          </p:nvPr>
        </p:nvGraphicFramePr>
        <p:xfrm>
          <a:off x="405026" y="2030671"/>
          <a:ext cx="8210796" cy="4308123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8430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44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8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15.509.511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16.416.402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906.891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8.213.453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12.566.037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12.535.347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-30.690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6.370.687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4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2.592.321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2.592.321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823.732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4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4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82.652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52.449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4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4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4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Foro Internacional de Transporte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84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Transporte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84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84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84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315.136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315.136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86.753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84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84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84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84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261.965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84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855.929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84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855.929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843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5202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7789" y="773281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03: TRANSANTIAGO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163637"/>
              </p:ext>
            </p:extLst>
          </p:nvPr>
        </p:nvGraphicFramePr>
        <p:xfrm>
          <a:off x="537790" y="1878466"/>
          <a:ext cx="8147246" cy="4070819"/>
        </p:xfrm>
        <a:graphic>
          <a:graphicData uri="http://schemas.openxmlformats.org/drawingml/2006/table">
            <a:tbl>
              <a:tblPr/>
              <a:tblGrid>
                <a:gridCol w="8162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19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62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2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624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62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09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979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186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2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34.346.225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37.878.660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3.532.435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11.741.201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3.934.141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3.910.800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-23.341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1.871.778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3.408.598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3.408.598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969.066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163.089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41.993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9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147.751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147.751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41.520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26.592.997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25.592.997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5.056.207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26.592.997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25.584.997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5.051.207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3.781.671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3.781.671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9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5592" y="59002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5069" y="755224"/>
            <a:ext cx="82117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JUNIO 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04: UNIDAD OPERATIVA DE CONTROL DE TRÁNSITO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724986"/>
              </p:ext>
            </p:extLst>
          </p:nvPr>
        </p:nvGraphicFramePr>
        <p:xfrm>
          <a:off x="475069" y="1855108"/>
          <a:ext cx="8211731" cy="3992448"/>
        </p:xfrm>
        <a:graphic>
          <a:graphicData uri="http://schemas.openxmlformats.org/drawingml/2006/table">
            <a:tbl>
              <a:tblPr/>
              <a:tblGrid>
                <a:gridCol w="8227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9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9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6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7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7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606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10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4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13.860.596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13.194.656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-665.940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2.994.231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2.894.973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2.891.617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1.434.005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6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641.091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641.091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222.245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6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6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6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51.841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6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6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45.706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6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6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6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898.355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6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898.355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6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430.469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6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430.469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6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4077</TotalTime>
  <Words>3435</Words>
  <Application>Microsoft Office PowerPoint</Application>
  <PresentationFormat>Presentación en pantalla (4:3)</PresentationFormat>
  <Paragraphs>1934</Paragraphs>
  <Slides>19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3" baseType="lpstr">
      <vt:lpstr>Arial</vt:lpstr>
      <vt:lpstr>Calibri</vt:lpstr>
      <vt:lpstr>1_Tema de Office</vt:lpstr>
      <vt:lpstr>Tema de Office</vt:lpstr>
      <vt:lpstr>EJECUCIÓN PRESUPUESTARIA DE GASTOS ACUMULADA AL MES DE JUNIO DE 2021 PARTIDA 19: MINISTERIO DE TRANSPORTES Y TELECOMUNICACIONES</vt:lpstr>
      <vt:lpstr>EJECUCIÓN ACUMULADA DE GASTOS A JUNIO DE 2021  PARTIDA 19 MINISTERIO DE TRANSPORTES Y TELECOMUNICACIONES</vt:lpstr>
      <vt:lpstr>COMPORTAMIENTO DE LA EJECUCIÓN ACUMULADA DE GASTOS A JUNIO DE 2021  PARTIDA 19 MINISTERIO DE TRANSPORTES Y TELECOMUNICACIONES</vt:lpstr>
      <vt:lpstr>COMPORTAMIENTO DE LA EJECUCIÓN ACUMULADA DE GASTOS A JUNIO DE 2021  PARTIDA 19 MINISTERIO DE TRANSPORTES Y TELECOMUNICACIONES</vt:lpstr>
      <vt:lpstr>EJECUCIÓN ACUMULADA DE GASTOS A JUNIO DE 2021  PARTIDA 19 MINISTERIO DE TRANSPORTES Y TELECOMUNICACIONES</vt:lpstr>
      <vt:lpstr>EJECUCIÓN ACUMULADA DE GASTOS A JUNIO DE 2021  PARTIDA 19 MINISTERIO DE TRANSPORTES Y TELECOMUNICACIONES  RESUMEN POR CAPÍTULOS</vt:lpstr>
      <vt:lpstr>EJECUCIÓN ACUMULADA DE GASTOS A JUNIO DE 2021  PARTIDA 19. CAPÍTULO 01. PROGRAMA 01: SECRETARÍA Y ADMINISTRACIÓN GENERAL DE TRANSPORTES</vt:lpstr>
      <vt:lpstr>EJECUCIÓN ACUMULADA DE GASTOS A JUNIO DE 2021  PARTIDA 19. CAPÍTULO 01. PROGRAMA 03: TRANSANTIAGO</vt:lpstr>
      <vt:lpstr>EJECUCIÓN ACUMULADA DE GASTOS A JUNIO DE 2021  PARTIDA 19. CAPÍTULO 01. PROGRAMA 04: UNIDAD OPERATIVA DE CONTROL DE TRÁNSITO</vt:lpstr>
      <vt:lpstr>EJECUCIÓN ACUMULADA DE GASTOS A JUNIO DE 2021  PARTIDA 19. CAPÍTULO 01. PROGRAMA 05: FISCALIZACIÓN Y CONTROL</vt:lpstr>
      <vt:lpstr>EJECUCIÓN ACUMULADA DE GASTOS A JUNIO DE 2021  PARTIDA 19. CAPÍTULO 01. PROGRAMA 06: SUBSIDIO NACIONAL AL TRANSPORTE PÚBLICO</vt:lpstr>
      <vt:lpstr>EJECUCIÓN ACUMULADA DE GASTOS A JUNIO DE 2021  PARTIDA 19. CAPÍTULO 01. PROGRAMA 07: PROGRAMA DESARROLLO LOGÍSTICO</vt:lpstr>
      <vt:lpstr>EJECUCIÓN ACUMULADA DE GASTOS A JUNIO DE 2021  PARTIDA 19. CAPÍTULO 01. PROGRAMA 08: PROGRAMA DE VIALIDAD Y TRANSPORTE URBANO: SECTRA</vt:lpstr>
      <vt:lpstr>EJECUCIÓN ACUMULADA DE GASTOS A JUNIO DE 2021  PARTIDA 19. PROGRAMA: TRANSANTIAGO FET COVID-19</vt:lpstr>
      <vt:lpstr>EJECUCIÓN ACUMULADA DE GASTOS A JUNIO DE 2021  PARTIDA 19. PROGRAMA:UNIDAD OPERATIVA CONTROL DE TRANSITO FET COVID-19</vt:lpstr>
      <vt:lpstr>EJECUCIÓN ACUMULADA DE GASTOS A JUNIO DE 2021  PARTIDA 19. PROGRAMA: SUBSIDIO NACIONAL TRANSPORTE PÚBLICO FET COVID-19</vt:lpstr>
      <vt:lpstr>EJECUCIÓN ACUMULADA DE GASTOS A JUNIO DE 2021  PARTIDA 19. PROGRAMA DE VIALIDAD Y TRANSPORTE URBANO: SECTRA FET COVID-19 </vt:lpstr>
      <vt:lpstr>EJECUCIÓN ACUMULADA DE GASTOS A JUNIO DE 2021  PARTIDA 19. CAPÍTULO 02. PROGRAMA 01: SUBSECRETARÍA DE TELECOMUNICACIONES</vt:lpstr>
      <vt:lpstr>EJECUCIÓN ACUMULADA DE GASTOS A JUNIO DE 2021  PARTIDA 19. CAPÍTULO 03. PROGRAMA 01: JUNTA DE AERONÁUTICA CIVIL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333</cp:revision>
  <cp:lastPrinted>2019-06-03T14:10:49Z</cp:lastPrinted>
  <dcterms:created xsi:type="dcterms:W3CDTF">2016-06-23T13:38:47Z</dcterms:created>
  <dcterms:modified xsi:type="dcterms:W3CDTF">2021-08-09T19:57:24Z</dcterms:modified>
</cp:coreProperties>
</file>