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859608"/>
        <c:axId val="499865880"/>
      </c:lineChart>
      <c:lineChart>
        <c:grouping val="standard"/>
        <c:varyColors val="0"/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4060510812774936E-2"/>
                  <c:y val="2.2761953371898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420279176308978E-3"/>
                  <c:y val="2.078857781349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692483567673151E-2"/>
                  <c:y val="1.9628865834599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031480622404923E-2"/>
                  <c:y val="2.7643057110493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1864016367716742E-2"/>
                  <c:y val="2.9270164834899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4469742705854822E-3"/>
                  <c:y val="1.8936549601221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17'!$D$20:$I$20</c:f>
              <c:numCache>
                <c:formatCode>0.0%</c:formatCode>
                <c:ptCount val="6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  <c:pt idx="4">
                  <c:v>0.32381593180417328</c:v>
                </c:pt>
                <c:pt idx="5">
                  <c:v>0.44824327125806301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866272"/>
        <c:axId val="499860000"/>
      </c:lineChart>
      <c:catAx>
        <c:axId val="499859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865880"/>
        <c:crosses val="autoZero"/>
        <c:auto val="1"/>
        <c:lblAlgn val="ctr"/>
        <c:lblOffset val="100"/>
        <c:noMultiLvlLbl val="0"/>
      </c:catAx>
      <c:valAx>
        <c:axId val="499865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859608"/>
        <c:crosses val="autoZero"/>
        <c:crossBetween val="between"/>
        <c:majorUnit val="0.2"/>
      </c:valAx>
      <c:valAx>
        <c:axId val="499860000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499866272"/>
        <c:crosses val="max"/>
        <c:crossBetween val="between"/>
      </c:valAx>
      <c:catAx>
        <c:axId val="499866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98600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17'!$D$27:$I$27</c:f>
              <c:numCache>
                <c:formatCode>0.0%</c:formatCode>
                <c:ptCount val="6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  <c:pt idx="4">
                  <c:v>5.0308858765457556E-2</c:v>
                </c:pt>
                <c:pt idx="5">
                  <c:v>0.12394990307967847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6641888"/>
        <c:axId val="456636008"/>
      </c:barChart>
      <c:catAx>
        <c:axId val="45664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6636008"/>
        <c:crosses val="autoZero"/>
        <c:auto val="1"/>
        <c:lblAlgn val="ctr"/>
        <c:lblOffset val="100"/>
        <c:noMultiLvlLbl val="0"/>
      </c:catAx>
      <c:valAx>
        <c:axId val="456636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664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julio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135751"/>
              </p:ext>
            </p:extLst>
          </p:nvPr>
        </p:nvGraphicFramePr>
        <p:xfrm>
          <a:off x="450425" y="1855111"/>
          <a:ext cx="8210799" cy="4355941"/>
        </p:xfrm>
        <a:graphic>
          <a:graphicData uri="http://schemas.openxmlformats.org/drawingml/2006/table">
            <a:tbl>
              <a:tblPr/>
              <a:tblGrid>
                <a:gridCol w="822615"/>
                <a:gridCol w="303876"/>
                <a:gridCol w="303876"/>
                <a:gridCol w="2753303"/>
                <a:gridCol w="822615"/>
                <a:gridCol w="822615"/>
                <a:gridCol w="822615"/>
                <a:gridCol w="822615"/>
                <a:gridCol w="736669"/>
              </a:tblGrid>
              <a:tr h="2248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85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0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16.568.469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2.817.679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752.317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7.998.931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3.807.451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7.998.931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3.807.451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1.207.653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2.287.579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875.142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572.119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44844"/>
              </p:ext>
            </p:extLst>
          </p:nvPr>
        </p:nvGraphicFramePr>
        <p:xfrm>
          <a:off x="530870" y="1850268"/>
          <a:ext cx="8155928" cy="3306923"/>
        </p:xfrm>
        <a:graphic>
          <a:graphicData uri="http://schemas.openxmlformats.org/drawingml/2006/table">
            <a:tbl>
              <a:tblPr/>
              <a:tblGrid>
                <a:gridCol w="883504"/>
                <a:gridCol w="326368"/>
                <a:gridCol w="326368"/>
                <a:gridCol w="2294475"/>
                <a:gridCol w="883504"/>
                <a:gridCol w="883504"/>
                <a:gridCol w="883504"/>
                <a:gridCol w="883504"/>
                <a:gridCol w="791197"/>
              </a:tblGrid>
              <a:tr h="2498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50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7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5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9492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989087"/>
              </p:ext>
            </p:extLst>
          </p:nvPr>
        </p:nvGraphicFramePr>
        <p:xfrm>
          <a:off x="518864" y="2158795"/>
          <a:ext cx="8167934" cy="326918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2874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801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7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1.991.472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3.077.518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1.558.570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28807"/>
              </p:ext>
            </p:extLst>
          </p:nvPr>
        </p:nvGraphicFramePr>
        <p:xfrm>
          <a:off x="521585" y="2048337"/>
          <a:ext cx="8167935" cy="303028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663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158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4.543.036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35897"/>
              </p:ext>
            </p:extLst>
          </p:nvPr>
        </p:nvGraphicFramePr>
        <p:xfrm>
          <a:off x="395625" y="166555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261203"/>
              </p:ext>
            </p:extLst>
          </p:nvPr>
        </p:nvGraphicFramePr>
        <p:xfrm>
          <a:off x="417237" y="1608138"/>
          <a:ext cx="8210797" cy="455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5048"/>
              </p:ext>
            </p:extLst>
          </p:nvPr>
        </p:nvGraphicFramePr>
        <p:xfrm>
          <a:off x="466600" y="1761595"/>
          <a:ext cx="8210797" cy="4259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79469"/>
              </p:ext>
            </p:extLst>
          </p:nvPr>
        </p:nvGraphicFramePr>
        <p:xfrm>
          <a:off x="606313" y="1985947"/>
          <a:ext cx="7638095" cy="3603151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27452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407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49.959.079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22.393.821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23.617.966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2.373.933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00469"/>
              </p:ext>
            </p:extLst>
          </p:nvPr>
        </p:nvGraphicFramePr>
        <p:xfrm>
          <a:off x="601258" y="2012012"/>
          <a:ext cx="7946841" cy="3001163"/>
        </p:xfrm>
        <a:graphic>
          <a:graphicData uri="http://schemas.openxmlformats.org/drawingml/2006/table">
            <a:tbl>
              <a:tblPr/>
              <a:tblGrid>
                <a:gridCol w="329881"/>
                <a:gridCol w="329881"/>
                <a:gridCol w="2959036"/>
                <a:gridCol w="884082"/>
                <a:gridCol w="884082"/>
                <a:gridCol w="884082"/>
                <a:gridCol w="884082"/>
                <a:gridCol w="791715"/>
              </a:tblGrid>
              <a:tr h="224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7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5.334.657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6.845.376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3.449.148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28.788.258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14.673.788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48939"/>
              </p:ext>
            </p:extLst>
          </p:nvPr>
        </p:nvGraphicFramePr>
        <p:xfrm>
          <a:off x="405026" y="1933877"/>
          <a:ext cx="8210796" cy="4537973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856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6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7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6.845.376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3.449.148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-17.370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2.244.231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661.135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3926120,0%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3926120,0%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95709"/>
              </p:ext>
            </p:extLst>
          </p:nvPr>
        </p:nvGraphicFramePr>
        <p:xfrm>
          <a:off x="561324" y="1930064"/>
          <a:ext cx="8125476" cy="4061165"/>
        </p:xfrm>
        <a:graphic>
          <a:graphicData uri="http://schemas.openxmlformats.org/drawingml/2006/table">
            <a:tbl>
              <a:tblPr/>
              <a:tblGrid>
                <a:gridCol w="814066"/>
                <a:gridCol w="300719"/>
                <a:gridCol w="300719"/>
                <a:gridCol w="2724693"/>
                <a:gridCol w="814066"/>
                <a:gridCol w="814066"/>
                <a:gridCol w="814066"/>
                <a:gridCol w="814066"/>
                <a:gridCol w="729015"/>
              </a:tblGrid>
              <a:tr h="2210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68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1.885.509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2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99266"/>
              </p:ext>
            </p:extLst>
          </p:nvPr>
        </p:nvGraphicFramePr>
        <p:xfrm>
          <a:off x="474243" y="1947682"/>
          <a:ext cx="8212557" cy="2777464"/>
        </p:xfrm>
        <a:graphic>
          <a:graphicData uri="http://schemas.openxmlformats.org/drawingml/2006/table">
            <a:tbl>
              <a:tblPr/>
              <a:tblGrid>
                <a:gridCol w="822790"/>
                <a:gridCol w="303942"/>
                <a:gridCol w="303942"/>
                <a:gridCol w="2753895"/>
                <a:gridCol w="822790"/>
                <a:gridCol w="822790"/>
                <a:gridCol w="822790"/>
                <a:gridCol w="822790"/>
                <a:gridCol w="736828"/>
              </a:tblGrid>
              <a:tr h="2441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7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2.170.392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4049</TotalTime>
  <Words>1624</Words>
  <Application>Microsoft Office PowerPoint</Application>
  <PresentationFormat>Presentación en pantalla (4:3)</PresentationFormat>
  <Paragraphs>967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JUNIO DE 2021 PARTIDA 17: MINISTERIO DE MINERÍA</vt:lpstr>
      <vt:lpstr>EJECUCIÓN ACUMULADA DE GASTOS A JUNIO DE 2021  PARTIDA 17 MINISTERIO DE MINERÍA</vt:lpstr>
      <vt:lpstr>EJECUCIÓN ACUMULADA DE GASTOS A JUNIO DE 2021  PARTIDA 17 MINISTERIO DE MINERÍA</vt:lpstr>
      <vt:lpstr>EJECUCIÓN ACUMULADA DE GASTOS A JUNIO DE 2021  PARTIDA 17 MINISTERIO DE MINERÍA</vt:lpstr>
      <vt:lpstr>EJECUCIÓN ACUMULADA DE GASTOS A JUNIO DE 2021 PARTIDA 17 MINISTERIO DE MINERÍA</vt:lpstr>
      <vt:lpstr>EJECUCIÓN ACUMULADA DE GASTOS A JUNIO DE 2021  PARTIDA 17 MINISTERIO DE MINERÍA RESUMEN POR CAPÍTULOS</vt:lpstr>
      <vt:lpstr>EJECUCIÓN ACUMULADA DE GASTOS A JUNIO DE 2021  PARTIDA 17. CAPÍTULO 01. PROGRAMA 01: SECRETARÍA Y ADMINISTRACIÓN GENERAL</vt:lpstr>
      <vt:lpstr>EJECUCIÓN ACUMULADA DE GASTOS A JUNIO DE 2021 PARTIDA 17. CAPÍTULO 01. PROGRAMA 02:  FOMENTO DE LA PEQUEÑA Y MEDIANA MINERÍA</vt:lpstr>
      <vt:lpstr>EJECUCIÓN ACUMULADA DE GASTOS A JUNIO DE 2021  PARTIDA 17. CAPÍTULO 02. PROGRAMA 01:  COMISIÓN CHILENA DEL COBRE</vt:lpstr>
      <vt:lpstr>EJECUCIÓN ACUMULADA DE GASTOS A JUNIO DE 2021 PARTIDA 17. CAPÍTULO 03. PROGRAMA 01:  SERVICIO NACIONAL DE GEOLOGÍA Y MINERÍA</vt:lpstr>
      <vt:lpstr>EJECUCIÓN ACUMULADA DE GASTOS A JUNIO DE 2021 PARTIDA 17. CAPÍTULO 03. PROGRAMA 02:  RED NACIONAL DE VIGILANCIA VOLCÁNICA</vt:lpstr>
      <vt:lpstr>EJECUCIÓN ACUMULADA DE GASTOS A JUNIO DE 2021 PARTIDA 17. CAPÍTULO 03. PROGRAMA 03:  PLAN NACIONAL DE GEOLOGÍA</vt:lpstr>
      <vt:lpstr>EJECUCIÓN ACUMULADA DE GASTOS A JUNIO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326</cp:revision>
  <cp:lastPrinted>2019-06-03T14:10:49Z</cp:lastPrinted>
  <dcterms:created xsi:type="dcterms:W3CDTF">2016-06-23T13:38:47Z</dcterms:created>
  <dcterms:modified xsi:type="dcterms:W3CDTF">2021-08-04T16:08:08Z</dcterms:modified>
</cp:coreProperties>
</file>