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sldIdLst>
    <p:sldId id="257" r:id="rId2"/>
    <p:sldId id="281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2" r:id="rId15"/>
    <p:sldId id="271" r:id="rId16"/>
    <p:sldId id="272" r:id="rId17"/>
    <p:sldId id="273" r:id="rId18"/>
    <p:sldId id="274" r:id="rId19"/>
    <p:sldId id="283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Subtítulo de gasto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32F-4841-91CE-114B70DC846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32F-4841-91CE-114B70DC846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32F-4841-91CE-114B70DC846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32F-4841-91CE-114B70DC846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32F-4841-91CE-114B70DC846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32F-4841-91CE-114B70DC846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232F-4841-91CE-114B70DC846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232F-4841-91CE-114B70DC846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232F-4841-91CE-114B70DC8465}"/>
              </c:ext>
            </c:extLst>
          </c:dPt>
          <c:dLbls>
            <c:dLbl>
              <c:idx val="3"/>
              <c:layout>
                <c:manualLayout>
                  <c:x val="7.5937954566531775E-3"/>
                  <c:y val="4.9082016891740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32F-4841-91CE-114B70DC8465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'Partida 15'!$B$56:$C$62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ADQUISICIÓN DE ACTIVOS FINANCIEROS</c:v>
                  </c:pt>
                  <c:pt idx="5">
                    <c:v>PRÉSTAMOS</c:v>
                  </c:pt>
                  <c:pt idx="6">
                    <c:v>OTROS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30</c:v>
                  </c:pt>
                  <c:pt idx="5">
                    <c:v>32</c:v>
                  </c:pt>
                </c:lvl>
              </c:multiLvlStrCache>
            </c:multiLvlStrRef>
          </c:cat>
          <c:val>
            <c:numRef>
              <c:f>'Partida 15'!$D$56:$D$62</c:f>
              <c:numCache>
                <c:formatCode>0.0%</c:formatCode>
                <c:ptCount val="7"/>
                <c:pt idx="0">
                  <c:v>1.9502202143094709E-2</c:v>
                </c:pt>
                <c:pt idx="1">
                  <c:v>1.1056712310629352E-2</c:v>
                </c:pt>
                <c:pt idx="2">
                  <c:v>0.64886612963622636</c:v>
                </c:pt>
                <c:pt idx="3">
                  <c:v>0.14146378968966672</c:v>
                </c:pt>
                <c:pt idx="4">
                  <c:v>0.16778935500687461</c:v>
                </c:pt>
                <c:pt idx="5">
                  <c:v>9.9153730530249316E-3</c:v>
                </c:pt>
                <c:pt idx="6" formatCode="0%">
                  <c:v>1.4064381604833678E-3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32F-4841-91CE-114B70DC84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409986235558904"/>
          <c:y val="0.18773289575459531"/>
          <c:w val="0.31278949433453501"/>
          <c:h val="0.7732364815238778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Mensual 2019 - 2020 - 2021 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15'!$C$27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8.29531314807135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910-4EF0-A2F4-1177B3EFD968}"/>
                </c:ext>
              </c:extLst>
            </c:dLbl>
            <c:dLbl>
              <c:idx val="3"/>
              <c:layout>
                <c:manualLayout>
                  <c:x val="0"/>
                  <c:y val="-5.0925925925925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910-4EF0-A2F4-1177B3EFD9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rgbClr val="FF0000"/>
                    </a:solidFill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15'!$D$27:$I$27</c:f>
              <c:numCache>
                <c:formatCode>0.0%</c:formatCode>
                <c:ptCount val="6"/>
                <c:pt idx="0">
                  <c:v>9.1491001444680878E-2</c:v>
                </c:pt>
                <c:pt idx="1">
                  <c:v>8.0550601234816777E-2</c:v>
                </c:pt>
                <c:pt idx="2">
                  <c:v>0.13842955397608928</c:v>
                </c:pt>
                <c:pt idx="3">
                  <c:v>0.10254462133974211</c:v>
                </c:pt>
                <c:pt idx="4">
                  <c:v>0.14073846594664385</c:v>
                </c:pt>
                <c:pt idx="5">
                  <c:v>0.16719968496293178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10-4EF0-A2F4-1177B3EFD968}"/>
            </c:ext>
          </c:extLst>
        </c:ser>
        <c:ser>
          <c:idx val="1"/>
          <c:order val="1"/>
          <c:tx>
            <c:strRef>
              <c:f>'Partida 15'!$C$28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15'!$D$28:$O$28</c:f>
              <c:numCache>
                <c:formatCode>0.0%</c:formatCode>
                <c:ptCount val="12"/>
                <c:pt idx="0">
                  <c:v>8.0071807007647516E-2</c:v>
                </c:pt>
                <c:pt idx="1">
                  <c:v>8.7001446749213271E-2</c:v>
                </c:pt>
                <c:pt idx="2">
                  <c:v>9.2947591987014577E-2</c:v>
                </c:pt>
                <c:pt idx="3">
                  <c:v>9.657250002028854E-2</c:v>
                </c:pt>
                <c:pt idx="4">
                  <c:v>8.9770029510656921E-2</c:v>
                </c:pt>
                <c:pt idx="5">
                  <c:v>8.0662320861589518E-2</c:v>
                </c:pt>
                <c:pt idx="6">
                  <c:v>7.9807179738724379E-2</c:v>
                </c:pt>
                <c:pt idx="7">
                  <c:v>9.11039737089792E-2</c:v>
                </c:pt>
                <c:pt idx="8">
                  <c:v>8.7063294098505675E-2</c:v>
                </c:pt>
                <c:pt idx="9">
                  <c:v>7.8261542476379467E-2</c:v>
                </c:pt>
                <c:pt idx="10">
                  <c:v>8.1497084544720461E-2</c:v>
                </c:pt>
                <c:pt idx="11">
                  <c:v>9.9537516012179791E-2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910-4EF0-A2F4-1177B3EFD968}"/>
            </c:ext>
          </c:extLst>
        </c:ser>
        <c:ser>
          <c:idx val="2"/>
          <c:order val="2"/>
          <c:tx>
            <c:strRef>
              <c:f>'Partida 15'!$C$29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15'!$D$29:$O$29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8.2650430080738579E-2</c:v>
                </c:pt>
                <c:pt idx="2">
                  <c:v>9.1285689290615105E-2</c:v>
                </c:pt>
                <c:pt idx="3">
                  <c:v>7.8521643894309837E-2</c:v>
                </c:pt>
                <c:pt idx="4">
                  <c:v>8.8293065638009427E-2</c:v>
                </c:pt>
                <c:pt idx="5">
                  <c:v>8.0370643042380605E-2</c:v>
                </c:pt>
                <c:pt idx="6">
                  <c:v>7.9066923465858988E-2</c:v>
                </c:pt>
                <c:pt idx="7">
                  <c:v>9.0644318280493741E-2</c:v>
                </c:pt>
                <c:pt idx="8">
                  <c:v>8.4702666686255534E-2</c:v>
                </c:pt>
                <c:pt idx="9">
                  <c:v>7.8809370234264667E-2</c:v>
                </c:pt>
                <c:pt idx="10">
                  <c:v>7.8818035976230161E-2</c:v>
                </c:pt>
                <c:pt idx="11">
                  <c:v>0.12375627577781001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910-4EF0-A2F4-1177B3EFD9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00"/>
        <c:axId val="425263648"/>
        <c:axId val="425269920"/>
      </c:barChart>
      <c:catAx>
        <c:axId val="42526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9920"/>
        <c:crosses val="autoZero"/>
        <c:auto val="1"/>
        <c:lblAlgn val="ctr"/>
        <c:lblOffset val="100"/>
        <c:noMultiLvlLbl val="0"/>
      </c:catAx>
      <c:valAx>
        <c:axId val="425269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36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softEdge rad="0"/>
    </a:effectLst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s-CL" sz="1200" b="1">
                <a:latin typeface="Calibri" panose="020F0502020204030204" pitchFamily="34" charset="0"/>
                <a:cs typeface="Calibri" panose="020F0502020204030204" pitchFamily="34" charset="0"/>
              </a:rPr>
              <a:t>% de Ejecución</a:t>
            </a:r>
            <a:r>
              <a:rPr lang="es-CL" sz="1200" b="1" baseline="0">
                <a:latin typeface="Calibri" panose="020F0502020204030204" pitchFamily="34" charset="0"/>
                <a:cs typeface="Calibri" panose="020F0502020204030204" pitchFamily="34" charset="0"/>
              </a:rPr>
              <a:t> Acumulada 2019 - 2020 - 2021 </a:t>
            </a:r>
            <a:endParaRPr lang="es-CL" sz="1200" b="1"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0395587806427"/>
          <c:y val="0.17171296296296298"/>
          <c:w val="0.85629299401300329"/>
          <c:h val="0.61498432487605714"/>
        </c:manualLayout>
      </c:layout>
      <c:lineChart>
        <c:grouping val="standard"/>
        <c:varyColors val="0"/>
        <c:ser>
          <c:idx val="0"/>
          <c:order val="0"/>
          <c:tx>
            <c:strRef>
              <c:f>'Partida 15'!$C$20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535947712418302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889-41BE-BD06-C51154363B9E}"/>
                </c:ext>
              </c:extLst>
            </c:dLbl>
            <c:dLbl>
              <c:idx val="1"/>
              <c:layout>
                <c:manualLayout>
                  <c:x val="-7.0806100217864917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89-41BE-BD06-C51154363B9E}"/>
                </c:ext>
              </c:extLst>
            </c:dLbl>
            <c:dLbl>
              <c:idx val="2"/>
              <c:layout>
                <c:manualLayout>
                  <c:x val="-7.3529411764705885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89-41BE-BD06-C51154363B9E}"/>
                </c:ext>
              </c:extLst>
            </c:dLbl>
            <c:dLbl>
              <c:idx val="3"/>
              <c:layout>
                <c:manualLayout>
                  <c:x val="-5.9912854030501089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89-41BE-BD06-C51154363B9E}"/>
                </c:ext>
              </c:extLst>
            </c:dLbl>
            <c:dLbl>
              <c:idx val="4"/>
              <c:layout>
                <c:manualLayout>
                  <c:x val="-7.3529411764705885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89-41BE-BD06-C51154363B9E}"/>
                </c:ext>
              </c:extLst>
            </c:dLbl>
            <c:dLbl>
              <c:idx val="5"/>
              <c:layout>
                <c:manualLayout>
                  <c:x val="-7.6252723311546894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89-41BE-BD06-C51154363B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ysClr val="windowText" lastClr="000000"/>
                    </a:solidFill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15'!$D$20:$I$20</c:f>
              <c:numCache>
                <c:formatCode>0.0%</c:formatCode>
                <c:ptCount val="6"/>
                <c:pt idx="0">
                  <c:v>9.1491001444680878E-2</c:v>
                </c:pt>
                <c:pt idx="1">
                  <c:v>0.1717751114617794</c:v>
                </c:pt>
                <c:pt idx="2">
                  <c:v>0.31016667949884208</c:v>
                </c:pt>
                <c:pt idx="3">
                  <c:v>0.41158799626364473</c:v>
                </c:pt>
                <c:pt idx="4">
                  <c:v>0.49458851356766487</c:v>
                </c:pt>
                <c:pt idx="5">
                  <c:v>0.66024387536781892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889-41BE-BD06-C51154363B9E}"/>
            </c:ext>
          </c:extLst>
        </c:ser>
        <c:ser>
          <c:idx val="1"/>
          <c:order val="1"/>
          <c:tx>
            <c:strRef>
              <c:f>'Partida 15'!$C$21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15'!$D$21:$O$21</c:f>
              <c:numCache>
                <c:formatCode>0.0%</c:formatCode>
                <c:ptCount val="12"/>
                <c:pt idx="0">
                  <c:v>8.0071807007647516E-2</c:v>
                </c:pt>
                <c:pt idx="1">
                  <c:v>0.16695667431686415</c:v>
                </c:pt>
                <c:pt idx="2">
                  <c:v>0.25984524780400037</c:v>
                </c:pt>
                <c:pt idx="3">
                  <c:v>0.35177601071528464</c:v>
                </c:pt>
                <c:pt idx="4">
                  <c:v>0.44223056309923758</c:v>
                </c:pt>
                <c:pt idx="5">
                  <c:v>0.52287086618824841</c:v>
                </c:pt>
                <c:pt idx="6">
                  <c:v>0.60170541642836894</c:v>
                </c:pt>
                <c:pt idx="7">
                  <c:v>0.69228558411223184</c:v>
                </c:pt>
                <c:pt idx="8">
                  <c:v>0.77926821593443296</c:v>
                </c:pt>
                <c:pt idx="9">
                  <c:v>0.83429796539159906</c:v>
                </c:pt>
                <c:pt idx="10">
                  <c:v>0.91544098971450327</c:v>
                </c:pt>
                <c:pt idx="11">
                  <c:v>0.98948465778352435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889-41BE-BD06-C51154363B9E}"/>
            </c:ext>
          </c:extLst>
        </c:ser>
        <c:ser>
          <c:idx val="2"/>
          <c:order val="2"/>
          <c:tx>
            <c:strRef>
              <c:f>'Partida 15'!$C$22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15'!$D$22:$O$22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0.16078050897129081</c:v>
                </c:pt>
                <c:pt idx="2">
                  <c:v>0.25193486281034483</c:v>
                </c:pt>
                <c:pt idx="3">
                  <c:v>0.33044208331804903</c:v>
                </c:pt>
                <c:pt idx="4">
                  <c:v>0.41858713731120833</c:v>
                </c:pt>
                <c:pt idx="5">
                  <c:v>0.4984707902827844</c:v>
                </c:pt>
                <c:pt idx="6">
                  <c:v>0.56381297681070963</c:v>
                </c:pt>
                <c:pt idx="7">
                  <c:v>0.65377578414949189</c:v>
                </c:pt>
                <c:pt idx="8">
                  <c:v>0.73798561005411956</c:v>
                </c:pt>
                <c:pt idx="9">
                  <c:v>0.81679498028838426</c:v>
                </c:pt>
                <c:pt idx="10">
                  <c:v>0.89557673270365101</c:v>
                </c:pt>
                <c:pt idx="11">
                  <c:v>0.99116982920401264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889-41BE-BD06-C51154363B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5269136"/>
        <c:axId val="425270704"/>
      </c:lineChart>
      <c:catAx>
        <c:axId val="42526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70704"/>
        <c:crosses val="autoZero"/>
        <c:auto val="1"/>
        <c:lblAlgn val="ctr"/>
        <c:lblOffset val="100"/>
        <c:noMultiLvlLbl val="0"/>
      </c:catAx>
      <c:valAx>
        <c:axId val="425270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91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08-08-2021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JUNIO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15: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DEL TRABAJO Y PREVISIÓN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julio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740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03. PROGRAMA 01: SUBSECRETARÍA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26618"/>
            <a:ext cx="6129212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EF464BE-B45D-4FC1-9D1C-EF67AE77F5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382261"/>
              </p:ext>
            </p:extLst>
          </p:nvPr>
        </p:nvGraphicFramePr>
        <p:xfrm>
          <a:off x="539537" y="1797116"/>
          <a:ext cx="8074098" cy="3314215"/>
        </p:xfrm>
        <a:graphic>
          <a:graphicData uri="http://schemas.openxmlformats.org/drawingml/2006/table">
            <a:tbl>
              <a:tblPr/>
              <a:tblGrid>
                <a:gridCol w="724405">
                  <a:extLst>
                    <a:ext uri="{9D8B030D-6E8A-4147-A177-3AD203B41FA5}">
                      <a16:colId xmlns:a16="http://schemas.microsoft.com/office/drawing/2014/main" val="518045270"/>
                    </a:ext>
                  </a:extLst>
                </a:gridCol>
                <a:gridCol w="271652">
                  <a:extLst>
                    <a:ext uri="{9D8B030D-6E8A-4147-A177-3AD203B41FA5}">
                      <a16:colId xmlns:a16="http://schemas.microsoft.com/office/drawing/2014/main" val="113084351"/>
                    </a:ext>
                  </a:extLst>
                </a:gridCol>
                <a:gridCol w="280707">
                  <a:extLst>
                    <a:ext uri="{9D8B030D-6E8A-4147-A177-3AD203B41FA5}">
                      <a16:colId xmlns:a16="http://schemas.microsoft.com/office/drawing/2014/main" val="3939704137"/>
                    </a:ext>
                  </a:extLst>
                </a:gridCol>
                <a:gridCol w="2450904">
                  <a:extLst>
                    <a:ext uri="{9D8B030D-6E8A-4147-A177-3AD203B41FA5}">
                      <a16:colId xmlns:a16="http://schemas.microsoft.com/office/drawing/2014/main" val="1589387080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3475726387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763047566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3377898679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1306588164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3803688946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1642841814"/>
                    </a:ext>
                  </a:extLst>
                </a:gridCol>
              </a:tblGrid>
              <a:tr h="14979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853809"/>
                  </a:ext>
                </a:extLst>
              </a:tr>
              <a:tr h="45874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345914"/>
                  </a:ext>
                </a:extLst>
              </a:tr>
              <a:tr h="159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6.353.784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6.772.475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418.691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2.551.239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607238"/>
                  </a:ext>
                </a:extLst>
              </a:tr>
              <a:tr h="14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3.369.996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3.369.996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1.736.546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974757"/>
                  </a:ext>
                </a:extLst>
              </a:tr>
              <a:tr h="14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1.133.495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1.122.836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-10.659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380.635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337293"/>
                  </a:ext>
                </a:extLst>
              </a:tr>
              <a:tr h="14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1.709.251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1.709.251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360750"/>
                  </a:ext>
                </a:extLst>
              </a:tr>
              <a:tr h="14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015205"/>
                  </a:ext>
                </a:extLst>
              </a:tr>
              <a:tr h="14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926425"/>
                  </a:ext>
                </a:extLst>
              </a:tr>
              <a:tr h="14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295577"/>
                  </a:ext>
                </a:extLst>
              </a:tr>
              <a:tr h="14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789455"/>
                  </a:ext>
                </a:extLst>
              </a:tr>
              <a:tr h="14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070897"/>
                  </a:ext>
                </a:extLst>
              </a:tr>
              <a:tr h="14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220567"/>
                  </a:ext>
                </a:extLst>
              </a:tr>
              <a:tr h="14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139.542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150.201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56409"/>
                  </a:ext>
                </a:extLst>
              </a:tr>
              <a:tr h="14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438465"/>
                  </a:ext>
                </a:extLst>
              </a:tr>
              <a:tr h="14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984123"/>
                  </a:ext>
                </a:extLst>
              </a:tr>
              <a:tr h="14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70.537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70.537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667511"/>
                  </a:ext>
                </a:extLst>
              </a:tr>
              <a:tr h="14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58.269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58.269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831333"/>
                  </a:ext>
                </a:extLst>
              </a:tr>
              <a:tr h="14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419.191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418.691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418.830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83766,0%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940151"/>
                  </a:ext>
                </a:extLst>
              </a:tr>
              <a:tr h="14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419.191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418.691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418.830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83766,0%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185317"/>
                  </a:ext>
                </a:extLst>
              </a:tr>
              <a:tr h="14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213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6001" y="701954"/>
            <a:ext cx="80519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04. PROGRAMA 01: DIRECCIÓN DE CRÉDITO PRENDARIO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02" y="1364865"/>
            <a:ext cx="8073646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3CAEFF8-E750-467C-8EEE-79258704FA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928648"/>
              </p:ext>
            </p:extLst>
          </p:nvPr>
        </p:nvGraphicFramePr>
        <p:xfrm>
          <a:off x="546001" y="1707363"/>
          <a:ext cx="8051998" cy="4351338"/>
        </p:xfrm>
        <a:graphic>
          <a:graphicData uri="http://schemas.openxmlformats.org/drawingml/2006/table">
            <a:tbl>
              <a:tblPr/>
              <a:tblGrid>
                <a:gridCol w="734225">
                  <a:extLst>
                    <a:ext uri="{9D8B030D-6E8A-4147-A177-3AD203B41FA5}">
                      <a16:colId xmlns:a16="http://schemas.microsoft.com/office/drawing/2014/main" val="3453156114"/>
                    </a:ext>
                  </a:extLst>
                </a:gridCol>
                <a:gridCol w="256980">
                  <a:extLst>
                    <a:ext uri="{9D8B030D-6E8A-4147-A177-3AD203B41FA5}">
                      <a16:colId xmlns:a16="http://schemas.microsoft.com/office/drawing/2014/main" val="229979749"/>
                    </a:ext>
                  </a:extLst>
                </a:gridCol>
                <a:gridCol w="256980">
                  <a:extLst>
                    <a:ext uri="{9D8B030D-6E8A-4147-A177-3AD203B41FA5}">
                      <a16:colId xmlns:a16="http://schemas.microsoft.com/office/drawing/2014/main" val="790900127"/>
                    </a:ext>
                  </a:extLst>
                </a:gridCol>
                <a:gridCol w="2263859">
                  <a:extLst>
                    <a:ext uri="{9D8B030D-6E8A-4147-A177-3AD203B41FA5}">
                      <a16:colId xmlns:a16="http://schemas.microsoft.com/office/drawing/2014/main" val="1039665372"/>
                    </a:ext>
                  </a:extLst>
                </a:gridCol>
                <a:gridCol w="770935">
                  <a:extLst>
                    <a:ext uri="{9D8B030D-6E8A-4147-A177-3AD203B41FA5}">
                      <a16:colId xmlns:a16="http://schemas.microsoft.com/office/drawing/2014/main" val="1798666618"/>
                    </a:ext>
                  </a:extLst>
                </a:gridCol>
                <a:gridCol w="770935">
                  <a:extLst>
                    <a:ext uri="{9D8B030D-6E8A-4147-A177-3AD203B41FA5}">
                      <a16:colId xmlns:a16="http://schemas.microsoft.com/office/drawing/2014/main" val="4190964711"/>
                    </a:ext>
                  </a:extLst>
                </a:gridCol>
                <a:gridCol w="770935">
                  <a:extLst>
                    <a:ext uri="{9D8B030D-6E8A-4147-A177-3AD203B41FA5}">
                      <a16:colId xmlns:a16="http://schemas.microsoft.com/office/drawing/2014/main" val="1605863834"/>
                    </a:ext>
                  </a:extLst>
                </a:gridCol>
                <a:gridCol w="746462">
                  <a:extLst>
                    <a:ext uri="{9D8B030D-6E8A-4147-A177-3AD203B41FA5}">
                      <a16:colId xmlns:a16="http://schemas.microsoft.com/office/drawing/2014/main" val="410994110"/>
                    </a:ext>
                  </a:extLst>
                </a:gridCol>
                <a:gridCol w="746462">
                  <a:extLst>
                    <a:ext uri="{9D8B030D-6E8A-4147-A177-3AD203B41FA5}">
                      <a16:colId xmlns:a16="http://schemas.microsoft.com/office/drawing/2014/main" val="596039539"/>
                    </a:ext>
                  </a:extLst>
                </a:gridCol>
                <a:gridCol w="734225">
                  <a:extLst>
                    <a:ext uri="{9D8B030D-6E8A-4147-A177-3AD203B41FA5}">
                      <a16:colId xmlns:a16="http://schemas.microsoft.com/office/drawing/2014/main" val="3425449642"/>
                    </a:ext>
                  </a:extLst>
                </a:gridCol>
              </a:tblGrid>
              <a:tr h="1398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601565"/>
                  </a:ext>
                </a:extLst>
              </a:tr>
              <a:tr h="4281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437511"/>
                  </a:ext>
                </a:extLst>
              </a:tr>
              <a:tr h="14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43.309.385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44.113.157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803.772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13.210.868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830658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8.025.565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7.978.669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-46.896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3.923.627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967696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3.900.401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4.200.401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1.769.809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46274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62241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698387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170.976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170.976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09175"/>
                  </a:ext>
                </a:extLst>
              </a:tr>
              <a:tr h="279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103.172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103.172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233438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242256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978568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651456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615411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118520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709443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839443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255.642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274.642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73.306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38700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957637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66.109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66.109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499362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92.611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92.611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31.517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781379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96.922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96.922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14.865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499830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862743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12402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30.315.496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30.296.496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7.176.417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35322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Pignoraticios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30.315.496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30.296.496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7.176.417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547783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272.135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267.130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13356,5%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4279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272.135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267.130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13356,5%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462700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855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5299" y="715041"/>
            <a:ext cx="7996323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36115" y="1562864"/>
            <a:ext cx="7996323" cy="2099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A907530-597F-49C0-9625-491AB4B7CC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644664"/>
              </p:ext>
            </p:extLst>
          </p:nvPr>
        </p:nvGraphicFramePr>
        <p:xfrm>
          <a:off x="500774" y="1852312"/>
          <a:ext cx="7996324" cy="4280169"/>
        </p:xfrm>
        <a:graphic>
          <a:graphicData uri="http://schemas.openxmlformats.org/drawingml/2006/table">
            <a:tbl>
              <a:tblPr/>
              <a:tblGrid>
                <a:gridCol w="664744">
                  <a:extLst>
                    <a:ext uri="{9D8B030D-6E8A-4147-A177-3AD203B41FA5}">
                      <a16:colId xmlns:a16="http://schemas.microsoft.com/office/drawing/2014/main" val="4089727311"/>
                    </a:ext>
                  </a:extLst>
                </a:gridCol>
                <a:gridCol w="249279">
                  <a:extLst>
                    <a:ext uri="{9D8B030D-6E8A-4147-A177-3AD203B41FA5}">
                      <a16:colId xmlns:a16="http://schemas.microsoft.com/office/drawing/2014/main" val="3473393535"/>
                    </a:ext>
                  </a:extLst>
                </a:gridCol>
                <a:gridCol w="257589">
                  <a:extLst>
                    <a:ext uri="{9D8B030D-6E8A-4147-A177-3AD203B41FA5}">
                      <a16:colId xmlns:a16="http://schemas.microsoft.com/office/drawing/2014/main" val="1570643338"/>
                    </a:ext>
                  </a:extLst>
                </a:gridCol>
                <a:gridCol w="2647900">
                  <a:extLst>
                    <a:ext uri="{9D8B030D-6E8A-4147-A177-3AD203B41FA5}">
                      <a16:colId xmlns:a16="http://schemas.microsoft.com/office/drawing/2014/main" val="1702348909"/>
                    </a:ext>
                  </a:extLst>
                </a:gridCol>
                <a:gridCol w="664744">
                  <a:extLst>
                    <a:ext uri="{9D8B030D-6E8A-4147-A177-3AD203B41FA5}">
                      <a16:colId xmlns:a16="http://schemas.microsoft.com/office/drawing/2014/main" val="359183927"/>
                    </a:ext>
                  </a:extLst>
                </a:gridCol>
                <a:gridCol w="686904">
                  <a:extLst>
                    <a:ext uri="{9D8B030D-6E8A-4147-A177-3AD203B41FA5}">
                      <a16:colId xmlns:a16="http://schemas.microsoft.com/office/drawing/2014/main" val="4227289836"/>
                    </a:ext>
                  </a:extLst>
                </a:gridCol>
                <a:gridCol w="742298">
                  <a:extLst>
                    <a:ext uri="{9D8B030D-6E8A-4147-A177-3AD203B41FA5}">
                      <a16:colId xmlns:a16="http://schemas.microsoft.com/office/drawing/2014/main" val="753821054"/>
                    </a:ext>
                  </a:extLst>
                </a:gridCol>
                <a:gridCol w="742298">
                  <a:extLst>
                    <a:ext uri="{9D8B030D-6E8A-4147-A177-3AD203B41FA5}">
                      <a16:colId xmlns:a16="http://schemas.microsoft.com/office/drawing/2014/main" val="3705038300"/>
                    </a:ext>
                  </a:extLst>
                </a:gridCol>
                <a:gridCol w="675824">
                  <a:extLst>
                    <a:ext uri="{9D8B030D-6E8A-4147-A177-3AD203B41FA5}">
                      <a16:colId xmlns:a16="http://schemas.microsoft.com/office/drawing/2014/main" val="4192380066"/>
                    </a:ext>
                  </a:extLst>
                </a:gridCol>
                <a:gridCol w="664744">
                  <a:extLst>
                    <a:ext uri="{9D8B030D-6E8A-4147-A177-3AD203B41FA5}">
                      <a16:colId xmlns:a16="http://schemas.microsoft.com/office/drawing/2014/main" val="2527757991"/>
                    </a:ext>
                  </a:extLst>
                </a:gridCol>
              </a:tblGrid>
              <a:tr h="13661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021416"/>
                  </a:ext>
                </a:extLst>
              </a:tr>
              <a:tr h="4098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455231"/>
                  </a:ext>
                </a:extLst>
              </a:tr>
              <a:tr h="136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1.870.019.383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185.917.901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-1.684.101.482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45.626.552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73748"/>
                  </a:ext>
                </a:extLst>
              </a:tr>
              <a:tr h="136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18.273.504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18.208.704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-64.800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9.746.360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624745"/>
                  </a:ext>
                </a:extLst>
              </a:tr>
              <a:tr h="136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8.434.325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8.434.325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2.919.635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537661"/>
                  </a:ext>
                </a:extLst>
              </a:tr>
              <a:tr h="136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154.252.863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154.252.863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29.256.632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648041"/>
                  </a:ext>
                </a:extLst>
              </a:tr>
              <a:tr h="136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151.485.772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151.485.772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28.598.708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072157"/>
                  </a:ext>
                </a:extLst>
              </a:tr>
              <a:tr h="136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1.299.326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1.299.326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300.301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228189"/>
                  </a:ext>
                </a:extLst>
              </a:tr>
              <a:tr h="181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Capacitación para Micro y Pequeños Empresarios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3.111.349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3.111.349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1.437.687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482218"/>
                  </a:ext>
                </a:extLst>
              </a:tr>
              <a:tr h="136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Capacitación en Oficios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34.800.788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34.800.788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3.621.813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6437"/>
                  </a:ext>
                </a:extLst>
              </a:tr>
              <a:tr h="136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 en el Puesto de Trabajo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1.662.428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1.662.428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595.503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960581"/>
                  </a:ext>
                </a:extLst>
              </a:tr>
              <a:tr h="136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9.410.068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9.410.068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4.125.335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126132"/>
                  </a:ext>
                </a:extLst>
              </a:tr>
              <a:tr h="136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Competencias Laborales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1.863.868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1.863.868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901.467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897692"/>
                  </a:ext>
                </a:extLst>
              </a:tr>
              <a:tr h="136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193.814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193.814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84.135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702622"/>
                  </a:ext>
                </a:extLst>
              </a:tr>
              <a:tr h="136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Empleo, Ley N° 20.338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45.067.526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45.067.526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6.849.959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690170"/>
                  </a:ext>
                </a:extLst>
              </a:tr>
              <a:tr h="136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44.906.400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44.906.400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7.627.157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119087"/>
                  </a:ext>
                </a:extLst>
              </a:tr>
              <a:tr h="136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Reconversión Laboral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7.022.955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7.022.955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1.013.152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642966"/>
                  </a:ext>
                </a:extLst>
              </a:tr>
              <a:tr h="136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Laboral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2.147.250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2.147.250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2.042.199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493646"/>
                  </a:ext>
                </a:extLst>
              </a:tr>
              <a:tr h="136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2.755.091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2.755.091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983445"/>
                  </a:ext>
                </a:extLst>
              </a:tr>
              <a:tr h="136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Becas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2.392.565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2.392.565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350880"/>
                  </a:ext>
                </a:extLst>
              </a:tr>
              <a:tr h="273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185601"/>
                  </a:ext>
                </a:extLst>
              </a:tr>
              <a:tr h="136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903628"/>
                  </a:ext>
                </a:extLst>
              </a:tr>
              <a:tr h="136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229152"/>
                  </a:ext>
                </a:extLst>
              </a:tr>
              <a:tr h="136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1.260.450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1.260.450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144.104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587421"/>
                  </a:ext>
                </a:extLst>
              </a:tr>
              <a:tr h="136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41264"/>
                  </a:ext>
                </a:extLst>
              </a:tr>
              <a:tr h="136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306.038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306.038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13.911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619225"/>
                  </a:ext>
                </a:extLst>
              </a:tr>
              <a:tr h="136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261.445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261.445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881345"/>
                  </a:ext>
                </a:extLst>
              </a:tr>
              <a:tr h="136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130.193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892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9368" y="838689"/>
            <a:ext cx="805794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11128" y="1484334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612A81D-238D-4E57-B387-2D1F94313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224595"/>
              </p:ext>
            </p:extLst>
          </p:nvPr>
        </p:nvGraphicFramePr>
        <p:xfrm>
          <a:off x="552223" y="1913881"/>
          <a:ext cx="8035089" cy="1397940"/>
        </p:xfrm>
        <a:graphic>
          <a:graphicData uri="http://schemas.openxmlformats.org/drawingml/2006/table">
            <a:tbl>
              <a:tblPr/>
              <a:tblGrid>
                <a:gridCol w="667967">
                  <a:extLst>
                    <a:ext uri="{9D8B030D-6E8A-4147-A177-3AD203B41FA5}">
                      <a16:colId xmlns:a16="http://schemas.microsoft.com/office/drawing/2014/main" val="3456449385"/>
                    </a:ext>
                  </a:extLst>
                </a:gridCol>
                <a:gridCol w="250488">
                  <a:extLst>
                    <a:ext uri="{9D8B030D-6E8A-4147-A177-3AD203B41FA5}">
                      <a16:colId xmlns:a16="http://schemas.microsoft.com/office/drawing/2014/main" val="421285255"/>
                    </a:ext>
                  </a:extLst>
                </a:gridCol>
                <a:gridCol w="258837">
                  <a:extLst>
                    <a:ext uri="{9D8B030D-6E8A-4147-A177-3AD203B41FA5}">
                      <a16:colId xmlns:a16="http://schemas.microsoft.com/office/drawing/2014/main" val="853339785"/>
                    </a:ext>
                  </a:extLst>
                </a:gridCol>
                <a:gridCol w="2660736">
                  <a:extLst>
                    <a:ext uri="{9D8B030D-6E8A-4147-A177-3AD203B41FA5}">
                      <a16:colId xmlns:a16="http://schemas.microsoft.com/office/drawing/2014/main" val="2053283746"/>
                    </a:ext>
                  </a:extLst>
                </a:gridCol>
                <a:gridCol w="667967">
                  <a:extLst>
                    <a:ext uri="{9D8B030D-6E8A-4147-A177-3AD203B41FA5}">
                      <a16:colId xmlns:a16="http://schemas.microsoft.com/office/drawing/2014/main" val="2658938117"/>
                    </a:ext>
                  </a:extLst>
                </a:gridCol>
                <a:gridCol w="690233">
                  <a:extLst>
                    <a:ext uri="{9D8B030D-6E8A-4147-A177-3AD203B41FA5}">
                      <a16:colId xmlns:a16="http://schemas.microsoft.com/office/drawing/2014/main" val="780579894"/>
                    </a:ext>
                  </a:extLst>
                </a:gridCol>
                <a:gridCol w="745897">
                  <a:extLst>
                    <a:ext uri="{9D8B030D-6E8A-4147-A177-3AD203B41FA5}">
                      <a16:colId xmlns:a16="http://schemas.microsoft.com/office/drawing/2014/main" val="3104060134"/>
                    </a:ext>
                  </a:extLst>
                </a:gridCol>
                <a:gridCol w="745897">
                  <a:extLst>
                    <a:ext uri="{9D8B030D-6E8A-4147-A177-3AD203B41FA5}">
                      <a16:colId xmlns:a16="http://schemas.microsoft.com/office/drawing/2014/main" val="3451676710"/>
                    </a:ext>
                  </a:extLst>
                </a:gridCol>
                <a:gridCol w="679100">
                  <a:extLst>
                    <a:ext uri="{9D8B030D-6E8A-4147-A177-3AD203B41FA5}">
                      <a16:colId xmlns:a16="http://schemas.microsoft.com/office/drawing/2014/main" val="2249460048"/>
                    </a:ext>
                  </a:extLst>
                </a:gridCol>
                <a:gridCol w="667967">
                  <a:extLst>
                    <a:ext uri="{9D8B030D-6E8A-4147-A177-3AD203B41FA5}">
                      <a16:colId xmlns:a16="http://schemas.microsoft.com/office/drawing/2014/main" val="400076333"/>
                    </a:ext>
                  </a:extLst>
                </a:gridCol>
              </a:tblGrid>
              <a:tr h="1397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669498"/>
                  </a:ext>
                </a:extLst>
              </a:tr>
              <a:tr h="2795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288894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335207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049452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933.181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3.751.559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2.818.378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3.559.821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381,5%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199011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755.281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850657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897208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2.820.378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2.818.378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2.800.681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140034,1%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994752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322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9368" y="715579"/>
            <a:ext cx="8057944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43029" y="1577994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97A1EE0-8935-4222-9519-BC8330A522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231813"/>
              </p:ext>
            </p:extLst>
          </p:nvPr>
        </p:nvGraphicFramePr>
        <p:xfrm>
          <a:off x="529368" y="1917089"/>
          <a:ext cx="8036248" cy="1749682"/>
        </p:xfrm>
        <a:graphic>
          <a:graphicData uri="http://schemas.openxmlformats.org/drawingml/2006/table">
            <a:tbl>
              <a:tblPr/>
              <a:tblGrid>
                <a:gridCol w="668063">
                  <a:extLst>
                    <a:ext uri="{9D8B030D-6E8A-4147-A177-3AD203B41FA5}">
                      <a16:colId xmlns:a16="http://schemas.microsoft.com/office/drawing/2014/main" val="4238861599"/>
                    </a:ext>
                  </a:extLst>
                </a:gridCol>
                <a:gridCol w="250524">
                  <a:extLst>
                    <a:ext uri="{9D8B030D-6E8A-4147-A177-3AD203B41FA5}">
                      <a16:colId xmlns:a16="http://schemas.microsoft.com/office/drawing/2014/main" val="341182340"/>
                    </a:ext>
                  </a:extLst>
                </a:gridCol>
                <a:gridCol w="258874">
                  <a:extLst>
                    <a:ext uri="{9D8B030D-6E8A-4147-A177-3AD203B41FA5}">
                      <a16:colId xmlns:a16="http://schemas.microsoft.com/office/drawing/2014/main" val="920539938"/>
                    </a:ext>
                  </a:extLst>
                </a:gridCol>
                <a:gridCol w="2661120">
                  <a:extLst>
                    <a:ext uri="{9D8B030D-6E8A-4147-A177-3AD203B41FA5}">
                      <a16:colId xmlns:a16="http://schemas.microsoft.com/office/drawing/2014/main" val="4209690110"/>
                    </a:ext>
                  </a:extLst>
                </a:gridCol>
                <a:gridCol w="668063">
                  <a:extLst>
                    <a:ext uri="{9D8B030D-6E8A-4147-A177-3AD203B41FA5}">
                      <a16:colId xmlns:a16="http://schemas.microsoft.com/office/drawing/2014/main" val="1282075083"/>
                    </a:ext>
                  </a:extLst>
                </a:gridCol>
                <a:gridCol w="690333">
                  <a:extLst>
                    <a:ext uri="{9D8B030D-6E8A-4147-A177-3AD203B41FA5}">
                      <a16:colId xmlns:a16="http://schemas.microsoft.com/office/drawing/2014/main" val="1126186355"/>
                    </a:ext>
                  </a:extLst>
                </a:gridCol>
                <a:gridCol w="746005">
                  <a:extLst>
                    <a:ext uri="{9D8B030D-6E8A-4147-A177-3AD203B41FA5}">
                      <a16:colId xmlns:a16="http://schemas.microsoft.com/office/drawing/2014/main" val="563225080"/>
                    </a:ext>
                  </a:extLst>
                </a:gridCol>
                <a:gridCol w="746005">
                  <a:extLst>
                    <a:ext uri="{9D8B030D-6E8A-4147-A177-3AD203B41FA5}">
                      <a16:colId xmlns:a16="http://schemas.microsoft.com/office/drawing/2014/main" val="72538287"/>
                    </a:ext>
                  </a:extLst>
                </a:gridCol>
                <a:gridCol w="679198">
                  <a:extLst>
                    <a:ext uri="{9D8B030D-6E8A-4147-A177-3AD203B41FA5}">
                      <a16:colId xmlns:a16="http://schemas.microsoft.com/office/drawing/2014/main" val="1498401290"/>
                    </a:ext>
                  </a:extLst>
                </a:gridCol>
                <a:gridCol w="668063">
                  <a:extLst>
                    <a:ext uri="{9D8B030D-6E8A-4147-A177-3AD203B41FA5}">
                      <a16:colId xmlns:a16="http://schemas.microsoft.com/office/drawing/2014/main" val="4137195369"/>
                    </a:ext>
                  </a:extLst>
                </a:gridCol>
              </a:tblGrid>
              <a:tr h="13459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570821"/>
                  </a:ext>
                </a:extLst>
              </a:tr>
              <a:tr h="4037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867409"/>
                  </a:ext>
                </a:extLst>
              </a:tr>
              <a:tr h="134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286.138.409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200162"/>
                  </a:ext>
                </a:extLst>
              </a:tr>
              <a:tr h="134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203.640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203.640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13.133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185681"/>
                  </a:ext>
                </a:extLst>
              </a:tr>
              <a:tr h="134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286.146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604357"/>
                  </a:ext>
                </a:extLst>
              </a:tr>
              <a:tr h="134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1.684.938.420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1.684.938.420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285.839.130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001398"/>
                  </a:ext>
                </a:extLst>
              </a:tr>
              <a:tr h="134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1.684.938.420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1.684.938.420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285.839.130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05811"/>
                  </a:ext>
                </a:extLst>
              </a:tr>
              <a:tr h="269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Subsidio al Empleo, decreto N° 28 y sus modificaciones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1.684.938.420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1.684.938.420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285.839.130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305566"/>
                  </a:ext>
                </a:extLst>
              </a:tr>
              <a:tr h="134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634824"/>
                  </a:ext>
                </a:extLst>
              </a:tr>
              <a:tr h="134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265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316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1338" y="719550"/>
            <a:ext cx="80579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06. PROGRAMA 01: SUPERINTENDENCIA DE SEGURIDAD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335" y="1389484"/>
            <a:ext cx="8057941" cy="3648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DA58D5A-D16F-4D29-A5E7-7DC2A11C40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880925"/>
              </p:ext>
            </p:extLst>
          </p:nvPr>
        </p:nvGraphicFramePr>
        <p:xfrm>
          <a:off x="541335" y="1754337"/>
          <a:ext cx="8057942" cy="2543920"/>
        </p:xfrm>
        <a:graphic>
          <a:graphicData uri="http://schemas.openxmlformats.org/drawingml/2006/table">
            <a:tbl>
              <a:tblPr/>
              <a:tblGrid>
                <a:gridCol w="730879">
                  <a:extLst>
                    <a:ext uri="{9D8B030D-6E8A-4147-A177-3AD203B41FA5}">
                      <a16:colId xmlns:a16="http://schemas.microsoft.com/office/drawing/2014/main" val="3695370638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1056273374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3565858259"/>
                    </a:ext>
                  </a:extLst>
                </a:gridCol>
                <a:gridCol w="2302270">
                  <a:extLst>
                    <a:ext uri="{9D8B030D-6E8A-4147-A177-3AD203B41FA5}">
                      <a16:colId xmlns:a16="http://schemas.microsoft.com/office/drawing/2014/main" val="1194588932"/>
                    </a:ext>
                  </a:extLst>
                </a:gridCol>
                <a:gridCol w="767423">
                  <a:extLst>
                    <a:ext uri="{9D8B030D-6E8A-4147-A177-3AD203B41FA5}">
                      <a16:colId xmlns:a16="http://schemas.microsoft.com/office/drawing/2014/main" val="586454212"/>
                    </a:ext>
                  </a:extLst>
                </a:gridCol>
                <a:gridCol w="767423">
                  <a:extLst>
                    <a:ext uri="{9D8B030D-6E8A-4147-A177-3AD203B41FA5}">
                      <a16:colId xmlns:a16="http://schemas.microsoft.com/office/drawing/2014/main" val="3187226286"/>
                    </a:ext>
                  </a:extLst>
                </a:gridCol>
                <a:gridCol w="743060">
                  <a:extLst>
                    <a:ext uri="{9D8B030D-6E8A-4147-A177-3AD203B41FA5}">
                      <a16:colId xmlns:a16="http://schemas.microsoft.com/office/drawing/2014/main" val="1023055262"/>
                    </a:ext>
                  </a:extLst>
                </a:gridCol>
                <a:gridCol w="743060">
                  <a:extLst>
                    <a:ext uri="{9D8B030D-6E8A-4147-A177-3AD203B41FA5}">
                      <a16:colId xmlns:a16="http://schemas.microsoft.com/office/drawing/2014/main" val="4074547721"/>
                    </a:ext>
                  </a:extLst>
                </a:gridCol>
                <a:gridCol w="743060">
                  <a:extLst>
                    <a:ext uri="{9D8B030D-6E8A-4147-A177-3AD203B41FA5}">
                      <a16:colId xmlns:a16="http://schemas.microsoft.com/office/drawing/2014/main" val="1694992431"/>
                    </a:ext>
                  </a:extLst>
                </a:gridCol>
                <a:gridCol w="730879">
                  <a:extLst>
                    <a:ext uri="{9D8B030D-6E8A-4147-A177-3AD203B41FA5}">
                      <a16:colId xmlns:a16="http://schemas.microsoft.com/office/drawing/2014/main" val="1697590338"/>
                    </a:ext>
                  </a:extLst>
                </a:gridCol>
              </a:tblGrid>
              <a:tr h="1518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901064"/>
                  </a:ext>
                </a:extLst>
              </a:tr>
              <a:tr h="4651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632643"/>
                  </a:ext>
                </a:extLst>
              </a:tr>
              <a:tr h="161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14.150.496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15.042.894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7.733.970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572309"/>
                  </a:ext>
                </a:extLst>
              </a:tr>
              <a:tr h="151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11.683.943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11.680.343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5.787.088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731660"/>
                  </a:ext>
                </a:extLst>
              </a:tr>
              <a:tr h="161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2.357.644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2.357.644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1.031.968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475564"/>
                  </a:ext>
                </a:extLst>
              </a:tr>
              <a:tr h="161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185105"/>
                  </a:ext>
                </a:extLst>
              </a:tr>
              <a:tr h="161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110270"/>
                  </a:ext>
                </a:extLst>
              </a:tr>
              <a:tr h="161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496793"/>
                  </a:ext>
                </a:extLst>
              </a:tr>
              <a:tr h="161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251958"/>
                  </a:ext>
                </a:extLst>
              </a:tr>
              <a:tr h="161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716691"/>
                  </a:ext>
                </a:extLst>
              </a:tr>
              <a:tr h="161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260065"/>
                  </a:ext>
                </a:extLst>
              </a:tr>
              <a:tr h="161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178557,4%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811098"/>
                  </a:ext>
                </a:extLst>
              </a:tr>
              <a:tr h="161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178557,4%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310949"/>
                  </a:ext>
                </a:extLst>
              </a:tr>
              <a:tr h="161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667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26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7686" y="648285"/>
            <a:ext cx="80470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07. PROGRAMA 01: SUPERINTENDENCIA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7686" y="1286408"/>
            <a:ext cx="7831782" cy="274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92E2EC6-B5EF-4FDA-909A-2843060969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378743"/>
              </p:ext>
            </p:extLst>
          </p:nvPr>
        </p:nvGraphicFramePr>
        <p:xfrm>
          <a:off x="547686" y="1620181"/>
          <a:ext cx="8047006" cy="4414439"/>
        </p:xfrm>
        <a:graphic>
          <a:graphicData uri="http://schemas.openxmlformats.org/drawingml/2006/table">
            <a:tbl>
              <a:tblPr/>
              <a:tblGrid>
                <a:gridCol w="724956">
                  <a:extLst>
                    <a:ext uri="{9D8B030D-6E8A-4147-A177-3AD203B41FA5}">
                      <a16:colId xmlns:a16="http://schemas.microsoft.com/office/drawing/2014/main" val="471774318"/>
                    </a:ext>
                  </a:extLst>
                </a:gridCol>
                <a:gridCol w="344353">
                  <a:extLst>
                    <a:ext uri="{9D8B030D-6E8A-4147-A177-3AD203B41FA5}">
                      <a16:colId xmlns:a16="http://schemas.microsoft.com/office/drawing/2014/main" val="904285894"/>
                    </a:ext>
                  </a:extLst>
                </a:gridCol>
                <a:gridCol w="344353">
                  <a:extLst>
                    <a:ext uri="{9D8B030D-6E8A-4147-A177-3AD203B41FA5}">
                      <a16:colId xmlns:a16="http://schemas.microsoft.com/office/drawing/2014/main" val="1168943778"/>
                    </a:ext>
                  </a:extLst>
                </a:gridCol>
                <a:gridCol w="2319856">
                  <a:extLst>
                    <a:ext uri="{9D8B030D-6E8A-4147-A177-3AD203B41FA5}">
                      <a16:colId xmlns:a16="http://schemas.microsoft.com/office/drawing/2014/main" val="3850067854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2140559277"/>
                    </a:ext>
                  </a:extLst>
                </a:gridCol>
                <a:gridCol w="688708">
                  <a:extLst>
                    <a:ext uri="{9D8B030D-6E8A-4147-A177-3AD203B41FA5}">
                      <a16:colId xmlns:a16="http://schemas.microsoft.com/office/drawing/2014/main" val="3480404688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1091168034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69283303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2720235309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3602509861"/>
                    </a:ext>
                  </a:extLst>
                </a:gridCol>
              </a:tblGrid>
              <a:tr h="1468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764301"/>
                  </a:ext>
                </a:extLst>
              </a:tr>
              <a:tr h="44449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08311"/>
                  </a:ext>
                </a:extLst>
              </a:tr>
              <a:tr h="154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16.937.556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18.402.254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1.464.698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8.305.297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81217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10.353.275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10.369.816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16.541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5.155.017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972213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1.592.189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1.706.572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114.383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756.726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724054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109.886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109.886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109.884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94617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109.886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109.886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109.884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830004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84.045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84.045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84.044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103687"/>
                  </a:ext>
                </a:extLst>
              </a:tr>
              <a:tr h="290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25.841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25.841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25.840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484294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4.815.358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5.203.078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387.720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1.777.375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739896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665234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Peritajes Ley N° 19.404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833601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4.790.587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5.178.307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387.720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1.759.384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950437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4.790.587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4.790.587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1.759.384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089395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Consejos Médicos Ley N° 21.309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387.720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387.720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227739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845937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27326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207270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329892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175.212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336.286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161.074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36.386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907713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788696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9.291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844706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97.342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89.580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827828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161.829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223.352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61.523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33.060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278715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675.594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675.094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469.900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93980,0%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123015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675.594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675.094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469.900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93980,0%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094632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461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53340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30185"/>
            <a:ext cx="8064896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B11A2E1-5DBC-4EAC-9090-4233A9BCFF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63708"/>
              </p:ext>
            </p:extLst>
          </p:nvPr>
        </p:nvGraphicFramePr>
        <p:xfrm>
          <a:off x="539551" y="1801871"/>
          <a:ext cx="8064897" cy="3659147"/>
        </p:xfrm>
        <a:graphic>
          <a:graphicData uri="http://schemas.openxmlformats.org/drawingml/2006/table">
            <a:tbl>
              <a:tblPr/>
              <a:tblGrid>
                <a:gridCol w="600924">
                  <a:extLst>
                    <a:ext uri="{9D8B030D-6E8A-4147-A177-3AD203B41FA5}">
                      <a16:colId xmlns:a16="http://schemas.microsoft.com/office/drawing/2014/main" val="1187844065"/>
                    </a:ext>
                  </a:extLst>
                </a:gridCol>
                <a:gridCol w="225346">
                  <a:extLst>
                    <a:ext uri="{9D8B030D-6E8A-4147-A177-3AD203B41FA5}">
                      <a16:colId xmlns:a16="http://schemas.microsoft.com/office/drawing/2014/main" val="2766666038"/>
                    </a:ext>
                  </a:extLst>
                </a:gridCol>
                <a:gridCol w="232858">
                  <a:extLst>
                    <a:ext uri="{9D8B030D-6E8A-4147-A177-3AD203B41FA5}">
                      <a16:colId xmlns:a16="http://schemas.microsoft.com/office/drawing/2014/main" val="3105821092"/>
                    </a:ext>
                  </a:extLst>
                </a:gridCol>
                <a:gridCol w="2846877">
                  <a:extLst>
                    <a:ext uri="{9D8B030D-6E8A-4147-A177-3AD203B41FA5}">
                      <a16:colId xmlns:a16="http://schemas.microsoft.com/office/drawing/2014/main" val="3194125880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158185119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392061280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1085342591"/>
                    </a:ext>
                  </a:extLst>
                </a:gridCol>
                <a:gridCol w="681047">
                  <a:extLst>
                    <a:ext uri="{9D8B030D-6E8A-4147-A177-3AD203B41FA5}">
                      <a16:colId xmlns:a16="http://schemas.microsoft.com/office/drawing/2014/main" val="2747876067"/>
                    </a:ext>
                  </a:extLst>
                </a:gridCol>
                <a:gridCol w="623459">
                  <a:extLst>
                    <a:ext uri="{9D8B030D-6E8A-4147-A177-3AD203B41FA5}">
                      <a16:colId xmlns:a16="http://schemas.microsoft.com/office/drawing/2014/main" val="2080146785"/>
                    </a:ext>
                  </a:extLst>
                </a:gridCol>
                <a:gridCol w="600924">
                  <a:extLst>
                    <a:ext uri="{9D8B030D-6E8A-4147-A177-3AD203B41FA5}">
                      <a16:colId xmlns:a16="http://schemas.microsoft.com/office/drawing/2014/main" val="1566282119"/>
                    </a:ext>
                  </a:extLst>
                </a:gridCol>
              </a:tblGrid>
              <a:tr h="1256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962321"/>
                  </a:ext>
                </a:extLst>
              </a:tr>
              <a:tr h="3847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455597"/>
                  </a:ext>
                </a:extLst>
              </a:tr>
              <a:tr h="133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6.006.783.878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6.007.741.477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3.206.341.202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107381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60.369.341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60.369.341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31.227.316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479784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72.225.834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72.225.834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33.276.313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532938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4.699.827.495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4.699.827.495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2.520.829.941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194711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3.015.060.429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3.015.060.429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1.552.956.960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232078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2.502.378.615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2.502.378.615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1.296.971.515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476092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657563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324.662.240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324.662.240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156.200.053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455738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23.993.928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23.993.928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10.754.025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683370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28.642.412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28.642.412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16.768.767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648733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 de Vida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23.851.653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23.851.653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11.107.050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934000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13.861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201637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Hijo para las Mujeres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111.040.781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111.040.781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61.045.646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512206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1.684.767.066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1.684.767.066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965.796.448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942877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26.981.670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26.981.670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15.897.652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324967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Cesantía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642257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Vejez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790.907.348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790.907.348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429.636.967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465861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Invalidez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344.897.181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344.897.181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172.380.752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249971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Discapacidad Mental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17.266.366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17.266.366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8.334.159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461876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para Cónyuges que cumplan cincuenta años de matrimonio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7.711.079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7.711.079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3.377.635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745685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Ley N° 20.531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333.639.559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333.639.559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172.841.689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82150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Familiar Permanente de Marzo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157.747.195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157.747.195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160.534.548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338293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Artículo 82 D.L. N° 3.500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5.611.850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5.611.850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2.791.745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020510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2.076.533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529632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2.076.533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165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6920" y="770878"/>
            <a:ext cx="80975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20" y="1465827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716B61C-CA84-4185-835D-9512FC7B03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943576"/>
              </p:ext>
            </p:extLst>
          </p:nvPr>
        </p:nvGraphicFramePr>
        <p:xfrm>
          <a:off x="510369" y="1823684"/>
          <a:ext cx="8094079" cy="3597073"/>
        </p:xfrm>
        <a:graphic>
          <a:graphicData uri="http://schemas.openxmlformats.org/drawingml/2006/table">
            <a:tbl>
              <a:tblPr/>
              <a:tblGrid>
                <a:gridCol w="603098">
                  <a:extLst>
                    <a:ext uri="{9D8B030D-6E8A-4147-A177-3AD203B41FA5}">
                      <a16:colId xmlns:a16="http://schemas.microsoft.com/office/drawing/2014/main" val="2112966435"/>
                    </a:ext>
                  </a:extLst>
                </a:gridCol>
                <a:gridCol w="226162">
                  <a:extLst>
                    <a:ext uri="{9D8B030D-6E8A-4147-A177-3AD203B41FA5}">
                      <a16:colId xmlns:a16="http://schemas.microsoft.com/office/drawing/2014/main" val="1343552044"/>
                    </a:ext>
                  </a:extLst>
                </a:gridCol>
                <a:gridCol w="233701">
                  <a:extLst>
                    <a:ext uri="{9D8B030D-6E8A-4147-A177-3AD203B41FA5}">
                      <a16:colId xmlns:a16="http://schemas.microsoft.com/office/drawing/2014/main" val="4225149954"/>
                    </a:ext>
                  </a:extLst>
                </a:gridCol>
                <a:gridCol w="2857178">
                  <a:extLst>
                    <a:ext uri="{9D8B030D-6E8A-4147-A177-3AD203B41FA5}">
                      <a16:colId xmlns:a16="http://schemas.microsoft.com/office/drawing/2014/main" val="861002081"/>
                    </a:ext>
                  </a:extLst>
                </a:gridCol>
                <a:gridCol w="753872">
                  <a:extLst>
                    <a:ext uri="{9D8B030D-6E8A-4147-A177-3AD203B41FA5}">
                      <a16:colId xmlns:a16="http://schemas.microsoft.com/office/drawing/2014/main" val="803749873"/>
                    </a:ext>
                  </a:extLst>
                </a:gridCol>
                <a:gridCol w="753872">
                  <a:extLst>
                    <a:ext uri="{9D8B030D-6E8A-4147-A177-3AD203B41FA5}">
                      <a16:colId xmlns:a16="http://schemas.microsoft.com/office/drawing/2014/main" val="794308990"/>
                    </a:ext>
                  </a:extLst>
                </a:gridCol>
                <a:gridCol w="753872">
                  <a:extLst>
                    <a:ext uri="{9D8B030D-6E8A-4147-A177-3AD203B41FA5}">
                      <a16:colId xmlns:a16="http://schemas.microsoft.com/office/drawing/2014/main" val="1589804208"/>
                    </a:ext>
                  </a:extLst>
                </a:gridCol>
                <a:gridCol w="683511">
                  <a:extLst>
                    <a:ext uri="{9D8B030D-6E8A-4147-A177-3AD203B41FA5}">
                      <a16:colId xmlns:a16="http://schemas.microsoft.com/office/drawing/2014/main" val="4211747214"/>
                    </a:ext>
                  </a:extLst>
                </a:gridCol>
                <a:gridCol w="625715">
                  <a:extLst>
                    <a:ext uri="{9D8B030D-6E8A-4147-A177-3AD203B41FA5}">
                      <a16:colId xmlns:a16="http://schemas.microsoft.com/office/drawing/2014/main" val="1878167043"/>
                    </a:ext>
                  </a:extLst>
                </a:gridCol>
                <a:gridCol w="603098">
                  <a:extLst>
                    <a:ext uri="{9D8B030D-6E8A-4147-A177-3AD203B41FA5}">
                      <a16:colId xmlns:a16="http://schemas.microsoft.com/office/drawing/2014/main" val="1380612982"/>
                    </a:ext>
                  </a:extLst>
                </a:gridCol>
              </a:tblGrid>
              <a:tr h="12403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967067"/>
                  </a:ext>
                </a:extLst>
              </a:tr>
              <a:tr h="2480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01769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1.104.319.372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1.104.319.372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619.860.132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069544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1.094.520.932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1.094.520.932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615.441.101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63161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593.635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242824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Previsional Solidario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1.091.337.004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1.091.337.004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612.920.370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841848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Traslados y Hospedajes Pensiones Básicas Solidarias de Invalidez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159.510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151580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Previsional a los Trabajadores Jóvenes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2.852.193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2.852.193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1.887.684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06514"/>
                  </a:ext>
                </a:extLst>
              </a:tr>
              <a:tr h="248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Derechos Previsionales y de Seguridad Social para mujeres en territorios rurales de difícil conectividad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402333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9.793.916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9.793.916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4.419.031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036769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5.821.526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5.821.526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2.869.361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395256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3.972.390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3.972.390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1.549.670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07717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471511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604180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168.130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931922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168.130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44438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282.476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282.476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11.427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506269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6486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912590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083757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241902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458328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991801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090217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472355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390048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846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6920" y="647768"/>
            <a:ext cx="809752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20" y="1497980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551BEDD-3468-4B5B-BB24-3310086FF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968390"/>
              </p:ext>
            </p:extLst>
          </p:nvPr>
        </p:nvGraphicFramePr>
        <p:xfrm>
          <a:off x="517243" y="1817867"/>
          <a:ext cx="8087205" cy="1019833"/>
        </p:xfrm>
        <a:graphic>
          <a:graphicData uri="http://schemas.openxmlformats.org/drawingml/2006/table">
            <a:tbl>
              <a:tblPr/>
              <a:tblGrid>
                <a:gridCol w="602586">
                  <a:extLst>
                    <a:ext uri="{9D8B030D-6E8A-4147-A177-3AD203B41FA5}">
                      <a16:colId xmlns:a16="http://schemas.microsoft.com/office/drawing/2014/main" val="1408424071"/>
                    </a:ext>
                  </a:extLst>
                </a:gridCol>
                <a:gridCol w="225969">
                  <a:extLst>
                    <a:ext uri="{9D8B030D-6E8A-4147-A177-3AD203B41FA5}">
                      <a16:colId xmlns:a16="http://schemas.microsoft.com/office/drawing/2014/main" val="2558893232"/>
                    </a:ext>
                  </a:extLst>
                </a:gridCol>
                <a:gridCol w="233502">
                  <a:extLst>
                    <a:ext uri="{9D8B030D-6E8A-4147-A177-3AD203B41FA5}">
                      <a16:colId xmlns:a16="http://schemas.microsoft.com/office/drawing/2014/main" val="1507738239"/>
                    </a:ext>
                  </a:extLst>
                </a:gridCol>
                <a:gridCol w="2854752">
                  <a:extLst>
                    <a:ext uri="{9D8B030D-6E8A-4147-A177-3AD203B41FA5}">
                      <a16:colId xmlns:a16="http://schemas.microsoft.com/office/drawing/2014/main" val="2510819679"/>
                    </a:ext>
                  </a:extLst>
                </a:gridCol>
                <a:gridCol w="753232">
                  <a:extLst>
                    <a:ext uri="{9D8B030D-6E8A-4147-A177-3AD203B41FA5}">
                      <a16:colId xmlns:a16="http://schemas.microsoft.com/office/drawing/2014/main" val="1959289238"/>
                    </a:ext>
                  </a:extLst>
                </a:gridCol>
                <a:gridCol w="753232">
                  <a:extLst>
                    <a:ext uri="{9D8B030D-6E8A-4147-A177-3AD203B41FA5}">
                      <a16:colId xmlns:a16="http://schemas.microsoft.com/office/drawing/2014/main" val="3012010043"/>
                    </a:ext>
                  </a:extLst>
                </a:gridCol>
                <a:gridCol w="753232">
                  <a:extLst>
                    <a:ext uri="{9D8B030D-6E8A-4147-A177-3AD203B41FA5}">
                      <a16:colId xmlns:a16="http://schemas.microsoft.com/office/drawing/2014/main" val="27810051"/>
                    </a:ext>
                  </a:extLst>
                </a:gridCol>
                <a:gridCol w="682931">
                  <a:extLst>
                    <a:ext uri="{9D8B030D-6E8A-4147-A177-3AD203B41FA5}">
                      <a16:colId xmlns:a16="http://schemas.microsoft.com/office/drawing/2014/main" val="3902108587"/>
                    </a:ext>
                  </a:extLst>
                </a:gridCol>
                <a:gridCol w="625183">
                  <a:extLst>
                    <a:ext uri="{9D8B030D-6E8A-4147-A177-3AD203B41FA5}">
                      <a16:colId xmlns:a16="http://schemas.microsoft.com/office/drawing/2014/main" val="3567446741"/>
                    </a:ext>
                  </a:extLst>
                </a:gridCol>
                <a:gridCol w="602586">
                  <a:extLst>
                    <a:ext uri="{9D8B030D-6E8A-4147-A177-3AD203B41FA5}">
                      <a16:colId xmlns:a16="http://schemas.microsoft.com/office/drawing/2014/main" val="605622052"/>
                    </a:ext>
                  </a:extLst>
                </a:gridCol>
              </a:tblGrid>
              <a:tr h="1255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167730"/>
                  </a:ext>
                </a:extLst>
              </a:tr>
              <a:tr h="3843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635466"/>
                  </a:ext>
                </a:extLst>
              </a:tr>
              <a:tr h="133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1.981.089.569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1.981.089.569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3.425.502.380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349408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1.981.089.569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1.981.089.569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3.425.502.380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590490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1.981.089.569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1.981.089.569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3.425.502.380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99660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Familiar de Emergencia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1.981.089.569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1.981.089.569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3.425.502.380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597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40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 noGrp="1"/>
          </p:cNvSpPr>
          <p:nvPr>
            <p:ph type="title"/>
          </p:nvPr>
        </p:nvSpPr>
        <p:spPr>
          <a:xfrm>
            <a:off x="452406" y="821683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000-000040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2943663"/>
              </p:ext>
            </p:extLst>
          </p:nvPr>
        </p:nvGraphicFramePr>
        <p:xfrm>
          <a:off x="528176" y="1700809"/>
          <a:ext cx="7903821" cy="4230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46303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10456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10. PROGRAMA 01: INSTITUTO  DE SEGURIDAD LABORAL 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761" y="1364345"/>
            <a:ext cx="8064896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AFDF8FD-D81A-406A-820D-06655AA3DB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943533"/>
              </p:ext>
            </p:extLst>
          </p:nvPr>
        </p:nvGraphicFramePr>
        <p:xfrm>
          <a:off x="536144" y="1676286"/>
          <a:ext cx="8047513" cy="4272537"/>
        </p:xfrm>
        <a:graphic>
          <a:graphicData uri="http://schemas.openxmlformats.org/drawingml/2006/table">
            <a:tbl>
              <a:tblPr/>
              <a:tblGrid>
                <a:gridCol w="765851">
                  <a:extLst>
                    <a:ext uri="{9D8B030D-6E8A-4147-A177-3AD203B41FA5}">
                      <a16:colId xmlns:a16="http://schemas.microsoft.com/office/drawing/2014/main" val="4091635192"/>
                    </a:ext>
                  </a:extLst>
                </a:gridCol>
                <a:gridCol w="273519">
                  <a:extLst>
                    <a:ext uri="{9D8B030D-6E8A-4147-A177-3AD203B41FA5}">
                      <a16:colId xmlns:a16="http://schemas.microsoft.com/office/drawing/2014/main" val="357233007"/>
                    </a:ext>
                  </a:extLst>
                </a:gridCol>
                <a:gridCol w="282635">
                  <a:extLst>
                    <a:ext uri="{9D8B030D-6E8A-4147-A177-3AD203B41FA5}">
                      <a16:colId xmlns:a16="http://schemas.microsoft.com/office/drawing/2014/main" val="3754514973"/>
                    </a:ext>
                  </a:extLst>
                </a:gridCol>
                <a:gridCol w="2179028">
                  <a:extLst>
                    <a:ext uri="{9D8B030D-6E8A-4147-A177-3AD203B41FA5}">
                      <a16:colId xmlns:a16="http://schemas.microsoft.com/office/drawing/2014/main" val="3326110217"/>
                    </a:ext>
                  </a:extLst>
                </a:gridCol>
                <a:gridCol w="778008">
                  <a:extLst>
                    <a:ext uri="{9D8B030D-6E8A-4147-A177-3AD203B41FA5}">
                      <a16:colId xmlns:a16="http://schemas.microsoft.com/office/drawing/2014/main" val="1623165780"/>
                    </a:ext>
                  </a:extLst>
                </a:gridCol>
                <a:gridCol w="778008">
                  <a:extLst>
                    <a:ext uri="{9D8B030D-6E8A-4147-A177-3AD203B41FA5}">
                      <a16:colId xmlns:a16="http://schemas.microsoft.com/office/drawing/2014/main" val="1648427294"/>
                    </a:ext>
                  </a:extLst>
                </a:gridCol>
                <a:gridCol w="778008">
                  <a:extLst>
                    <a:ext uri="{9D8B030D-6E8A-4147-A177-3AD203B41FA5}">
                      <a16:colId xmlns:a16="http://schemas.microsoft.com/office/drawing/2014/main" val="1295852139"/>
                    </a:ext>
                  </a:extLst>
                </a:gridCol>
                <a:gridCol w="753694">
                  <a:extLst>
                    <a:ext uri="{9D8B030D-6E8A-4147-A177-3AD203B41FA5}">
                      <a16:colId xmlns:a16="http://schemas.microsoft.com/office/drawing/2014/main" val="1445067958"/>
                    </a:ext>
                  </a:extLst>
                </a:gridCol>
                <a:gridCol w="729381">
                  <a:extLst>
                    <a:ext uri="{9D8B030D-6E8A-4147-A177-3AD203B41FA5}">
                      <a16:colId xmlns:a16="http://schemas.microsoft.com/office/drawing/2014/main" val="4180272033"/>
                    </a:ext>
                  </a:extLst>
                </a:gridCol>
                <a:gridCol w="729381">
                  <a:extLst>
                    <a:ext uri="{9D8B030D-6E8A-4147-A177-3AD203B41FA5}">
                      <a16:colId xmlns:a16="http://schemas.microsoft.com/office/drawing/2014/main" val="3620479670"/>
                    </a:ext>
                  </a:extLst>
                </a:gridCol>
              </a:tblGrid>
              <a:tr h="12142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163350"/>
                  </a:ext>
                </a:extLst>
              </a:tr>
              <a:tr h="37185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019886"/>
                  </a:ext>
                </a:extLst>
              </a:tr>
              <a:tr h="129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120.921.553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125.836.109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4.914.556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62.626.999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494143"/>
                  </a:ext>
                </a:extLst>
              </a:tr>
              <a:tr h="121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13.667.365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13.667.365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6.775.716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7173"/>
                  </a:ext>
                </a:extLst>
              </a:tr>
              <a:tr h="121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8.278.197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8.278.197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2.967.373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633597"/>
                  </a:ext>
                </a:extLst>
              </a:tr>
              <a:tr h="121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83.788.482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83.788.482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48.450.317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673932"/>
                  </a:ext>
                </a:extLst>
              </a:tr>
              <a:tr h="121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83.182.202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83.182.202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48.113.051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183783"/>
                  </a:ext>
                </a:extLst>
              </a:tr>
              <a:tr h="121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25.102.320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25.102.320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11.016.425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420485"/>
                  </a:ext>
                </a:extLst>
              </a:tr>
              <a:tr h="121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781.910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781.910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565.012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897344"/>
                  </a:ext>
                </a:extLst>
              </a:tr>
              <a:tr h="129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489771"/>
                  </a:ext>
                </a:extLst>
              </a:tr>
              <a:tr h="121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685.468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685.468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122.045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283814"/>
                  </a:ext>
                </a:extLst>
              </a:tr>
              <a:tr h="121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37.143.335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37.143.335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21.840.112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154203"/>
                  </a:ext>
                </a:extLst>
              </a:tr>
              <a:tr h="121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por Accidentes del Trabajo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19.460.373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19.460.373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14.569.457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33792"/>
                  </a:ext>
                </a:extLst>
              </a:tr>
              <a:tr h="121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606.280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606.280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337.266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190422"/>
                  </a:ext>
                </a:extLst>
              </a:tr>
              <a:tr h="121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246.499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246.499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208.567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41503"/>
                  </a:ext>
                </a:extLst>
              </a:tr>
              <a:tr h="121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Asistenciales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359.781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359.781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128.699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010851"/>
                  </a:ext>
                </a:extLst>
              </a:tr>
              <a:tr h="121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6.135.129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6.135.129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730469"/>
                  </a:ext>
                </a:extLst>
              </a:tr>
              <a:tr h="121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838733"/>
                  </a:ext>
                </a:extLst>
              </a:tr>
              <a:tr h="121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Concurrencias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312006"/>
                  </a:ext>
                </a:extLst>
              </a:tr>
              <a:tr h="121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03685"/>
                  </a:ext>
                </a:extLst>
              </a:tr>
              <a:tr h="121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58352"/>
                  </a:ext>
                </a:extLst>
              </a:tr>
              <a:tr h="121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827186"/>
                  </a:ext>
                </a:extLst>
              </a:tr>
              <a:tr h="121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844547"/>
                  </a:ext>
                </a:extLst>
              </a:tr>
              <a:tr h="121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305.807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305.807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179.786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533778"/>
                  </a:ext>
                </a:extLst>
              </a:tr>
              <a:tr h="121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582623"/>
                  </a:ext>
                </a:extLst>
              </a:tr>
              <a:tr h="121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13.179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32313"/>
                  </a:ext>
                </a:extLst>
              </a:tr>
              <a:tr h="121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855650"/>
                  </a:ext>
                </a:extLst>
              </a:tr>
              <a:tr h="121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202.762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202.762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155.907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08499"/>
                  </a:ext>
                </a:extLst>
              </a:tr>
              <a:tr h="121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742335"/>
                  </a:ext>
                </a:extLst>
              </a:tr>
              <a:tr h="121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155914"/>
                  </a:ext>
                </a:extLst>
              </a:tr>
              <a:tr h="121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4.964.556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4.914.556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4.253.807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8507,6%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141184"/>
                  </a:ext>
                </a:extLst>
              </a:tr>
              <a:tr h="121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4.964.556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4.914.556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4.253.807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8507,6%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094467"/>
                  </a:ext>
                </a:extLst>
              </a:tr>
              <a:tr h="121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026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3548" y="701472"/>
            <a:ext cx="81369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548" y="1359040"/>
            <a:ext cx="8136904" cy="2515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6655351-7A6D-4A1E-8237-1D7D4D5650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531768"/>
              </p:ext>
            </p:extLst>
          </p:nvPr>
        </p:nvGraphicFramePr>
        <p:xfrm>
          <a:off x="512708" y="1677059"/>
          <a:ext cx="8126662" cy="4396796"/>
        </p:xfrm>
        <a:graphic>
          <a:graphicData uri="http://schemas.openxmlformats.org/drawingml/2006/table">
            <a:tbl>
              <a:tblPr/>
              <a:tblGrid>
                <a:gridCol w="706666">
                  <a:extLst>
                    <a:ext uri="{9D8B030D-6E8A-4147-A177-3AD203B41FA5}">
                      <a16:colId xmlns:a16="http://schemas.microsoft.com/office/drawing/2014/main" val="1783407413"/>
                    </a:ext>
                  </a:extLst>
                </a:gridCol>
                <a:gridCol w="269491">
                  <a:extLst>
                    <a:ext uri="{9D8B030D-6E8A-4147-A177-3AD203B41FA5}">
                      <a16:colId xmlns:a16="http://schemas.microsoft.com/office/drawing/2014/main" val="1668568885"/>
                    </a:ext>
                  </a:extLst>
                </a:gridCol>
                <a:gridCol w="278474">
                  <a:extLst>
                    <a:ext uri="{9D8B030D-6E8A-4147-A177-3AD203B41FA5}">
                      <a16:colId xmlns:a16="http://schemas.microsoft.com/office/drawing/2014/main" val="4225913917"/>
                    </a:ext>
                  </a:extLst>
                </a:gridCol>
                <a:gridCol w="2470337">
                  <a:extLst>
                    <a:ext uri="{9D8B030D-6E8A-4147-A177-3AD203B41FA5}">
                      <a16:colId xmlns:a16="http://schemas.microsoft.com/office/drawing/2014/main" val="3640996940"/>
                    </a:ext>
                  </a:extLst>
                </a:gridCol>
                <a:gridCol w="754577">
                  <a:extLst>
                    <a:ext uri="{9D8B030D-6E8A-4147-A177-3AD203B41FA5}">
                      <a16:colId xmlns:a16="http://schemas.microsoft.com/office/drawing/2014/main" val="471530599"/>
                    </a:ext>
                  </a:extLst>
                </a:gridCol>
                <a:gridCol w="754577">
                  <a:extLst>
                    <a:ext uri="{9D8B030D-6E8A-4147-A177-3AD203B41FA5}">
                      <a16:colId xmlns:a16="http://schemas.microsoft.com/office/drawing/2014/main" val="3511217017"/>
                    </a:ext>
                  </a:extLst>
                </a:gridCol>
                <a:gridCol w="745593">
                  <a:extLst>
                    <a:ext uri="{9D8B030D-6E8A-4147-A177-3AD203B41FA5}">
                      <a16:colId xmlns:a16="http://schemas.microsoft.com/office/drawing/2014/main" val="3699847109"/>
                    </a:ext>
                  </a:extLst>
                </a:gridCol>
                <a:gridCol w="709661">
                  <a:extLst>
                    <a:ext uri="{9D8B030D-6E8A-4147-A177-3AD203B41FA5}">
                      <a16:colId xmlns:a16="http://schemas.microsoft.com/office/drawing/2014/main" val="1797586889"/>
                    </a:ext>
                  </a:extLst>
                </a:gridCol>
                <a:gridCol w="718643">
                  <a:extLst>
                    <a:ext uri="{9D8B030D-6E8A-4147-A177-3AD203B41FA5}">
                      <a16:colId xmlns:a16="http://schemas.microsoft.com/office/drawing/2014/main" val="799783556"/>
                    </a:ext>
                  </a:extLst>
                </a:gridCol>
                <a:gridCol w="718643">
                  <a:extLst>
                    <a:ext uri="{9D8B030D-6E8A-4147-A177-3AD203B41FA5}">
                      <a16:colId xmlns:a16="http://schemas.microsoft.com/office/drawing/2014/main" val="869686630"/>
                    </a:ext>
                  </a:extLst>
                </a:gridCol>
              </a:tblGrid>
              <a:tr h="15096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473811"/>
                  </a:ext>
                </a:extLst>
              </a:tr>
              <a:tr h="46232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917917"/>
                  </a:ext>
                </a:extLst>
              </a:tr>
              <a:tr h="160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1.348.275.581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1.400.631.436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52.355.855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721.993.525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648033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10.451.846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10.451.846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5.457.133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682612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3.121.531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3.121.531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1.196.846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614439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1.190.674.157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1.190.674.157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594.220.268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737568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1.190.349.193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1.190.349.193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594.111.804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947069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1.165.382.935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1.165.382.935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582.019.470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696201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74.233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64.052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926283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23.725.497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23.725.497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11.408.792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272894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1.166.528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1.166.528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619.490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866346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825494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359709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142.555.108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181.450.108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107.290.936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655962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5.916.143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5.916.143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3.121.900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103223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Ubicación Menores, Ancianos e Incapacitados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845.949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845.949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369.212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197864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Cotización Isapres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3.418.218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3.418.218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1.848.967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623425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Salud Capredena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1.651.976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1.651.976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903.721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20719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20.548.932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20.548.932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7.018.440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69104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18.299.640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18.299.640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5.708.665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782082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2.249.292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2.249.292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1.309.775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019477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116.086.492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154.981.492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97.147.692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996326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Desahucio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3.277.981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3.277.981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1.572.166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038919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Revalorizador de Pensiones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332.771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332.771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146.717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456035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Desahucio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2.093.005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2.093.005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974.844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340563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Revalorizador de Pensiones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4.032.214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4.032.214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1.926.073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004777"/>
                  </a:ext>
                </a:extLst>
              </a:tr>
              <a:tr h="15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36.783.527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36.783.527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17.931.850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348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565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8144" y="722841"/>
            <a:ext cx="808635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88224" y="6336127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8144" y="1427331"/>
            <a:ext cx="8086352" cy="2734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48D1EB8-3019-43B3-9B5F-34AC4F931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160177"/>
              </p:ext>
            </p:extLst>
          </p:nvPr>
        </p:nvGraphicFramePr>
        <p:xfrm>
          <a:off x="478141" y="1819942"/>
          <a:ext cx="8086351" cy="2375390"/>
        </p:xfrm>
        <a:graphic>
          <a:graphicData uri="http://schemas.openxmlformats.org/drawingml/2006/table">
            <a:tbl>
              <a:tblPr/>
              <a:tblGrid>
                <a:gridCol w="703161">
                  <a:extLst>
                    <a:ext uri="{9D8B030D-6E8A-4147-A177-3AD203B41FA5}">
                      <a16:colId xmlns:a16="http://schemas.microsoft.com/office/drawing/2014/main" val="2534818006"/>
                    </a:ext>
                  </a:extLst>
                </a:gridCol>
                <a:gridCol w="268155">
                  <a:extLst>
                    <a:ext uri="{9D8B030D-6E8A-4147-A177-3AD203B41FA5}">
                      <a16:colId xmlns:a16="http://schemas.microsoft.com/office/drawing/2014/main" val="290880908"/>
                    </a:ext>
                  </a:extLst>
                </a:gridCol>
                <a:gridCol w="277092">
                  <a:extLst>
                    <a:ext uri="{9D8B030D-6E8A-4147-A177-3AD203B41FA5}">
                      <a16:colId xmlns:a16="http://schemas.microsoft.com/office/drawing/2014/main" val="1545610031"/>
                    </a:ext>
                  </a:extLst>
                </a:gridCol>
                <a:gridCol w="2458085">
                  <a:extLst>
                    <a:ext uri="{9D8B030D-6E8A-4147-A177-3AD203B41FA5}">
                      <a16:colId xmlns:a16="http://schemas.microsoft.com/office/drawing/2014/main" val="3671674244"/>
                    </a:ext>
                  </a:extLst>
                </a:gridCol>
                <a:gridCol w="750833">
                  <a:extLst>
                    <a:ext uri="{9D8B030D-6E8A-4147-A177-3AD203B41FA5}">
                      <a16:colId xmlns:a16="http://schemas.microsoft.com/office/drawing/2014/main" val="1417799825"/>
                    </a:ext>
                  </a:extLst>
                </a:gridCol>
                <a:gridCol w="750833">
                  <a:extLst>
                    <a:ext uri="{9D8B030D-6E8A-4147-A177-3AD203B41FA5}">
                      <a16:colId xmlns:a16="http://schemas.microsoft.com/office/drawing/2014/main" val="299829287"/>
                    </a:ext>
                  </a:extLst>
                </a:gridCol>
                <a:gridCol w="741895">
                  <a:extLst>
                    <a:ext uri="{9D8B030D-6E8A-4147-A177-3AD203B41FA5}">
                      <a16:colId xmlns:a16="http://schemas.microsoft.com/office/drawing/2014/main" val="1678434397"/>
                    </a:ext>
                  </a:extLst>
                </a:gridCol>
                <a:gridCol w="706141">
                  <a:extLst>
                    <a:ext uri="{9D8B030D-6E8A-4147-A177-3AD203B41FA5}">
                      <a16:colId xmlns:a16="http://schemas.microsoft.com/office/drawing/2014/main" val="2667110108"/>
                    </a:ext>
                  </a:extLst>
                </a:gridCol>
                <a:gridCol w="715078">
                  <a:extLst>
                    <a:ext uri="{9D8B030D-6E8A-4147-A177-3AD203B41FA5}">
                      <a16:colId xmlns:a16="http://schemas.microsoft.com/office/drawing/2014/main" val="1361213249"/>
                    </a:ext>
                  </a:extLst>
                </a:gridCol>
                <a:gridCol w="715078">
                  <a:extLst>
                    <a:ext uri="{9D8B030D-6E8A-4147-A177-3AD203B41FA5}">
                      <a16:colId xmlns:a16="http://schemas.microsoft.com/office/drawing/2014/main" val="1803416196"/>
                    </a:ext>
                  </a:extLst>
                </a:gridCol>
              </a:tblGrid>
              <a:tr h="14846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178465"/>
                  </a:ext>
                </a:extLst>
              </a:tr>
              <a:tr h="44538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912437"/>
                  </a:ext>
                </a:extLst>
              </a:tr>
              <a:tr h="148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Revalorizador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5.056.213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5.056.213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2.427.432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988142"/>
                  </a:ext>
                </a:extLst>
              </a:tr>
              <a:tr h="148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64.510.781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64.510.781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33.273.610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235084"/>
                  </a:ext>
                </a:extLst>
              </a:tr>
              <a:tr h="148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Extraordinario Fondo Desahucio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671600"/>
                  </a:ext>
                </a:extLst>
              </a:tr>
              <a:tr h="148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755919"/>
                  </a:ext>
                </a:extLst>
              </a:tr>
              <a:tr h="148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971271"/>
                  </a:ext>
                </a:extLst>
              </a:tr>
              <a:tr h="148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18.602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023658"/>
                  </a:ext>
                </a:extLst>
              </a:tr>
              <a:tr h="148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18.602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215824"/>
                  </a:ext>
                </a:extLst>
              </a:tr>
              <a:tr h="148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346.278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407401"/>
                  </a:ext>
                </a:extLst>
              </a:tr>
              <a:tr h="148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346.278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781713"/>
                  </a:ext>
                </a:extLst>
              </a:tr>
              <a:tr h="148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13.463.462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13.460.855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13.463.462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516435,1%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090877"/>
                  </a:ext>
                </a:extLst>
              </a:tr>
              <a:tr h="148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13.463.462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13.460.855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13.463.462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516435,1%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869878"/>
                  </a:ext>
                </a:extLst>
              </a:tr>
              <a:tr h="148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528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448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5112" y="737900"/>
            <a:ext cx="79549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02: FONDO DE MEDICINA CURATIVA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7167" y="1405852"/>
            <a:ext cx="7962900" cy="3232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8A4F3CF-06E9-407E-BEF3-BC301534F7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769964"/>
              </p:ext>
            </p:extLst>
          </p:nvPr>
        </p:nvGraphicFramePr>
        <p:xfrm>
          <a:off x="557166" y="1805984"/>
          <a:ext cx="7962898" cy="2964948"/>
        </p:xfrm>
        <a:graphic>
          <a:graphicData uri="http://schemas.openxmlformats.org/drawingml/2006/table">
            <a:tbl>
              <a:tblPr/>
              <a:tblGrid>
                <a:gridCol w="740161">
                  <a:extLst>
                    <a:ext uri="{9D8B030D-6E8A-4147-A177-3AD203B41FA5}">
                      <a16:colId xmlns:a16="http://schemas.microsoft.com/office/drawing/2014/main" val="1837111178"/>
                    </a:ext>
                  </a:extLst>
                </a:gridCol>
                <a:gridCol w="286812">
                  <a:extLst>
                    <a:ext uri="{9D8B030D-6E8A-4147-A177-3AD203B41FA5}">
                      <a16:colId xmlns:a16="http://schemas.microsoft.com/office/drawing/2014/main" val="3597835700"/>
                    </a:ext>
                  </a:extLst>
                </a:gridCol>
                <a:gridCol w="286812">
                  <a:extLst>
                    <a:ext uri="{9D8B030D-6E8A-4147-A177-3AD203B41FA5}">
                      <a16:colId xmlns:a16="http://schemas.microsoft.com/office/drawing/2014/main" val="2734494126"/>
                    </a:ext>
                  </a:extLst>
                </a:gridCol>
                <a:gridCol w="2208147">
                  <a:extLst>
                    <a:ext uri="{9D8B030D-6E8A-4147-A177-3AD203B41FA5}">
                      <a16:colId xmlns:a16="http://schemas.microsoft.com/office/drawing/2014/main" val="1604171073"/>
                    </a:ext>
                  </a:extLst>
                </a:gridCol>
                <a:gridCol w="740161">
                  <a:extLst>
                    <a:ext uri="{9D8B030D-6E8A-4147-A177-3AD203B41FA5}">
                      <a16:colId xmlns:a16="http://schemas.microsoft.com/office/drawing/2014/main" val="1408373907"/>
                    </a:ext>
                  </a:extLst>
                </a:gridCol>
                <a:gridCol w="740161">
                  <a:extLst>
                    <a:ext uri="{9D8B030D-6E8A-4147-A177-3AD203B41FA5}">
                      <a16:colId xmlns:a16="http://schemas.microsoft.com/office/drawing/2014/main" val="1330330069"/>
                    </a:ext>
                  </a:extLst>
                </a:gridCol>
                <a:gridCol w="740161">
                  <a:extLst>
                    <a:ext uri="{9D8B030D-6E8A-4147-A177-3AD203B41FA5}">
                      <a16:colId xmlns:a16="http://schemas.microsoft.com/office/drawing/2014/main" val="2279449756"/>
                    </a:ext>
                  </a:extLst>
                </a:gridCol>
                <a:gridCol w="740161">
                  <a:extLst>
                    <a:ext uri="{9D8B030D-6E8A-4147-A177-3AD203B41FA5}">
                      <a16:colId xmlns:a16="http://schemas.microsoft.com/office/drawing/2014/main" val="3051227082"/>
                    </a:ext>
                  </a:extLst>
                </a:gridCol>
                <a:gridCol w="740161">
                  <a:extLst>
                    <a:ext uri="{9D8B030D-6E8A-4147-A177-3AD203B41FA5}">
                      <a16:colId xmlns:a16="http://schemas.microsoft.com/office/drawing/2014/main" val="78708098"/>
                    </a:ext>
                  </a:extLst>
                </a:gridCol>
                <a:gridCol w="740161">
                  <a:extLst>
                    <a:ext uri="{9D8B030D-6E8A-4147-A177-3AD203B41FA5}">
                      <a16:colId xmlns:a16="http://schemas.microsoft.com/office/drawing/2014/main" val="1094016485"/>
                    </a:ext>
                  </a:extLst>
                </a:gridCol>
              </a:tblGrid>
              <a:tr h="1550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33065"/>
                  </a:ext>
                </a:extLst>
              </a:tr>
              <a:tr h="47477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35094"/>
                  </a:ext>
                </a:extLst>
              </a:tr>
              <a:tr h="1647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8.718.347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042101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588337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2.486.891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482809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2.486.891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55995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2.486.891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97252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394317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035314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458211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35645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604762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5.639.306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5992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5.639.306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79237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573937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585473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43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740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80170"/>
            <a:ext cx="799288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16216" y="6381328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56792"/>
            <a:ext cx="7992888" cy="2861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FC930FB-A275-4D61-9DC5-1FF7B99A2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155669"/>
              </p:ext>
            </p:extLst>
          </p:nvPr>
        </p:nvGraphicFramePr>
        <p:xfrm>
          <a:off x="537288" y="1919026"/>
          <a:ext cx="7992886" cy="4386241"/>
        </p:xfrm>
        <a:graphic>
          <a:graphicData uri="http://schemas.openxmlformats.org/drawingml/2006/table">
            <a:tbl>
              <a:tblPr/>
              <a:tblGrid>
                <a:gridCol w="727176">
                  <a:extLst>
                    <a:ext uri="{9D8B030D-6E8A-4147-A177-3AD203B41FA5}">
                      <a16:colId xmlns:a16="http://schemas.microsoft.com/office/drawing/2014/main" val="2895097194"/>
                    </a:ext>
                  </a:extLst>
                </a:gridCol>
                <a:gridCol w="278751">
                  <a:extLst>
                    <a:ext uri="{9D8B030D-6E8A-4147-A177-3AD203B41FA5}">
                      <a16:colId xmlns:a16="http://schemas.microsoft.com/office/drawing/2014/main" val="2173003856"/>
                    </a:ext>
                  </a:extLst>
                </a:gridCol>
                <a:gridCol w="281781">
                  <a:extLst>
                    <a:ext uri="{9D8B030D-6E8A-4147-A177-3AD203B41FA5}">
                      <a16:colId xmlns:a16="http://schemas.microsoft.com/office/drawing/2014/main" val="733430818"/>
                    </a:ext>
                  </a:extLst>
                </a:gridCol>
                <a:gridCol w="2027006">
                  <a:extLst>
                    <a:ext uri="{9D8B030D-6E8A-4147-A177-3AD203B41FA5}">
                      <a16:colId xmlns:a16="http://schemas.microsoft.com/office/drawing/2014/main" val="1549594641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4069992669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90721719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1814677476"/>
                    </a:ext>
                  </a:extLst>
                </a:gridCol>
                <a:gridCol w="739297">
                  <a:extLst>
                    <a:ext uri="{9D8B030D-6E8A-4147-A177-3AD203B41FA5}">
                      <a16:colId xmlns:a16="http://schemas.microsoft.com/office/drawing/2014/main" val="505202978"/>
                    </a:ext>
                  </a:extLst>
                </a:gridCol>
                <a:gridCol w="739297">
                  <a:extLst>
                    <a:ext uri="{9D8B030D-6E8A-4147-A177-3AD203B41FA5}">
                      <a16:colId xmlns:a16="http://schemas.microsoft.com/office/drawing/2014/main" val="2721662447"/>
                    </a:ext>
                  </a:extLst>
                </a:gridCol>
                <a:gridCol w="727176">
                  <a:extLst>
                    <a:ext uri="{9D8B030D-6E8A-4147-A177-3AD203B41FA5}">
                      <a16:colId xmlns:a16="http://schemas.microsoft.com/office/drawing/2014/main" val="125273827"/>
                    </a:ext>
                  </a:extLst>
                </a:gridCol>
              </a:tblGrid>
              <a:tr h="14444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909060"/>
                  </a:ext>
                </a:extLst>
              </a:tr>
              <a:tr h="4423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621865"/>
                  </a:ext>
                </a:extLst>
              </a:tr>
              <a:tr h="15347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990.611.197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997.361.269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6.750.072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484.445.909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32840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5.453.429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5.453.429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2.781.293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319403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2.771.443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2.771.443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882.853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499833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848.592.447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851.822.447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3.230.000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419.770.938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173181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807.244.923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810.474.923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3.230.000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398.531.264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482861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796.718.320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796.718.320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391.130.128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409131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891.906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891.906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581.114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942183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7.766.677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7.766.677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2.600.018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518602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154.300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62.801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331708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1.329.250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1.329.250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695.016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413491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384.470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3.614.470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3.230.000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3.462.187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444830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103.954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186479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103.954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959510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21.135.720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461928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Beneficios Médicos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21.135.720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523105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67.828.739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68.448.437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619.698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28.041.035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033283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67.828.739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68.448.437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619.698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28.041.035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88176"/>
                  </a:ext>
                </a:extLst>
              </a:tr>
              <a:tr h="28888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 Mutualidad de Carabineros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540911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Medicina Preventiva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6.633.916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6.633.916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1.658.479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177172"/>
                  </a:ext>
                </a:extLst>
              </a:tr>
              <a:tr h="28888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Desahucio Carabineros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287.865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589087"/>
                  </a:ext>
                </a:extLst>
              </a:tr>
              <a:tr h="28888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Hospital Dirección de Previsión de Carabineros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182.619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182.619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45.755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090089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Medicina Preventiva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8.933.951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8.933.951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22.384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836880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de Carabineros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10.795.931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10.795.931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5.692.386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246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1500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20626" y="641706"/>
            <a:ext cx="804689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626" y="1515270"/>
            <a:ext cx="8046892" cy="2869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AE67676-7F7F-4659-8BB6-22466F9B3C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246952"/>
              </p:ext>
            </p:extLst>
          </p:nvPr>
        </p:nvGraphicFramePr>
        <p:xfrm>
          <a:off x="520577" y="1966716"/>
          <a:ext cx="8038844" cy="3476625"/>
        </p:xfrm>
        <a:graphic>
          <a:graphicData uri="http://schemas.openxmlformats.org/drawingml/2006/table">
            <a:tbl>
              <a:tblPr/>
              <a:tblGrid>
                <a:gridCol w="731358">
                  <a:extLst>
                    <a:ext uri="{9D8B030D-6E8A-4147-A177-3AD203B41FA5}">
                      <a16:colId xmlns:a16="http://schemas.microsoft.com/office/drawing/2014/main" val="3777074264"/>
                    </a:ext>
                  </a:extLst>
                </a:gridCol>
                <a:gridCol w="280354">
                  <a:extLst>
                    <a:ext uri="{9D8B030D-6E8A-4147-A177-3AD203B41FA5}">
                      <a16:colId xmlns:a16="http://schemas.microsoft.com/office/drawing/2014/main" val="1192611137"/>
                    </a:ext>
                  </a:extLst>
                </a:gridCol>
                <a:gridCol w="283401">
                  <a:extLst>
                    <a:ext uri="{9D8B030D-6E8A-4147-A177-3AD203B41FA5}">
                      <a16:colId xmlns:a16="http://schemas.microsoft.com/office/drawing/2014/main" val="1153675289"/>
                    </a:ext>
                  </a:extLst>
                </a:gridCol>
                <a:gridCol w="2038661">
                  <a:extLst>
                    <a:ext uri="{9D8B030D-6E8A-4147-A177-3AD203B41FA5}">
                      <a16:colId xmlns:a16="http://schemas.microsoft.com/office/drawing/2014/main" val="3242139315"/>
                    </a:ext>
                  </a:extLst>
                </a:gridCol>
                <a:gridCol w="828872">
                  <a:extLst>
                    <a:ext uri="{9D8B030D-6E8A-4147-A177-3AD203B41FA5}">
                      <a16:colId xmlns:a16="http://schemas.microsoft.com/office/drawing/2014/main" val="2295499248"/>
                    </a:ext>
                  </a:extLst>
                </a:gridCol>
                <a:gridCol w="828872">
                  <a:extLst>
                    <a:ext uri="{9D8B030D-6E8A-4147-A177-3AD203B41FA5}">
                      <a16:colId xmlns:a16="http://schemas.microsoft.com/office/drawing/2014/main" val="381750544"/>
                    </a:ext>
                  </a:extLst>
                </a:gridCol>
                <a:gridCol w="828872">
                  <a:extLst>
                    <a:ext uri="{9D8B030D-6E8A-4147-A177-3AD203B41FA5}">
                      <a16:colId xmlns:a16="http://schemas.microsoft.com/office/drawing/2014/main" val="361309244"/>
                    </a:ext>
                  </a:extLst>
                </a:gridCol>
                <a:gridCol w="743548">
                  <a:extLst>
                    <a:ext uri="{9D8B030D-6E8A-4147-A177-3AD203B41FA5}">
                      <a16:colId xmlns:a16="http://schemas.microsoft.com/office/drawing/2014/main" val="1491048254"/>
                    </a:ext>
                  </a:extLst>
                </a:gridCol>
                <a:gridCol w="743548">
                  <a:extLst>
                    <a:ext uri="{9D8B030D-6E8A-4147-A177-3AD203B41FA5}">
                      <a16:colId xmlns:a16="http://schemas.microsoft.com/office/drawing/2014/main" val="3053354923"/>
                    </a:ext>
                  </a:extLst>
                </a:gridCol>
                <a:gridCol w="731358">
                  <a:extLst>
                    <a:ext uri="{9D8B030D-6E8A-4147-A177-3AD203B41FA5}">
                      <a16:colId xmlns:a16="http://schemas.microsoft.com/office/drawing/2014/main" val="2237836589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787456"/>
                  </a:ext>
                </a:extLst>
              </a:tr>
              <a:tr h="3048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11799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Hospital Dirección de Previsión de Carabineros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23.923.255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24.542.953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11.695.361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37936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14.652.874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14.652.874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7.979.566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502839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Desahucio Policía de Investigaciones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7086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Servicio Odontológico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1.315.644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89483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418.830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4328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309.818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77335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9599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13987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2223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48055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61.239.246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61.239.246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31.402.354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09302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38309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61.232.243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61.232.243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31.402.354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3973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2.409.713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2.317.688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1.147.289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12489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2.409.713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2.317.688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1.147.289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6554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68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56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69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3F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9936048"/>
              </p:ext>
            </p:extLst>
          </p:nvPr>
        </p:nvGraphicFramePr>
        <p:xfrm>
          <a:off x="533872" y="1772816"/>
          <a:ext cx="7776864" cy="4464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160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3E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3589956"/>
              </p:ext>
            </p:extLst>
          </p:nvPr>
        </p:nvGraphicFramePr>
        <p:xfrm>
          <a:off x="539552" y="2132856"/>
          <a:ext cx="7704856" cy="3997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3" y="819753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 TRABAJO Y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50817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D79CCF6-8D0A-46E0-922F-A45948B0A7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954566"/>
              </p:ext>
            </p:extLst>
          </p:nvPr>
        </p:nvGraphicFramePr>
        <p:xfrm>
          <a:off x="539552" y="1981767"/>
          <a:ext cx="7920879" cy="3735117"/>
        </p:xfrm>
        <a:graphic>
          <a:graphicData uri="http://schemas.openxmlformats.org/drawingml/2006/table">
            <a:tbl>
              <a:tblPr/>
              <a:tblGrid>
                <a:gridCol w="790176">
                  <a:extLst>
                    <a:ext uri="{9D8B030D-6E8A-4147-A177-3AD203B41FA5}">
                      <a16:colId xmlns:a16="http://schemas.microsoft.com/office/drawing/2014/main" val="341346763"/>
                    </a:ext>
                  </a:extLst>
                </a:gridCol>
                <a:gridCol w="2446997">
                  <a:extLst>
                    <a:ext uri="{9D8B030D-6E8A-4147-A177-3AD203B41FA5}">
                      <a16:colId xmlns:a16="http://schemas.microsoft.com/office/drawing/2014/main" val="873315805"/>
                    </a:ext>
                  </a:extLst>
                </a:gridCol>
                <a:gridCol w="802921">
                  <a:extLst>
                    <a:ext uri="{9D8B030D-6E8A-4147-A177-3AD203B41FA5}">
                      <a16:colId xmlns:a16="http://schemas.microsoft.com/office/drawing/2014/main" val="1375961591"/>
                    </a:ext>
                  </a:extLst>
                </a:gridCol>
                <a:gridCol w="802921">
                  <a:extLst>
                    <a:ext uri="{9D8B030D-6E8A-4147-A177-3AD203B41FA5}">
                      <a16:colId xmlns:a16="http://schemas.microsoft.com/office/drawing/2014/main" val="815486709"/>
                    </a:ext>
                  </a:extLst>
                </a:gridCol>
                <a:gridCol w="793362">
                  <a:extLst>
                    <a:ext uri="{9D8B030D-6E8A-4147-A177-3AD203B41FA5}">
                      <a16:colId xmlns:a16="http://schemas.microsoft.com/office/drawing/2014/main" val="2205812610"/>
                    </a:ext>
                  </a:extLst>
                </a:gridCol>
                <a:gridCol w="755128">
                  <a:extLst>
                    <a:ext uri="{9D8B030D-6E8A-4147-A177-3AD203B41FA5}">
                      <a16:colId xmlns:a16="http://schemas.microsoft.com/office/drawing/2014/main" val="2105064008"/>
                    </a:ext>
                  </a:extLst>
                </a:gridCol>
                <a:gridCol w="764687">
                  <a:extLst>
                    <a:ext uri="{9D8B030D-6E8A-4147-A177-3AD203B41FA5}">
                      <a16:colId xmlns:a16="http://schemas.microsoft.com/office/drawing/2014/main" val="3402109776"/>
                    </a:ext>
                  </a:extLst>
                </a:gridCol>
                <a:gridCol w="764687">
                  <a:extLst>
                    <a:ext uri="{9D8B030D-6E8A-4147-A177-3AD203B41FA5}">
                      <a16:colId xmlns:a16="http://schemas.microsoft.com/office/drawing/2014/main" val="544819745"/>
                    </a:ext>
                  </a:extLst>
                </a:gridCol>
              </a:tblGrid>
              <a:tr h="22985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517638"/>
                  </a:ext>
                </a:extLst>
              </a:tr>
              <a:tr h="70392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758944"/>
                  </a:ext>
                </a:extLst>
              </a:tr>
              <a:tr h="244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10.523.593.156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12.656.125.904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2.132.532.748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8.356.129.614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786778"/>
                  </a:ext>
                </a:extLst>
              </a:tr>
              <a:tr h="229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205.233.241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205.364.005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106.443.806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888830"/>
                  </a:ext>
                </a:extLst>
              </a:tr>
              <a:tr h="229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116.356.342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118.380.526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2.024.184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50.514.442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781768"/>
                  </a:ext>
                </a:extLst>
              </a:tr>
              <a:tr h="229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6.828.403.161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6.832.070.252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3.667.091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3.585.921.296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269548"/>
                  </a:ext>
                </a:extLst>
              </a:tr>
              <a:tr h="229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1.488.707.369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5.271.823.237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3.783.115.868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4.539.674.472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537586"/>
                  </a:ext>
                </a:extLst>
              </a:tr>
              <a:tr h="244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2.012.222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1.858.176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612235"/>
                  </a:ext>
                </a:extLst>
              </a:tr>
              <a:tr h="244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308565"/>
                  </a:ext>
                </a:extLst>
              </a:tr>
              <a:tr h="229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4.920.097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5.203.370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1.336.113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636462"/>
                  </a:ext>
                </a:extLst>
              </a:tr>
              <a:tr h="229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1.765.746.908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78.891.848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-1.686.855.060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728984"/>
                  </a:ext>
                </a:extLst>
              </a:tr>
              <a:tr h="229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104.345.352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104.326.352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44.565.699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257287"/>
                  </a:ext>
                </a:extLst>
              </a:tr>
              <a:tr h="229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28.946.694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27.740.381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27.070.994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58997"/>
                  </a:ext>
                </a:extLst>
              </a:tr>
              <a:tr h="229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483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01E6795-700D-4D48-BEB3-127CE5544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470695"/>
              </p:ext>
            </p:extLst>
          </p:nvPr>
        </p:nvGraphicFramePr>
        <p:xfrm>
          <a:off x="611559" y="1791340"/>
          <a:ext cx="7848870" cy="4319091"/>
        </p:xfrm>
        <a:graphic>
          <a:graphicData uri="http://schemas.openxmlformats.org/drawingml/2006/table">
            <a:tbl>
              <a:tblPr/>
              <a:tblGrid>
                <a:gridCol w="296317">
                  <a:extLst>
                    <a:ext uri="{9D8B030D-6E8A-4147-A177-3AD203B41FA5}">
                      <a16:colId xmlns:a16="http://schemas.microsoft.com/office/drawing/2014/main" val="4083003522"/>
                    </a:ext>
                  </a:extLst>
                </a:gridCol>
                <a:gridCol w="380979">
                  <a:extLst>
                    <a:ext uri="{9D8B030D-6E8A-4147-A177-3AD203B41FA5}">
                      <a16:colId xmlns:a16="http://schemas.microsoft.com/office/drawing/2014/main" val="2428280547"/>
                    </a:ext>
                  </a:extLst>
                </a:gridCol>
                <a:gridCol w="2148299">
                  <a:extLst>
                    <a:ext uri="{9D8B030D-6E8A-4147-A177-3AD203B41FA5}">
                      <a16:colId xmlns:a16="http://schemas.microsoft.com/office/drawing/2014/main" val="1864419979"/>
                    </a:ext>
                  </a:extLst>
                </a:gridCol>
                <a:gridCol w="874840">
                  <a:extLst>
                    <a:ext uri="{9D8B030D-6E8A-4147-A177-3AD203B41FA5}">
                      <a16:colId xmlns:a16="http://schemas.microsoft.com/office/drawing/2014/main" val="232090726"/>
                    </a:ext>
                  </a:extLst>
                </a:gridCol>
                <a:gridCol w="888950">
                  <a:extLst>
                    <a:ext uri="{9D8B030D-6E8A-4147-A177-3AD203B41FA5}">
                      <a16:colId xmlns:a16="http://schemas.microsoft.com/office/drawing/2014/main" val="451245646"/>
                    </a:ext>
                  </a:extLst>
                </a:gridCol>
                <a:gridCol w="874840">
                  <a:extLst>
                    <a:ext uri="{9D8B030D-6E8A-4147-A177-3AD203B41FA5}">
                      <a16:colId xmlns:a16="http://schemas.microsoft.com/office/drawing/2014/main" val="2013057068"/>
                    </a:ext>
                  </a:extLst>
                </a:gridCol>
                <a:gridCol w="888950">
                  <a:extLst>
                    <a:ext uri="{9D8B030D-6E8A-4147-A177-3AD203B41FA5}">
                      <a16:colId xmlns:a16="http://schemas.microsoft.com/office/drawing/2014/main" val="1434207366"/>
                    </a:ext>
                  </a:extLst>
                </a:gridCol>
                <a:gridCol w="719627">
                  <a:extLst>
                    <a:ext uri="{9D8B030D-6E8A-4147-A177-3AD203B41FA5}">
                      <a16:colId xmlns:a16="http://schemas.microsoft.com/office/drawing/2014/main" val="373677840"/>
                    </a:ext>
                  </a:extLst>
                </a:gridCol>
                <a:gridCol w="776068">
                  <a:extLst>
                    <a:ext uri="{9D8B030D-6E8A-4147-A177-3AD203B41FA5}">
                      <a16:colId xmlns:a16="http://schemas.microsoft.com/office/drawing/2014/main" val="502240831"/>
                    </a:ext>
                  </a:extLst>
                </a:gridCol>
              </a:tblGrid>
              <a:tr h="6097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03777"/>
                  </a:ext>
                </a:extLst>
              </a:tr>
              <a:tr h="254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32.748.506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112.880.466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80.131.960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52.303.974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149803"/>
                  </a:ext>
                </a:extLst>
              </a:tr>
              <a:tr h="20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12.615.271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13.677.672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1.062.401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8.244.830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934425"/>
                  </a:ext>
                </a:extLst>
              </a:tr>
              <a:tr h="20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20.133.235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99.202.794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79.069.559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44.059.144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552914"/>
                  </a:ext>
                </a:extLst>
              </a:tr>
              <a:tr h="254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36.339.608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650210"/>
                  </a:ext>
                </a:extLst>
              </a:tr>
              <a:tr h="254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6.353.784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6.772.475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2.551.239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148662"/>
                  </a:ext>
                </a:extLst>
              </a:tr>
              <a:tr h="254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Crédito Prendario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43.309.385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44.113.157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13.210.868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552369"/>
                  </a:ext>
                </a:extLst>
              </a:tr>
              <a:tr h="254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1.870.019.383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185.917.901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-1.684.101.482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45.626.552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627983"/>
                  </a:ext>
                </a:extLst>
              </a:tr>
              <a:tr h="254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14.150.496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15.042.894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7.733.970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913593"/>
                  </a:ext>
                </a:extLst>
              </a:tr>
              <a:tr h="254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Pensiones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16.937.556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18.402.254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1.464.698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8.305.297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821"/>
                  </a:ext>
                </a:extLst>
              </a:tr>
              <a:tr h="254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6.006.783.878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6.007.741.477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957.599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3.206.341.202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130705"/>
                  </a:ext>
                </a:extLst>
              </a:tr>
              <a:tr h="254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Seguridad Laboral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120.921.553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125.836.109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4.914.556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62.626.999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416249"/>
                  </a:ext>
                </a:extLst>
              </a:tr>
              <a:tr h="20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1.370.921.519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1.423.277.374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52.355.855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730.711.872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735767"/>
                  </a:ext>
                </a:extLst>
              </a:tr>
              <a:tr h="355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1.348.275.581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1.400.631.436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52.355.855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721.993.525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44758"/>
                  </a:ext>
                </a:extLst>
              </a:tr>
              <a:tr h="20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8.718.347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510752"/>
                  </a:ext>
                </a:extLst>
              </a:tr>
              <a:tr h="254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Previsión de Carabineros de 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990.611.197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997.361.269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6.750.072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484.445.909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177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990" y="701876"/>
            <a:ext cx="80292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01: SUBSECRETARÍA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238" y="1294272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900F046-E754-44B7-AE42-4219D5EC67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063210"/>
              </p:ext>
            </p:extLst>
          </p:nvPr>
        </p:nvGraphicFramePr>
        <p:xfrm>
          <a:off x="514112" y="1664422"/>
          <a:ext cx="8029204" cy="4284113"/>
        </p:xfrm>
        <a:graphic>
          <a:graphicData uri="http://schemas.openxmlformats.org/drawingml/2006/table">
            <a:tbl>
              <a:tblPr/>
              <a:tblGrid>
                <a:gridCol w="721456">
                  <a:extLst>
                    <a:ext uri="{9D8B030D-6E8A-4147-A177-3AD203B41FA5}">
                      <a16:colId xmlns:a16="http://schemas.microsoft.com/office/drawing/2014/main" val="464251283"/>
                    </a:ext>
                  </a:extLst>
                </a:gridCol>
                <a:gridCol w="270546">
                  <a:extLst>
                    <a:ext uri="{9D8B030D-6E8A-4147-A177-3AD203B41FA5}">
                      <a16:colId xmlns:a16="http://schemas.microsoft.com/office/drawing/2014/main" val="3774591168"/>
                    </a:ext>
                  </a:extLst>
                </a:gridCol>
                <a:gridCol w="279565">
                  <a:extLst>
                    <a:ext uri="{9D8B030D-6E8A-4147-A177-3AD203B41FA5}">
                      <a16:colId xmlns:a16="http://schemas.microsoft.com/office/drawing/2014/main" val="4227156183"/>
                    </a:ext>
                  </a:extLst>
                </a:gridCol>
                <a:gridCol w="2428901">
                  <a:extLst>
                    <a:ext uri="{9D8B030D-6E8A-4147-A177-3AD203B41FA5}">
                      <a16:colId xmlns:a16="http://schemas.microsoft.com/office/drawing/2014/main" val="1504307199"/>
                    </a:ext>
                  </a:extLst>
                </a:gridCol>
                <a:gridCol w="721456">
                  <a:extLst>
                    <a:ext uri="{9D8B030D-6E8A-4147-A177-3AD203B41FA5}">
                      <a16:colId xmlns:a16="http://schemas.microsoft.com/office/drawing/2014/main" val="3054816721"/>
                    </a:ext>
                  </a:extLst>
                </a:gridCol>
                <a:gridCol w="721456">
                  <a:extLst>
                    <a:ext uri="{9D8B030D-6E8A-4147-A177-3AD203B41FA5}">
                      <a16:colId xmlns:a16="http://schemas.microsoft.com/office/drawing/2014/main" val="834049797"/>
                    </a:ext>
                  </a:extLst>
                </a:gridCol>
                <a:gridCol w="721456">
                  <a:extLst>
                    <a:ext uri="{9D8B030D-6E8A-4147-A177-3AD203B41FA5}">
                      <a16:colId xmlns:a16="http://schemas.microsoft.com/office/drawing/2014/main" val="272516251"/>
                    </a:ext>
                  </a:extLst>
                </a:gridCol>
                <a:gridCol w="721456">
                  <a:extLst>
                    <a:ext uri="{9D8B030D-6E8A-4147-A177-3AD203B41FA5}">
                      <a16:colId xmlns:a16="http://schemas.microsoft.com/office/drawing/2014/main" val="2436539262"/>
                    </a:ext>
                  </a:extLst>
                </a:gridCol>
                <a:gridCol w="721456">
                  <a:extLst>
                    <a:ext uri="{9D8B030D-6E8A-4147-A177-3AD203B41FA5}">
                      <a16:colId xmlns:a16="http://schemas.microsoft.com/office/drawing/2014/main" val="1530430350"/>
                    </a:ext>
                  </a:extLst>
                </a:gridCol>
                <a:gridCol w="721456">
                  <a:extLst>
                    <a:ext uri="{9D8B030D-6E8A-4147-A177-3AD203B41FA5}">
                      <a16:colId xmlns:a16="http://schemas.microsoft.com/office/drawing/2014/main" val="3656949373"/>
                    </a:ext>
                  </a:extLst>
                </a:gridCol>
              </a:tblGrid>
              <a:tr h="13594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66" marR="8466" marT="8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6" marR="8466" marT="8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567486"/>
                  </a:ext>
                </a:extLst>
              </a:tr>
              <a:tr h="4163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58005"/>
                  </a:ext>
                </a:extLst>
              </a:tr>
              <a:tr h="144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12.615.271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13.677.672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1.062.401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8.244.830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716070"/>
                  </a:ext>
                </a:extLst>
              </a:tr>
              <a:tr h="135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6.232.218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6.258.097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25.879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3.124.441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311595"/>
                  </a:ext>
                </a:extLst>
              </a:tr>
              <a:tr h="135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1.621.442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1.603.902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-17.540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472.285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406226"/>
                  </a:ext>
                </a:extLst>
              </a:tr>
              <a:tr h="135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58116"/>
                  </a:ext>
                </a:extLst>
              </a:tr>
              <a:tr h="135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003769"/>
                  </a:ext>
                </a:extLst>
              </a:tr>
              <a:tr h="135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469324"/>
                  </a:ext>
                </a:extLst>
              </a:tr>
              <a:tr h="188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32.441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32.441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32.441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414301"/>
                  </a:ext>
                </a:extLst>
              </a:tr>
              <a:tr h="135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4.386.405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4.386.405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3.344.025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786604"/>
                  </a:ext>
                </a:extLst>
              </a:tr>
              <a:tr h="135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1.205.115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1.205.115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196.437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30646"/>
                  </a:ext>
                </a:extLst>
              </a:tr>
              <a:tr h="135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Diálogo Social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298.283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298.283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50925"/>
                  </a:ext>
                </a:extLst>
              </a:tr>
              <a:tr h="271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Formación Sindical y Relaciones Laborales Colaborativas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906.832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906.832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196.437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212262"/>
                  </a:ext>
                </a:extLst>
              </a:tr>
              <a:tr h="135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915933"/>
                  </a:ext>
                </a:extLst>
              </a:tr>
              <a:tr h="271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463019"/>
                  </a:ext>
                </a:extLst>
              </a:tr>
              <a:tr h="135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1.330.604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37712"/>
                  </a:ext>
                </a:extLst>
              </a:tr>
              <a:tr h="135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1.330.604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586920"/>
                  </a:ext>
                </a:extLst>
              </a:tr>
              <a:tr h="135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9020,1%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972771"/>
                  </a:ext>
                </a:extLst>
              </a:tr>
              <a:tr h="135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854166"/>
                  </a:ext>
                </a:extLst>
              </a:tr>
              <a:tr h="135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330944"/>
                  </a:ext>
                </a:extLst>
              </a:tr>
              <a:tr h="135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371.037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388.577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265.558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957090"/>
                  </a:ext>
                </a:extLst>
              </a:tr>
              <a:tr h="135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18.641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36.181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788290"/>
                  </a:ext>
                </a:extLst>
              </a:tr>
              <a:tr h="135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57.913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57.913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53.278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710183"/>
                  </a:ext>
                </a:extLst>
              </a:tr>
              <a:tr h="135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294.483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294.483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212.280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372473"/>
                  </a:ext>
                </a:extLst>
              </a:tr>
              <a:tr h="135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48511,0%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557901"/>
                  </a:ext>
                </a:extLst>
              </a:tr>
              <a:tr h="135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48511,0%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342791"/>
                  </a:ext>
                </a:extLst>
              </a:tr>
              <a:tr h="135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700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2668" y="764704"/>
            <a:ext cx="80917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03: PROEMPLEO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667" y="1443516"/>
            <a:ext cx="809178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8ED3325-285F-4589-B227-49CB196B94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810409"/>
              </p:ext>
            </p:extLst>
          </p:nvPr>
        </p:nvGraphicFramePr>
        <p:xfrm>
          <a:off x="512667" y="1842559"/>
          <a:ext cx="8091781" cy="4120446"/>
        </p:xfrm>
        <a:graphic>
          <a:graphicData uri="http://schemas.openxmlformats.org/drawingml/2006/table">
            <a:tbl>
              <a:tblPr/>
              <a:tblGrid>
                <a:gridCol w="604776">
                  <a:extLst>
                    <a:ext uri="{9D8B030D-6E8A-4147-A177-3AD203B41FA5}">
                      <a16:colId xmlns:a16="http://schemas.microsoft.com/office/drawing/2014/main" val="2444673824"/>
                    </a:ext>
                  </a:extLst>
                </a:gridCol>
                <a:gridCol w="261682">
                  <a:extLst>
                    <a:ext uri="{9D8B030D-6E8A-4147-A177-3AD203B41FA5}">
                      <a16:colId xmlns:a16="http://schemas.microsoft.com/office/drawing/2014/main" val="4240291732"/>
                    </a:ext>
                  </a:extLst>
                </a:gridCol>
                <a:gridCol w="270404">
                  <a:extLst>
                    <a:ext uri="{9D8B030D-6E8A-4147-A177-3AD203B41FA5}">
                      <a16:colId xmlns:a16="http://schemas.microsoft.com/office/drawing/2014/main" val="3276518334"/>
                    </a:ext>
                  </a:extLst>
                </a:gridCol>
                <a:gridCol w="2593557">
                  <a:extLst>
                    <a:ext uri="{9D8B030D-6E8A-4147-A177-3AD203B41FA5}">
                      <a16:colId xmlns:a16="http://schemas.microsoft.com/office/drawing/2014/main" val="2334892423"/>
                    </a:ext>
                  </a:extLst>
                </a:gridCol>
                <a:gridCol w="744339">
                  <a:extLst>
                    <a:ext uri="{9D8B030D-6E8A-4147-A177-3AD203B41FA5}">
                      <a16:colId xmlns:a16="http://schemas.microsoft.com/office/drawing/2014/main" val="2554178636"/>
                    </a:ext>
                  </a:extLst>
                </a:gridCol>
                <a:gridCol w="744339">
                  <a:extLst>
                    <a:ext uri="{9D8B030D-6E8A-4147-A177-3AD203B41FA5}">
                      <a16:colId xmlns:a16="http://schemas.microsoft.com/office/drawing/2014/main" val="3751763673"/>
                    </a:ext>
                  </a:extLst>
                </a:gridCol>
                <a:gridCol w="744339">
                  <a:extLst>
                    <a:ext uri="{9D8B030D-6E8A-4147-A177-3AD203B41FA5}">
                      <a16:colId xmlns:a16="http://schemas.microsoft.com/office/drawing/2014/main" val="3102316786"/>
                    </a:ext>
                  </a:extLst>
                </a:gridCol>
                <a:gridCol w="732709">
                  <a:extLst>
                    <a:ext uri="{9D8B030D-6E8A-4147-A177-3AD203B41FA5}">
                      <a16:colId xmlns:a16="http://schemas.microsoft.com/office/drawing/2014/main" val="1032472240"/>
                    </a:ext>
                  </a:extLst>
                </a:gridCol>
                <a:gridCol w="697818">
                  <a:extLst>
                    <a:ext uri="{9D8B030D-6E8A-4147-A177-3AD203B41FA5}">
                      <a16:colId xmlns:a16="http://schemas.microsoft.com/office/drawing/2014/main" val="1197104992"/>
                    </a:ext>
                  </a:extLst>
                </a:gridCol>
                <a:gridCol w="697818">
                  <a:extLst>
                    <a:ext uri="{9D8B030D-6E8A-4147-A177-3AD203B41FA5}">
                      <a16:colId xmlns:a16="http://schemas.microsoft.com/office/drawing/2014/main" val="758141823"/>
                    </a:ext>
                  </a:extLst>
                </a:gridCol>
              </a:tblGrid>
              <a:tr h="1472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008295"/>
                  </a:ext>
                </a:extLst>
              </a:tr>
              <a:tr h="45106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422005"/>
                  </a:ext>
                </a:extLst>
              </a:tr>
              <a:tr h="1564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20.133.235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99.202.794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79.069.559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44.059.144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986951"/>
                  </a:ext>
                </a:extLst>
              </a:tr>
              <a:tr h="147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292.971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292.971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111.548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723685"/>
                  </a:ext>
                </a:extLst>
              </a:tr>
              <a:tr h="147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407399"/>
                  </a:ext>
                </a:extLst>
              </a:tr>
              <a:tr h="147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19.752.963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96.934.824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77.181.861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43.890.311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327888"/>
                  </a:ext>
                </a:extLst>
              </a:tr>
              <a:tr h="147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4.648.865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4.648.865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619.814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51732"/>
                  </a:ext>
                </a:extLst>
              </a:tr>
              <a:tr h="147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Servicios Sociales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4.449.101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4.449.101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499.956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637615"/>
                  </a:ext>
                </a:extLst>
              </a:tr>
              <a:tr h="294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 a la empleabilidad para artesanos y artesanas tradicionales de zonas rurales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199.764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199.764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119.858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397782"/>
                  </a:ext>
                </a:extLst>
              </a:tr>
              <a:tr h="147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15.104.098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92.285.959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77.181.861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43.270.497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149079"/>
                  </a:ext>
                </a:extLst>
              </a:tr>
              <a:tr h="282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a la Contratación de Mano de Obra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228951"/>
                  </a:ext>
                </a:extLst>
              </a:tr>
              <a:tr h="282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Empleo Ley N° 20.595 y Sistema Chile Solidario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1.595.139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1.595.139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338615"/>
                  </a:ext>
                </a:extLst>
              </a:tr>
              <a:tr h="147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en la Comunidad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13.508.949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90.690.810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77.181.861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43.270.497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738265"/>
                  </a:ext>
                </a:extLst>
              </a:tr>
              <a:tr h="147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026915"/>
                  </a:ext>
                </a:extLst>
              </a:tr>
              <a:tr h="147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045312"/>
                  </a:ext>
                </a:extLst>
              </a:tr>
              <a:tr h="147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95913"/>
                  </a:ext>
                </a:extLst>
              </a:tr>
              <a:tr h="147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748339"/>
                  </a:ext>
                </a:extLst>
              </a:tr>
              <a:tr h="147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624023"/>
                  </a:ext>
                </a:extLst>
              </a:tr>
              <a:tr h="147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747601"/>
                  </a:ext>
                </a:extLst>
              </a:tr>
              <a:tr h="147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083132"/>
                  </a:ext>
                </a:extLst>
              </a:tr>
              <a:tr h="147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830129"/>
                  </a:ext>
                </a:extLst>
              </a:tr>
              <a:tr h="147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180822"/>
                  </a:ext>
                </a:extLst>
              </a:tr>
              <a:tr h="147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295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3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48" y="620683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02. PROGRAMA 01: DIRECCIÓN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1028" y="1234832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E0978DB-6745-4C11-BA3D-4791537E04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360184"/>
              </p:ext>
            </p:extLst>
          </p:nvPr>
        </p:nvGraphicFramePr>
        <p:xfrm>
          <a:off x="551028" y="1628800"/>
          <a:ext cx="8053416" cy="2543206"/>
        </p:xfrm>
        <a:graphic>
          <a:graphicData uri="http://schemas.openxmlformats.org/drawingml/2006/table">
            <a:tbl>
              <a:tblPr/>
              <a:tblGrid>
                <a:gridCol w="751778">
                  <a:extLst>
                    <a:ext uri="{9D8B030D-6E8A-4147-A177-3AD203B41FA5}">
                      <a16:colId xmlns:a16="http://schemas.microsoft.com/office/drawing/2014/main" val="2049903098"/>
                    </a:ext>
                  </a:extLst>
                </a:gridCol>
                <a:gridCol w="281916">
                  <a:extLst>
                    <a:ext uri="{9D8B030D-6E8A-4147-A177-3AD203B41FA5}">
                      <a16:colId xmlns:a16="http://schemas.microsoft.com/office/drawing/2014/main" val="3534903547"/>
                    </a:ext>
                  </a:extLst>
                </a:gridCol>
                <a:gridCol w="291314">
                  <a:extLst>
                    <a:ext uri="{9D8B030D-6E8A-4147-A177-3AD203B41FA5}">
                      <a16:colId xmlns:a16="http://schemas.microsoft.com/office/drawing/2014/main" val="558273935"/>
                    </a:ext>
                  </a:extLst>
                </a:gridCol>
                <a:gridCol w="2092447">
                  <a:extLst>
                    <a:ext uri="{9D8B030D-6E8A-4147-A177-3AD203B41FA5}">
                      <a16:colId xmlns:a16="http://schemas.microsoft.com/office/drawing/2014/main" val="12841759"/>
                    </a:ext>
                  </a:extLst>
                </a:gridCol>
                <a:gridCol w="789366">
                  <a:extLst>
                    <a:ext uri="{9D8B030D-6E8A-4147-A177-3AD203B41FA5}">
                      <a16:colId xmlns:a16="http://schemas.microsoft.com/office/drawing/2014/main" val="1993515019"/>
                    </a:ext>
                  </a:extLst>
                </a:gridCol>
                <a:gridCol w="789366">
                  <a:extLst>
                    <a:ext uri="{9D8B030D-6E8A-4147-A177-3AD203B41FA5}">
                      <a16:colId xmlns:a16="http://schemas.microsoft.com/office/drawing/2014/main" val="3794157471"/>
                    </a:ext>
                  </a:extLst>
                </a:gridCol>
                <a:gridCol w="789366">
                  <a:extLst>
                    <a:ext uri="{9D8B030D-6E8A-4147-A177-3AD203B41FA5}">
                      <a16:colId xmlns:a16="http://schemas.microsoft.com/office/drawing/2014/main" val="2973477592"/>
                    </a:ext>
                  </a:extLst>
                </a:gridCol>
                <a:gridCol w="764307">
                  <a:extLst>
                    <a:ext uri="{9D8B030D-6E8A-4147-A177-3AD203B41FA5}">
                      <a16:colId xmlns:a16="http://schemas.microsoft.com/office/drawing/2014/main" val="3269623815"/>
                    </a:ext>
                  </a:extLst>
                </a:gridCol>
                <a:gridCol w="751778">
                  <a:extLst>
                    <a:ext uri="{9D8B030D-6E8A-4147-A177-3AD203B41FA5}">
                      <a16:colId xmlns:a16="http://schemas.microsoft.com/office/drawing/2014/main" val="1168667250"/>
                    </a:ext>
                  </a:extLst>
                </a:gridCol>
                <a:gridCol w="751778">
                  <a:extLst>
                    <a:ext uri="{9D8B030D-6E8A-4147-A177-3AD203B41FA5}">
                      <a16:colId xmlns:a16="http://schemas.microsoft.com/office/drawing/2014/main" val="284662155"/>
                    </a:ext>
                  </a:extLst>
                </a:gridCol>
              </a:tblGrid>
              <a:tr h="1530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617212"/>
                  </a:ext>
                </a:extLst>
              </a:tr>
              <a:tr h="46883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903196"/>
                  </a:ext>
                </a:extLst>
              </a:tr>
              <a:tr h="16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36.339.608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458265"/>
                  </a:ext>
                </a:extLst>
              </a:tr>
              <a:tr h="153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57.059.788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57.059.788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30.604.588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475592"/>
                  </a:ext>
                </a:extLst>
              </a:tr>
              <a:tr h="16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10.796.310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10.796.310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4.545.697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56827"/>
                  </a:ext>
                </a:extLst>
              </a:tr>
              <a:tr h="16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067658"/>
                  </a:ext>
                </a:extLst>
              </a:tr>
              <a:tr h="16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141036"/>
                  </a:ext>
                </a:extLst>
              </a:tr>
              <a:tr h="16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462999"/>
                  </a:ext>
                </a:extLst>
              </a:tr>
              <a:tr h="285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75844"/>
                  </a:ext>
                </a:extLst>
              </a:tr>
              <a:tr h="16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507517"/>
                  </a:ext>
                </a:extLst>
              </a:tr>
              <a:tr h="16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15361,1%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15361,1%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380594"/>
                  </a:ext>
                </a:extLst>
              </a:tr>
              <a:tr h="16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15361,1%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15361,1%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779762"/>
                  </a:ext>
                </a:extLst>
              </a:tr>
              <a:tr h="181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924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</TotalTime>
  <Words>6765</Words>
  <Application>Microsoft Office PowerPoint</Application>
  <PresentationFormat>Presentación en pantalla (4:3)</PresentationFormat>
  <Paragraphs>4042</Paragraphs>
  <Slides>25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8" baseType="lpstr">
      <vt:lpstr>Arial</vt:lpstr>
      <vt:lpstr>Calibri</vt:lpstr>
      <vt:lpstr>1_Tema de Office</vt:lpstr>
      <vt:lpstr>EJECUCIÓN ACUMULADA DE GASTOS PRESUPUESTARIOS AL MES DE JUNIO DE 2021 PARTIDA 15: MINISTERIO DEL TRABAJO Y PREVISIÓN SOCIAL</vt:lpstr>
      <vt:lpstr>COMPORTAMIENTO DE LA EJECUCIÓN ACUMULADA DE GASTOS A JUNIO DE 2021  PARTIDA 15 MINISTERIO DEL TRABAJO Y PREVISIÓN SOCIAL</vt:lpstr>
      <vt:lpstr>Presentación de PowerPoint</vt:lpstr>
      <vt:lpstr>Presentación de PowerPoint</vt:lpstr>
      <vt:lpstr>EJECUCIÓN ACUMULADA DE GASTOS A JUNIO DE 2021  PARTIDA 15 MINISTERIO DE TRABAJO Y PREVISIÓN SOCIAL</vt:lpstr>
      <vt:lpstr>EJECUCIÓN ACUMULADA DE GASTOS A JUNIO DE 2021  PARTIDA 15 RESUMEN POR CAPÍTULOS</vt:lpstr>
      <vt:lpstr>EJECUCIÓN ACUMULADA DE GASTOS A JUNIO DE 2021  PARTIDA 15. CAPÍTULO 01. PROGRAMA 01: SUBSECRETARÍA DEL TRABAJO</vt:lpstr>
      <vt:lpstr>EJECUCIÓN ACUMULADA DE GASTOS A JUNIO DE 2021  PARTIDA 15. CAPÍTULO 01. PROGRAMA 03: PROEMPLEO</vt:lpstr>
      <vt:lpstr>EJECUCIÓN ACUMULADA DE GASTOS A JUNIO DE 2021  PARTIDA 15. CAPÍTULO 02. PROGRAMA 01: DIRECCIÓN DEL TRABAJO</vt:lpstr>
      <vt:lpstr>EJECUCIÓN ACUMULADA DE GASTOS A JUNIO DE 2021  PARTIDA 15. CAPÍTULO 03. PROGRAMA 01: SUBSECRETARÍA DE PREVISIÓN SOCIAL</vt:lpstr>
      <vt:lpstr>EJECUCIÓN ACUMULADA DE GASTOS A JUNIO DE 2021  PARTIDA 15. CAPÍTULO 04. PROGRAMA 01: DIRECCIÓN DE CRÉDITO PRENDARIO</vt:lpstr>
      <vt:lpstr>EJECUCIÓN ACUMULADA DE GASTOS A JUNIO DE 2021  PARTIDA 15. CAPÍTULO 05. PROGRAMA 01: SERVICIO NACIONAL DE CAPACITACIÓN Y EMPLEO</vt:lpstr>
      <vt:lpstr>EJECUCIÓN ACUMULADA DE GASTOS A JUNIO DE 2021  PARTIDA 15. CAPÍTULO 05. PROGRAMA 01: SERVICIO NACIONAL DE CAPACITACIÓN Y EMPLEO</vt:lpstr>
      <vt:lpstr>EJECUCIÓN ACUMULADA DE GASTOS A JUNIO DE 2021  PARTIDA 15. CAPÍTULO 05. PROGRAMA 01: SERVICIO NACIONAL DE CAPACITACIÓN Y EMPLEO FET – Covid - 19</vt:lpstr>
      <vt:lpstr>EJECUCIÓN ACUMULADA DE GASTOS A JUNIO DE 2021  PARTIDA 15. CAPÍTULO 06. PROGRAMA 01: SUPERINTENDENCIA DE SEGURIDAD SOCIAL</vt:lpstr>
      <vt:lpstr>EJECUCIÓN ACUMULADA DE GASTOS A JUNIO DE 2021  PARTIDA 15. CAPÍTULO 07. PROGRAMA 01: SUPERINTENDENCIA DE PENSIONES</vt:lpstr>
      <vt:lpstr>EJECUCIÓN ACUMULADA DE GASTOS A JUNIO DE 2021  PARTIDA 15. CAPÍTULO 09. PROGRAMA 01: INSTITUTO DE PREVISIÓN SOCIAL</vt:lpstr>
      <vt:lpstr>EJECUCIÓN ACUMULADA DE GASTOS A JUNIO DE 2021  PARTIDA 15. CAPÍTULO 09. PROGRAMA 01: INSTITUTO DE PREVISIÓN SOCIAL</vt:lpstr>
      <vt:lpstr>EJECUCIÓN ACUMULADA DE GASTOS A JUNIO DE 2021  PARTIDA 15. CAPÍTULO 09. PROGRAMA 01: INSTITUTO DE PREVISIÓN SOCIAL FET – Covid - 19</vt:lpstr>
      <vt:lpstr>EJECUCIÓN ACUMULADA DE GASTOS A JUNIO DE 2021  PARTIDA 15. CAPÍTULO 10. PROGRAMA 01: INSTITUTO  DE SEGURIDAD LABORAL  </vt:lpstr>
      <vt:lpstr>EJECUCIÓN ACUMULADA DE GASTOS A JUNIO DE 2021  PARTIDA 15. CAPÍTULO 13. PROGRAMA 01: CAJA DE PREVISIÓN DE LA DEFENSA NACIONAL</vt:lpstr>
      <vt:lpstr>EJECUCIÓN ACUMULADA DE GASTOS A JUNIO DE 2021  PARTIDA 15. CAPÍTULO 13. PROGRAMA 01: CAJA DE PREVISIÓN DE LA DEFENSA NACIONAL</vt:lpstr>
      <vt:lpstr>EJECUCIÓN ACUMULADA DE GASTOS A JUNIO DE 2021  PARTIDA 15. CAPÍTULO 13. PROGRAMA 02: FONDO DE MEDICINA CURATIVA</vt:lpstr>
      <vt:lpstr>EJECUCIÓN ACUMULADA DE GASTOS A JUNIO DE 2021  PARTIDA 15. CAPÍTULO 14. PROGRAMA 01: DIRECCIÓN DE PREVISIÓN DE CARABINEROS DE CHILE</vt:lpstr>
      <vt:lpstr>EJECUCIÓN ACUMULADA DE GASTOS A JUNIO DE 2021  PARTIDA 15. CAPÍTULO 14. PROGRAMA 01: DIRECCIÓN DE PREVISIÓN DE CARABINEROS DE CHILE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75</cp:revision>
  <dcterms:created xsi:type="dcterms:W3CDTF">2020-01-06T19:24:32Z</dcterms:created>
  <dcterms:modified xsi:type="dcterms:W3CDTF">2021-08-08T22:09:28Z</dcterms:modified>
</cp:coreProperties>
</file>