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9" r:id="rId4"/>
    <p:sldId id="304" r:id="rId5"/>
    <p:sldId id="305" r:id="rId6"/>
    <p:sldId id="264" r:id="rId7"/>
    <p:sldId id="263" r:id="rId8"/>
    <p:sldId id="265" r:id="rId9"/>
    <p:sldId id="268" r:id="rId10"/>
    <p:sldId id="271" r:id="rId11"/>
    <p:sldId id="301" r:id="rId12"/>
    <p:sldId id="302" r:id="rId1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660"/>
  </p:normalViewPr>
  <p:slideViewPr>
    <p:cSldViewPr>
      <p:cViewPr varScale="1">
        <p:scale>
          <a:sx n="105" d="100"/>
          <a:sy n="105" d="100"/>
        </p:scale>
        <p:origin x="1710" y="9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00" b="1" i="0" baseline="0" dirty="0">
                <a:effectLst/>
              </a:rPr>
              <a:t>Distribución Presupuesto Inicial por Subtítulos de Gasto</a:t>
            </a:r>
            <a:endParaRPr lang="es-CL" sz="10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6692913385826774E-3"/>
          <c:y val="0.19552441792173922"/>
          <c:w val="0.99084720967256146"/>
          <c:h val="0.54830733184682312"/>
        </c:manualLayout>
      </c:layout>
      <c:pie3DChart>
        <c:varyColors val="1"/>
        <c:ser>
          <c:idx val="0"/>
          <c:order val="0"/>
          <c:tx>
            <c:strRef>
              <c:f>'Partida 14'!$D$56</c:f>
              <c:strCache>
                <c:ptCount val="1"/>
                <c:pt idx="0">
                  <c:v>M$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4FA-4F1F-948F-0D569CF969E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4FA-4F1F-948F-0D569CF969E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4FA-4F1F-948F-0D569CF969E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4FA-4F1F-948F-0D569CF969E2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14'!$C$57:$C$60</c:f>
              <c:strCache>
                <c:ptCount val="4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de Capital</c:v>
                </c:pt>
                <c:pt idx="3">
                  <c:v>Otros</c:v>
                </c:pt>
              </c:strCache>
            </c:strRef>
          </c:cat>
          <c:val>
            <c:numRef>
              <c:f>'Partida 14'!$D$57:$D$60</c:f>
              <c:numCache>
                <c:formatCode>_-* #,##0_-;\-* #,##0_-;_-* "-"??_-;_-@_-</c:formatCode>
                <c:ptCount val="4"/>
                <c:pt idx="0">
                  <c:v>18476365</c:v>
                </c:pt>
                <c:pt idx="1">
                  <c:v>4125883</c:v>
                </c:pt>
                <c:pt idx="2">
                  <c:v>13308643</c:v>
                </c:pt>
                <c:pt idx="3" formatCode="#,##0">
                  <c:v>7258059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4FA-4F1F-948F-0D569CF969E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8804698593003741E-3"/>
          <c:y val="0.79061545008411394"/>
          <c:w val="0.98168151112258506"/>
          <c:h val="0.18568084989896375"/>
        </c:manualLayout>
      </c:layout>
      <c:overlay val="0"/>
      <c:spPr>
        <a:noFill/>
        <a:ln w="12700">
          <a:solidFill>
            <a:schemeClr val="l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dirty="0"/>
              <a:t>Distribución Presupuesto Inicial por Programa</a:t>
            </a:r>
            <a:endParaRPr lang="es-CL" sz="1050" b="1" dirty="0"/>
          </a:p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dirty="0"/>
              <a:t>(en millones de $)</a:t>
            </a:r>
            <a:endParaRPr lang="es-CL" sz="1050" b="1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1.9656017965909964E-2"/>
          <c:y val="0.18457899648689463"/>
          <c:w val="0.95195195608333116"/>
          <c:h val="0.68077481233404868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14'!$H$57:$H$60</c:f>
              <c:strCache>
                <c:ptCount val="4"/>
                <c:pt idx="0">
                  <c:v>Subsecretaría de Bienes Nacionales</c:v>
                </c:pt>
                <c:pt idx="1">
                  <c:v>Regularización de la Propiedad Raíz</c:v>
                </c:pt>
                <c:pt idx="2">
                  <c:v>Administración de Bienes</c:v>
                </c:pt>
                <c:pt idx="3">
                  <c:v>Catastro</c:v>
                </c:pt>
              </c:strCache>
            </c:strRef>
          </c:cat>
          <c:val>
            <c:numRef>
              <c:f>'Partida 14'!$I$57:$I$60</c:f>
              <c:numCache>
                <c:formatCode>_-* #,##0_-;\-* #,##0_-;_-* "-"??_-;_-@_-</c:formatCode>
                <c:ptCount val="4"/>
                <c:pt idx="0">
                  <c:v>12461810000</c:v>
                </c:pt>
                <c:pt idx="1">
                  <c:v>3358757000</c:v>
                </c:pt>
                <c:pt idx="2">
                  <c:v>23941996000</c:v>
                </c:pt>
                <c:pt idx="3">
                  <c:v>3406387000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DA-4330-852A-C59A64FEF5A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19063808"/>
        <c:axId val="219070848"/>
      </c:barChart>
      <c:catAx>
        <c:axId val="21906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070848"/>
        <c:crosses val="autoZero"/>
        <c:auto val="0"/>
        <c:lblAlgn val="ctr"/>
        <c:lblOffset val="100"/>
        <c:noMultiLvlLbl val="0"/>
      </c:catAx>
      <c:valAx>
        <c:axId val="219070848"/>
        <c:scaling>
          <c:orientation val="minMax"/>
        </c:scaling>
        <c:delete val="1"/>
        <c:axPos val="l"/>
        <c:numFmt formatCode="General" sourceLinked="0"/>
        <c:majorTickMark val="none"/>
        <c:minorTickMark val="none"/>
        <c:tickLblPos val="nextTo"/>
        <c:crossAx val="21906380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2019- 2020 - 2021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8114302137353608"/>
          <c:y val="4.347700305597307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14'!$C$28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14'!$D$28:$O$28</c:f>
              <c:numCache>
                <c:formatCode>0.0%</c:formatCode>
                <c:ptCount val="12"/>
                <c:pt idx="0">
                  <c:v>0.10063019503927965</c:v>
                </c:pt>
                <c:pt idx="1">
                  <c:v>7.9182587005927077E-2</c:v>
                </c:pt>
                <c:pt idx="2">
                  <c:v>6.7673133335640553E-2</c:v>
                </c:pt>
                <c:pt idx="3">
                  <c:v>6.1611603883298512E-2</c:v>
                </c:pt>
                <c:pt idx="4">
                  <c:v>9.4445635842899597E-2</c:v>
                </c:pt>
                <c:pt idx="5">
                  <c:v>9.7697943124260708E-2</c:v>
                </c:pt>
                <c:pt idx="6">
                  <c:v>4.5459477058185017E-2</c:v>
                </c:pt>
                <c:pt idx="7">
                  <c:v>9.7453674277176688E-2</c:v>
                </c:pt>
                <c:pt idx="8">
                  <c:v>7.1065049144794418E-2</c:v>
                </c:pt>
                <c:pt idx="9">
                  <c:v>5.9445398173130291E-2</c:v>
                </c:pt>
                <c:pt idx="10">
                  <c:v>0.10633100315251905</c:v>
                </c:pt>
                <c:pt idx="11">
                  <c:v>8.4616702926479118E-2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F2-44A5-B720-56DE58AF45C5}"/>
            </c:ext>
          </c:extLst>
        </c:ser>
        <c:ser>
          <c:idx val="0"/>
          <c:order val="1"/>
          <c:tx>
            <c:strRef>
              <c:f>'Partida 14'!$C$29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14'!$D$29:$O$29</c:f>
              <c:numCache>
                <c:formatCode>0.0%</c:formatCode>
                <c:ptCount val="12"/>
                <c:pt idx="0">
                  <c:v>3.0835773029146803E-2</c:v>
                </c:pt>
                <c:pt idx="1">
                  <c:v>0.15785598507826956</c:v>
                </c:pt>
                <c:pt idx="2">
                  <c:v>0.11242335564359816</c:v>
                </c:pt>
                <c:pt idx="3">
                  <c:v>0.10048073605926697</c:v>
                </c:pt>
                <c:pt idx="4">
                  <c:v>4.9918651651859526E-2</c:v>
                </c:pt>
                <c:pt idx="5">
                  <c:v>5.6763677079873426E-2</c:v>
                </c:pt>
                <c:pt idx="6">
                  <c:v>6.9749660471060404E-2</c:v>
                </c:pt>
                <c:pt idx="7">
                  <c:v>6.9908343612688231E-2</c:v>
                </c:pt>
                <c:pt idx="8">
                  <c:v>0.22246211860727994</c:v>
                </c:pt>
                <c:pt idx="9">
                  <c:v>8.1405662255098224E-2</c:v>
                </c:pt>
                <c:pt idx="10">
                  <c:v>7.3481833802243851E-2</c:v>
                </c:pt>
                <c:pt idx="11">
                  <c:v>0.18716243224082682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F2-44A5-B720-56DE58AF45C5}"/>
            </c:ext>
          </c:extLst>
        </c:ser>
        <c:ser>
          <c:idx val="1"/>
          <c:order val="2"/>
          <c:tx>
            <c:strRef>
              <c:f>'Partida 14'!$C$30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6.4412238325281803E-3"/>
                  <c:y val="-3.950616669487126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3F2-44A5-B720-56DE58AF45C5}"/>
                </c:ext>
              </c:extLst>
            </c:dLbl>
            <c:dLbl>
              <c:idx val="2"/>
              <c:layout>
                <c:manualLayout>
                  <c:x val="1.294533835444482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F2-44A5-B720-56DE58AF45C5}"/>
                </c:ext>
              </c:extLst>
            </c:dLbl>
            <c:dLbl>
              <c:idx val="3"/>
              <c:layout>
                <c:manualLayout>
                  <c:x val="8.672086720867168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3F2-44A5-B720-56DE58AF45C5}"/>
                </c:ext>
              </c:extLst>
            </c:dLbl>
            <c:dLbl>
              <c:idx val="4"/>
              <c:layout>
                <c:manualLayout>
                  <c:x val="6.5040650406504065E-3"/>
                  <c:y val="-7.242713558947855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3F2-44A5-B720-56DE58AF45C5}"/>
                </c:ext>
              </c:extLst>
            </c:dLbl>
            <c:dLbl>
              <c:idx val="5"/>
              <c:layout>
                <c:manualLayout>
                  <c:x val="4.29414922168537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3F2-44A5-B720-56DE58AF45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14'!$D$30:$I$30</c:f>
              <c:numCache>
                <c:formatCode>0.0%</c:formatCode>
                <c:ptCount val="6"/>
                <c:pt idx="0">
                  <c:v>5.4903790803343608E-2</c:v>
                </c:pt>
                <c:pt idx="1">
                  <c:v>4.2322882455818257E-2</c:v>
                </c:pt>
                <c:pt idx="2">
                  <c:v>9.9296055171423495E-2</c:v>
                </c:pt>
                <c:pt idx="3">
                  <c:v>0.12329604664268741</c:v>
                </c:pt>
                <c:pt idx="4">
                  <c:v>8.2381574754010617E-2</c:v>
                </c:pt>
                <c:pt idx="5">
                  <c:v>8.7857165688746852E-2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3F2-44A5-B720-56DE58AF45C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2802304"/>
        <c:axId val="162820480"/>
      </c:barChart>
      <c:catAx>
        <c:axId val="162802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2820480"/>
        <c:crosses val="autoZero"/>
        <c:auto val="1"/>
        <c:lblAlgn val="ctr"/>
        <c:lblOffset val="100"/>
        <c:noMultiLvlLbl val="0"/>
      </c:catAx>
      <c:valAx>
        <c:axId val="1628204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2802304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rPr>
              <a:t>% Ejecución Acumulada  2019 - 2020 - 2021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 sz="12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effectLst/>
              <a:latin typeface="+mn-lt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0.30520458265139117"/>
          <c:y val="2.773649889256802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14'!$C$21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14'!$D$20:$O$20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14'!$D$21:$O$21</c:f>
              <c:numCache>
                <c:formatCode>0.0%</c:formatCode>
                <c:ptCount val="12"/>
                <c:pt idx="0">
                  <c:v>0.10063019503927965</c:v>
                </c:pt>
                <c:pt idx="1">
                  <c:v>0.17981278204520673</c:v>
                </c:pt>
                <c:pt idx="2">
                  <c:v>0.24665941467384236</c:v>
                </c:pt>
                <c:pt idx="3">
                  <c:v>0.3082710185571409</c:v>
                </c:pt>
                <c:pt idx="4">
                  <c:v>0.40271665440004045</c:v>
                </c:pt>
                <c:pt idx="5">
                  <c:v>0.49539438346666725</c:v>
                </c:pt>
                <c:pt idx="6">
                  <c:v>0.53816081998789678</c:v>
                </c:pt>
                <c:pt idx="7">
                  <c:v>0.62652478656872956</c:v>
                </c:pt>
                <c:pt idx="8">
                  <c:v>0.69758983571352395</c:v>
                </c:pt>
                <c:pt idx="9">
                  <c:v>0.75703523388665428</c:v>
                </c:pt>
                <c:pt idx="10">
                  <c:v>0.8628989959063309</c:v>
                </c:pt>
                <c:pt idx="11">
                  <c:v>0.94502426003859552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79-4AA5-BA32-62521E99B890}"/>
            </c:ext>
          </c:extLst>
        </c:ser>
        <c:ser>
          <c:idx val="0"/>
          <c:order val="1"/>
          <c:tx>
            <c:strRef>
              <c:f>'Partida 14'!$C$22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14'!$D$20:$O$20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14'!$D$22:$O$22</c:f>
              <c:numCache>
                <c:formatCode>0.0%</c:formatCode>
                <c:ptCount val="12"/>
                <c:pt idx="0">
                  <c:v>3.0835773029146803E-2</c:v>
                </c:pt>
                <c:pt idx="1">
                  <c:v>0.18869175810741637</c:v>
                </c:pt>
                <c:pt idx="2">
                  <c:v>0.29975350314655558</c:v>
                </c:pt>
                <c:pt idx="3">
                  <c:v>0.40295844708133366</c:v>
                </c:pt>
                <c:pt idx="4">
                  <c:v>0.45983391901119364</c:v>
                </c:pt>
                <c:pt idx="5">
                  <c:v>0.51552668322470352</c:v>
                </c:pt>
                <c:pt idx="6">
                  <c:v>0.58527634369576398</c:v>
                </c:pt>
                <c:pt idx="7">
                  <c:v>0.65459782650741183</c:v>
                </c:pt>
                <c:pt idx="8">
                  <c:v>0.87705994511469176</c:v>
                </c:pt>
                <c:pt idx="9">
                  <c:v>0.94168353057509946</c:v>
                </c:pt>
                <c:pt idx="10">
                  <c:v>1.0151653643773433</c:v>
                </c:pt>
                <c:pt idx="11">
                  <c:v>1.1066852044820585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D79-4AA5-BA32-62521E99B890}"/>
            </c:ext>
          </c:extLst>
        </c:ser>
        <c:ser>
          <c:idx val="1"/>
          <c:order val="2"/>
          <c:tx>
            <c:strRef>
              <c:f>'Partida 14'!$C$23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Lbls>
            <c:dLbl>
              <c:idx val="0"/>
              <c:layout>
                <c:manualLayout>
                  <c:x val="-5.1958537915984725E-2"/>
                  <c:y val="-3.0777841875748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D79-4AA5-BA32-62521E99B890}"/>
                </c:ext>
              </c:extLst>
            </c:dLbl>
            <c:dLbl>
              <c:idx val="1"/>
              <c:layout>
                <c:manualLayout>
                  <c:x val="-3.2733224222585927E-2"/>
                  <c:y val="-1.9811784923262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D79-4AA5-BA32-62521E99B890}"/>
                </c:ext>
              </c:extLst>
            </c:dLbl>
            <c:dLbl>
              <c:idx val="2"/>
              <c:layout>
                <c:manualLayout>
                  <c:x val="-3.4915439170758358E-2"/>
                  <c:y val="-3.56612128618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D79-4AA5-BA32-62521E99B890}"/>
                </c:ext>
              </c:extLst>
            </c:dLbl>
            <c:dLbl>
              <c:idx val="3"/>
              <c:layout>
                <c:manualLayout>
                  <c:x val="-4.5826468040613216E-2"/>
                  <c:y val="-2.08026171360279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D79-4AA5-BA32-62521E99B890}"/>
                </c:ext>
              </c:extLst>
            </c:dLbl>
            <c:dLbl>
              <c:idx val="4"/>
              <c:layout>
                <c:manualLayout>
                  <c:x val="-1.3093289689034371E-2"/>
                  <c:y val="1.18870709539576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D79-4AA5-BA32-62521E99B890}"/>
                </c:ext>
              </c:extLst>
            </c:dLbl>
            <c:dLbl>
              <c:idx val="5"/>
              <c:layout>
                <c:manualLayout>
                  <c:x val="-3.9279869067103193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D79-4AA5-BA32-62521E99B890}"/>
                </c:ext>
              </c:extLst>
            </c:dLbl>
            <c:dLbl>
              <c:idx val="6"/>
              <c:layout>
                <c:manualLayout>
                  <c:x val="-5.8919803600654748E-2"/>
                  <c:y val="-1.18870709539577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D79-4AA5-BA32-62521E99B890}"/>
                </c:ext>
              </c:extLst>
            </c:dLbl>
            <c:dLbl>
              <c:idx val="7"/>
              <c:layout>
                <c:manualLayout>
                  <c:x val="-5.0190943807965162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D79-4AA5-BA32-62521E99B890}"/>
                </c:ext>
              </c:extLst>
            </c:dLbl>
            <c:dLbl>
              <c:idx val="8"/>
              <c:layout>
                <c:manualLayout>
                  <c:x val="-6.546644844517177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D79-4AA5-BA32-62521E99B890}"/>
                </c:ext>
              </c:extLst>
            </c:dLbl>
            <c:dLbl>
              <c:idx val="9"/>
              <c:layout>
                <c:manualLayout>
                  <c:x val="-5.4555373704309872E-2"/>
                  <c:y val="3.169885587722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D79-4AA5-BA32-62521E99B8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14'!$D$20:$O$20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14'!$D$23:$I$23</c:f>
              <c:numCache>
                <c:formatCode>0.0%</c:formatCode>
                <c:ptCount val="6"/>
                <c:pt idx="0">
                  <c:v>5.4903790803343608E-2</c:v>
                </c:pt>
                <c:pt idx="1">
                  <c:v>9.6655004131635303E-2</c:v>
                </c:pt>
                <c:pt idx="2">
                  <c:v>0.19595105930305878</c:v>
                </c:pt>
                <c:pt idx="3">
                  <c:v>0.31344675723156212</c:v>
                </c:pt>
                <c:pt idx="4">
                  <c:v>0.39531662422949609</c:v>
                </c:pt>
                <c:pt idx="5">
                  <c:v>0.48379696355682289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6D79-4AA5-BA32-62521E99B8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8979712"/>
        <c:axId val="218981504"/>
      </c:lineChart>
      <c:catAx>
        <c:axId val="218979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981504"/>
        <c:crosses val="autoZero"/>
        <c:auto val="1"/>
        <c:lblAlgn val="ctr"/>
        <c:lblOffset val="100"/>
        <c:noMultiLvlLbl val="0"/>
      </c:catAx>
      <c:valAx>
        <c:axId val="21898150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97971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266818734401244E-2"/>
          <c:y val="0.91414633202741946"/>
          <c:w val="0.96764857747936994"/>
          <c:h val="6.2079526064665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08-08-2021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08-08-2021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08-08-2021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08-08-2021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08-08-2021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08-08-2021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08-08-2021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08-08-2021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08-08-2021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08-08-2021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08-08-2021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3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2A73341-F008-4A94-B768-5C3C7DAFA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332314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E5F01E5A-628C-4232-A6EE-99BB50980341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988840"/>
            <a:ext cx="817290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JUNIO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14: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julio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5333" y="1436547"/>
            <a:ext cx="7993334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13A1057-B71C-4454-9763-C0C4A3AC840E}"/>
              </a:ext>
            </a:extLst>
          </p:cNvPr>
          <p:cNvSpPr txBox="1">
            <a:spLocks/>
          </p:cNvSpPr>
          <p:nvPr/>
        </p:nvSpPr>
        <p:spPr>
          <a:xfrm>
            <a:off x="530352" y="6356349"/>
            <a:ext cx="841488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1579" y="755320"/>
            <a:ext cx="799333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E3B82D4-4DF2-495F-849A-22452D2439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127597"/>
              </p:ext>
            </p:extLst>
          </p:nvPr>
        </p:nvGraphicFramePr>
        <p:xfrm>
          <a:off x="557799" y="1801672"/>
          <a:ext cx="7993331" cy="2037228"/>
        </p:xfrm>
        <a:graphic>
          <a:graphicData uri="http://schemas.openxmlformats.org/drawingml/2006/table">
            <a:tbl>
              <a:tblPr/>
              <a:tblGrid>
                <a:gridCol w="258767">
                  <a:extLst>
                    <a:ext uri="{9D8B030D-6E8A-4147-A177-3AD203B41FA5}">
                      <a16:colId xmlns:a16="http://schemas.microsoft.com/office/drawing/2014/main" val="525954022"/>
                    </a:ext>
                  </a:extLst>
                </a:gridCol>
                <a:gridCol w="258767">
                  <a:extLst>
                    <a:ext uri="{9D8B030D-6E8A-4147-A177-3AD203B41FA5}">
                      <a16:colId xmlns:a16="http://schemas.microsoft.com/office/drawing/2014/main" val="302290570"/>
                    </a:ext>
                  </a:extLst>
                </a:gridCol>
                <a:gridCol w="258767">
                  <a:extLst>
                    <a:ext uri="{9D8B030D-6E8A-4147-A177-3AD203B41FA5}">
                      <a16:colId xmlns:a16="http://schemas.microsoft.com/office/drawing/2014/main" val="1228721783"/>
                    </a:ext>
                  </a:extLst>
                </a:gridCol>
                <a:gridCol w="3190606">
                  <a:extLst>
                    <a:ext uri="{9D8B030D-6E8A-4147-A177-3AD203B41FA5}">
                      <a16:colId xmlns:a16="http://schemas.microsoft.com/office/drawing/2014/main" val="2025440746"/>
                    </a:ext>
                  </a:extLst>
                </a:gridCol>
                <a:gridCol w="693497">
                  <a:extLst>
                    <a:ext uri="{9D8B030D-6E8A-4147-A177-3AD203B41FA5}">
                      <a16:colId xmlns:a16="http://schemas.microsoft.com/office/drawing/2014/main" val="3330649296"/>
                    </a:ext>
                  </a:extLst>
                </a:gridCol>
                <a:gridCol w="693497">
                  <a:extLst>
                    <a:ext uri="{9D8B030D-6E8A-4147-A177-3AD203B41FA5}">
                      <a16:colId xmlns:a16="http://schemas.microsoft.com/office/drawing/2014/main" val="3547397163"/>
                    </a:ext>
                  </a:extLst>
                </a:gridCol>
                <a:gridCol w="693497">
                  <a:extLst>
                    <a:ext uri="{9D8B030D-6E8A-4147-A177-3AD203B41FA5}">
                      <a16:colId xmlns:a16="http://schemas.microsoft.com/office/drawing/2014/main" val="3449630824"/>
                    </a:ext>
                  </a:extLst>
                </a:gridCol>
                <a:gridCol w="693497">
                  <a:extLst>
                    <a:ext uri="{9D8B030D-6E8A-4147-A177-3AD203B41FA5}">
                      <a16:colId xmlns:a16="http://schemas.microsoft.com/office/drawing/2014/main" val="939812563"/>
                    </a:ext>
                  </a:extLst>
                </a:gridCol>
                <a:gridCol w="631394">
                  <a:extLst>
                    <a:ext uri="{9D8B030D-6E8A-4147-A177-3AD203B41FA5}">
                      <a16:colId xmlns:a16="http://schemas.microsoft.com/office/drawing/2014/main" val="959680594"/>
                    </a:ext>
                  </a:extLst>
                </a:gridCol>
                <a:gridCol w="621042">
                  <a:extLst>
                    <a:ext uri="{9D8B030D-6E8A-4147-A177-3AD203B41FA5}">
                      <a16:colId xmlns:a16="http://schemas.microsoft.com/office/drawing/2014/main" val="1353745238"/>
                    </a:ext>
                  </a:extLst>
                </a:gridCol>
              </a:tblGrid>
              <a:tr h="1225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2380833"/>
                  </a:ext>
                </a:extLst>
              </a:tr>
              <a:tr h="3752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267215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Maule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52.850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52.850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42.273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3167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Bíobío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361.938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361.938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073529"/>
                  </a:ext>
                </a:extLst>
              </a:tr>
              <a:tr h="16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La Araucanía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5.857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093693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Lagos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153.803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153.803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833692"/>
                  </a:ext>
                </a:extLst>
              </a:tr>
              <a:tr h="153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Aysén del General Carlos Ibáñez del Campo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101212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Magallanes y de la Antártica Chilena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38.060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431725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 de 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58.362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58.362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51.486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2949919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Ríos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477.768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477.768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975409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Arica y Parinacota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311.448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311.448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235.323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102522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Ñuble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99.930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99.930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755589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330.317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330.307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12.253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122530,0%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758185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330.317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330.307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12.253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122530,0%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7055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6385" y="1549532"/>
            <a:ext cx="7886701" cy="3673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A30280A-B577-48B0-B690-473711D336F0}"/>
              </a:ext>
            </a:extLst>
          </p:cNvPr>
          <p:cNvSpPr txBox="1">
            <a:spLocks/>
          </p:cNvSpPr>
          <p:nvPr/>
        </p:nvSpPr>
        <p:spPr>
          <a:xfrm>
            <a:off x="576386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76386" y="890901"/>
            <a:ext cx="802806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05: CATASTRO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A7988B4-1A00-4C39-AEE1-2B7BC500C9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019621"/>
              </p:ext>
            </p:extLst>
          </p:nvPr>
        </p:nvGraphicFramePr>
        <p:xfrm>
          <a:off x="576383" y="1916832"/>
          <a:ext cx="8028060" cy="1696805"/>
        </p:xfrm>
        <a:graphic>
          <a:graphicData uri="http://schemas.openxmlformats.org/drawingml/2006/table">
            <a:tbl>
              <a:tblPr/>
              <a:tblGrid>
                <a:gridCol w="269037">
                  <a:extLst>
                    <a:ext uri="{9D8B030D-6E8A-4147-A177-3AD203B41FA5}">
                      <a16:colId xmlns:a16="http://schemas.microsoft.com/office/drawing/2014/main" val="1697501364"/>
                    </a:ext>
                  </a:extLst>
                </a:gridCol>
                <a:gridCol w="269037">
                  <a:extLst>
                    <a:ext uri="{9D8B030D-6E8A-4147-A177-3AD203B41FA5}">
                      <a16:colId xmlns:a16="http://schemas.microsoft.com/office/drawing/2014/main" val="3884266767"/>
                    </a:ext>
                  </a:extLst>
                </a:gridCol>
                <a:gridCol w="269037">
                  <a:extLst>
                    <a:ext uri="{9D8B030D-6E8A-4147-A177-3AD203B41FA5}">
                      <a16:colId xmlns:a16="http://schemas.microsoft.com/office/drawing/2014/main" val="3306846334"/>
                    </a:ext>
                  </a:extLst>
                </a:gridCol>
                <a:gridCol w="3034735">
                  <a:extLst>
                    <a:ext uri="{9D8B030D-6E8A-4147-A177-3AD203B41FA5}">
                      <a16:colId xmlns:a16="http://schemas.microsoft.com/office/drawing/2014/main" val="565673215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2938540055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3180054848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23919526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2355044881"/>
                    </a:ext>
                  </a:extLst>
                </a:gridCol>
                <a:gridCol w="656450">
                  <a:extLst>
                    <a:ext uri="{9D8B030D-6E8A-4147-A177-3AD203B41FA5}">
                      <a16:colId xmlns:a16="http://schemas.microsoft.com/office/drawing/2014/main" val="2928237792"/>
                    </a:ext>
                  </a:extLst>
                </a:gridCol>
                <a:gridCol w="645688">
                  <a:extLst>
                    <a:ext uri="{9D8B030D-6E8A-4147-A177-3AD203B41FA5}">
                      <a16:colId xmlns:a16="http://schemas.microsoft.com/office/drawing/2014/main" val="1238421831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6355551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934270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3.406.387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3.646.943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240.556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1.601.702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244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2.800.983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2.800.980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1.460.613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83595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516.642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499.602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-17.040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2441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86425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7852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88.752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728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88.752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6365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31230,0%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27647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31230,0%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5048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04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2993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80083" y="836712"/>
            <a:ext cx="8183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14 MINISTERIO DE BIENES NACIONALES</a:t>
            </a: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F8DC11A3-1BCE-494D-A97F-5FD09B08D3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9315146"/>
              </p:ext>
            </p:extLst>
          </p:nvPr>
        </p:nvGraphicFramePr>
        <p:xfrm>
          <a:off x="450457" y="1988841"/>
          <a:ext cx="4086000" cy="2519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64439BD4-B649-451A-80FE-59DC10C8A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8077522"/>
              </p:ext>
            </p:extLst>
          </p:nvPr>
        </p:nvGraphicFramePr>
        <p:xfrm>
          <a:off x="4632681" y="1988841"/>
          <a:ext cx="4036393" cy="2520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5529" y="724413"/>
            <a:ext cx="809891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E4AE7043-75CF-4F41-85FD-E4C15A5054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5907930"/>
              </p:ext>
            </p:extLst>
          </p:nvPr>
        </p:nvGraphicFramePr>
        <p:xfrm>
          <a:off x="505529" y="2204864"/>
          <a:ext cx="8098918" cy="366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345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792088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0062" y="875360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14 MINISTERIO DE BIENES NACIONALES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E5E03742-9430-4FFB-9A3C-50BE0A5CD0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8784872"/>
              </p:ext>
            </p:extLst>
          </p:nvPr>
        </p:nvGraphicFramePr>
        <p:xfrm>
          <a:off x="500061" y="2132856"/>
          <a:ext cx="7920881" cy="3663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0677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71749" y="1485506"/>
            <a:ext cx="8229600" cy="3651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4FFFE78-8C05-4F16-956B-50BBA66A3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1749" y="630356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71749" y="776791"/>
            <a:ext cx="789133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34415A4-7E49-4A6B-8E1F-1697D0BA99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572261"/>
              </p:ext>
            </p:extLst>
          </p:nvPr>
        </p:nvGraphicFramePr>
        <p:xfrm>
          <a:off x="576386" y="1850632"/>
          <a:ext cx="7886700" cy="2189499"/>
        </p:xfrm>
        <a:graphic>
          <a:graphicData uri="http://schemas.openxmlformats.org/drawingml/2006/table">
            <a:tbl>
              <a:tblPr/>
              <a:tblGrid>
                <a:gridCol w="715032">
                  <a:extLst>
                    <a:ext uri="{9D8B030D-6E8A-4147-A177-3AD203B41FA5}">
                      <a16:colId xmlns:a16="http://schemas.microsoft.com/office/drawing/2014/main" val="3993268989"/>
                    </a:ext>
                  </a:extLst>
                </a:gridCol>
                <a:gridCol w="3009540">
                  <a:extLst>
                    <a:ext uri="{9D8B030D-6E8A-4147-A177-3AD203B41FA5}">
                      <a16:colId xmlns:a16="http://schemas.microsoft.com/office/drawing/2014/main" val="1358293307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665856091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002526151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225089243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080726931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480630560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897725706"/>
                    </a:ext>
                  </a:extLst>
                </a:gridCol>
              </a:tblGrid>
              <a:tr h="13578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6934849"/>
                  </a:ext>
                </a:extLst>
              </a:tr>
              <a:tr h="41583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824082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43.168.950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44.956.481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1.787.531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21.749.809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3280730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18.476.365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18.630.441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154.076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9.456.378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539852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4.125.883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4.273.656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147.773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1.454.910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977621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222.012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222.001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2018181,8%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862403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1.680.993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1.680.993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545.300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328866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5.119.038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5.129.170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10.132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2.598.571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561470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00662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231.135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266.975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86.942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207592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22.279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32713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7.133.855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0508397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1.218.738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1.217.708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223.542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21703,1%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468875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943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4948" y="1479698"/>
            <a:ext cx="806950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DD7D21C-DEC1-4162-9317-902862704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4947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4947" y="841574"/>
            <a:ext cx="799749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C03DFA9-00A2-49A1-9392-2B47DB4B51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583963"/>
              </p:ext>
            </p:extLst>
          </p:nvPr>
        </p:nvGraphicFramePr>
        <p:xfrm>
          <a:off x="534947" y="1844823"/>
          <a:ext cx="7997495" cy="1329035"/>
        </p:xfrm>
        <a:graphic>
          <a:graphicData uri="http://schemas.openxmlformats.org/drawingml/2006/table">
            <a:tbl>
              <a:tblPr/>
              <a:tblGrid>
                <a:gridCol w="277306">
                  <a:extLst>
                    <a:ext uri="{9D8B030D-6E8A-4147-A177-3AD203B41FA5}">
                      <a16:colId xmlns:a16="http://schemas.microsoft.com/office/drawing/2014/main" val="1499869235"/>
                    </a:ext>
                  </a:extLst>
                </a:gridCol>
                <a:gridCol w="277306">
                  <a:extLst>
                    <a:ext uri="{9D8B030D-6E8A-4147-A177-3AD203B41FA5}">
                      <a16:colId xmlns:a16="http://schemas.microsoft.com/office/drawing/2014/main" val="3678888331"/>
                    </a:ext>
                  </a:extLst>
                </a:gridCol>
                <a:gridCol w="3128008">
                  <a:extLst>
                    <a:ext uri="{9D8B030D-6E8A-4147-A177-3AD203B41FA5}">
                      <a16:colId xmlns:a16="http://schemas.microsoft.com/office/drawing/2014/main" val="3540419539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634559978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296364426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3779983660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1673624094"/>
                    </a:ext>
                  </a:extLst>
                </a:gridCol>
                <a:gridCol w="676626">
                  <a:extLst>
                    <a:ext uri="{9D8B030D-6E8A-4147-A177-3AD203B41FA5}">
                      <a16:colId xmlns:a16="http://schemas.microsoft.com/office/drawing/2014/main" val="1024168513"/>
                    </a:ext>
                  </a:extLst>
                </a:gridCol>
                <a:gridCol w="665533">
                  <a:extLst>
                    <a:ext uri="{9D8B030D-6E8A-4147-A177-3AD203B41FA5}">
                      <a16:colId xmlns:a16="http://schemas.microsoft.com/office/drawing/2014/main" val="2084958569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97211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Capi.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762017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43.168.950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44.956.481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1.787.531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21.749.809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59320"/>
                  </a:ext>
                </a:extLst>
              </a:tr>
              <a:tr h="147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12.461.810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13.103.218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641.408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6.105.634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318344"/>
                  </a:ext>
                </a:extLst>
              </a:tr>
              <a:tr h="147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de la Propiedad Raíz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3.358.757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3.496.200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137.443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1.385.210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948321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Bienes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23.941.996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24.710.120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768.124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12.657.263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613906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Catastro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3.406.387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3.646.943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240.556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1.601.702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949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90447" y="1410601"/>
            <a:ext cx="7983361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EF3D9FE3-EFD7-4C80-A823-F03730BF8E6E}"/>
              </a:ext>
            </a:extLst>
          </p:cNvPr>
          <p:cNvSpPr txBox="1">
            <a:spLocks/>
          </p:cNvSpPr>
          <p:nvPr/>
        </p:nvSpPr>
        <p:spPr>
          <a:xfrm>
            <a:off x="590447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90448" y="764704"/>
            <a:ext cx="7963106" cy="610501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01: SUBSECRETARÍA DE BIENES NACIONALES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F96F34C-03D9-4693-A42A-4DB2703A76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509962"/>
              </p:ext>
            </p:extLst>
          </p:nvPr>
        </p:nvGraphicFramePr>
        <p:xfrm>
          <a:off x="590445" y="1765446"/>
          <a:ext cx="7963108" cy="2210185"/>
        </p:xfrm>
        <a:graphic>
          <a:graphicData uri="http://schemas.openxmlformats.org/drawingml/2006/table">
            <a:tbl>
              <a:tblPr/>
              <a:tblGrid>
                <a:gridCol w="266861">
                  <a:extLst>
                    <a:ext uri="{9D8B030D-6E8A-4147-A177-3AD203B41FA5}">
                      <a16:colId xmlns:a16="http://schemas.microsoft.com/office/drawing/2014/main" val="3264033534"/>
                    </a:ext>
                  </a:extLst>
                </a:gridCol>
                <a:gridCol w="266861">
                  <a:extLst>
                    <a:ext uri="{9D8B030D-6E8A-4147-A177-3AD203B41FA5}">
                      <a16:colId xmlns:a16="http://schemas.microsoft.com/office/drawing/2014/main" val="3148005803"/>
                    </a:ext>
                  </a:extLst>
                </a:gridCol>
                <a:gridCol w="266861">
                  <a:extLst>
                    <a:ext uri="{9D8B030D-6E8A-4147-A177-3AD203B41FA5}">
                      <a16:colId xmlns:a16="http://schemas.microsoft.com/office/drawing/2014/main" val="2310108633"/>
                    </a:ext>
                  </a:extLst>
                </a:gridCol>
                <a:gridCol w="3010182">
                  <a:extLst>
                    <a:ext uri="{9D8B030D-6E8A-4147-A177-3AD203B41FA5}">
                      <a16:colId xmlns:a16="http://schemas.microsoft.com/office/drawing/2014/main" val="2053424793"/>
                    </a:ext>
                  </a:extLst>
                </a:gridCol>
                <a:gridCol w="715185">
                  <a:extLst>
                    <a:ext uri="{9D8B030D-6E8A-4147-A177-3AD203B41FA5}">
                      <a16:colId xmlns:a16="http://schemas.microsoft.com/office/drawing/2014/main" val="2616939412"/>
                    </a:ext>
                  </a:extLst>
                </a:gridCol>
                <a:gridCol w="715185">
                  <a:extLst>
                    <a:ext uri="{9D8B030D-6E8A-4147-A177-3AD203B41FA5}">
                      <a16:colId xmlns:a16="http://schemas.microsoft.com/office/drawing/2014/main" val="3635829366"/>
                    </a:ext>
                  </a:extLst>
                </a:gridCol>
                <a:gridCol w="715185">
                  <a:extLst>
                    <a:ext uri="{9D8B030D-6E8A-4147-A177-3AD203B41FA5}">
                      <a16:colId xmlns:a16="http://schemas.microsoft.com/office/drawing/2014/main" val="585902427"/>
                    </a:ext>
                  </a:extLst>
                </a:gridCol>
                <a:gridCol w="715185">
                  <a:extLst>
                    <a:ext uri="{9D8B030D-6E8A-4147-A177-3AD203B41FA5}">
                      <a16:colId xmlns:a16="http://schemas.microsoft.com/office/drawing/2014/main" val="3826747199"/>
                    </a:ext>
                  </a:extLst>
                </a:gridCol>
                <a:gridCol w="651139">
                  <a:extLst>
                    <a:ext uri="{9D8B030D-6E8A-4147-A177-3AD203B41FA5}">
                      <a16:colId xmlns:a16="http://schemas.microsoft.com/office/drawing/2014/main" val="3831320240"/>
                    </a:ext>
                  </a:extLst>
                </a:gridCol>
                <a:gridCol w="640464">
                  <a:extLst>
                    <a:ext uri="{9D8B030D-6E8A-4147-A177-3AD203B41FA5}">
                      <a16:colId xmlns:a16="http://schemas.microsoft.com/office/drawing/2014/main" val="3032351962"/>
                    </a:ext>
                  </a:extLst>
                </a:gridCol>
              </a:tblGrid>
              <a:tr h="1272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2876398"/>
                  </a:ext>
                </a:extLst>
              </a:tr>
              <a:tr h="3895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576692"/>
                  </a:ext>
                </a:extLst>
              </a:tr>
              <a:tr h="1669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12.461.810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13.103.218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641.408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6.105.634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359487"/>
                  </a:ext>
                </a:extLst>
              </a:tr>
              <a:tr h="127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9.531.464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9.548.909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4.799.309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45715"/>
                  </a:ext>
                </a:extLst>
              </a:tr>
              <a:tr h="127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2.786.625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2.786.625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987.191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7732135"/>
                  </a:ext>
                </a:extLst>
              </a:tr>
              <a:tr h="127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263436,4%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02572"/>
                  </a:ext>
                </a:extLst>
              </a:tr>
              <a:tr h="127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263436,4%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58929"/>
                  </a:ext>
                </a:extLst>
              </a:tr>
              <a:tr h="127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368107"/>
                  </a:ext>
                </a:extLst>
              </a:tr>
              <a:tr h="127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419138"/>
                  </a:ext>
                </a:extLst>
              </a:tr>
              <a:tr h="127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142.383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159.423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839444"/>
                  </a:ext>
                </a:extLst>
              </a:tr>
              <a:tr h="127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81119"/>
                  </a:ext>
                </a:extLst>
              </a:tr>
              <a:tr h="127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650404"/>
                  </a:ext>
                </a:extLst>
              </a:tr>
              <a:tr h="127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111.892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128.932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158411"/>
                  </a:ext>
                </a:extLst>
              </a:tr>
              <a:tr h="127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578.944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577.944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203.187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20318,7%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386364"/>
                  </a:ext>
                </a:extLst>
              </a:tr>
              <a:tr h="127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578.944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577.944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203.187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20318,7%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714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189" y="1411596"/>
            <a:ext cx="7886701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0C1AD33-FD84-4261-A37D-F8D77FB671FD}"/>
              </a:ext>
            </a:extLst>
          </p:cNvPr>
          <p:cNvSpPr txBox="1">
            <a:spLocks/>
          </p:cNvSpPr>
          <p:nvPr/>
        </p:nvSpPr>
        <p:spPr>
          <a:xfrm>
            <a:off x="566190" y="630932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8052" y="737547"/>
            <a:ext cx="788670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03: REGULARIZACIÓN DE LA PROPIEDAD RAÍZ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936AFAB-C4C9-4D62-A7C7-7F2224432A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787862"/>
              </p:ext>
            </p:extLst>
          </p:nvPr>
        </p:nvGraphicFramePr>
        <p:xfrm>
          <a:off x="566188" y="1776721"/>
          <a:ext cx="7886701" cy="2204261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43411689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62388525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518455774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80112849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2335443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07647724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04858721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890153709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440585405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98351009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3593554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53858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3.358.757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3.496.200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137.443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1.385.210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38860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1.641.033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1.644.165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852.211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3807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313.580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313.580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102.702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5524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1807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2904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393.814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2936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393.814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4074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Rezago de la Pequeña Propiedad Raíz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393.814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0706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9907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5398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49790,0%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7651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49790,0%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0340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581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4726" y="1406590"/>
            <a:ext cx="8129125" cy="2603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2F5F0AC-E7B4-40BA-B246-EADF69FD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675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8071" y="722377"/>
            <a:ext cx="8028145" cy="605890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CE3F371-6756-4EF3-BBAB-9781B7A009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358396"/>
              </p:ext>
            </p:extLst>
          </p:nvPr>
        </p:nvGraphicFramePr>
        <p:xfrm>
          <a:off x="557675" y="1802636"/>
          <a:ext cx="8015857" cy="3740651"/>
        </p:xfrm>
        <a:graphic>
          <a:graphicData uri="http://schemas.openxmlformats.org/drawingml/2006/table">
            <a:tbl>
              <a:tblPr/>
              <a:tblGrid>
                <a:gridCol w="259496">
                  <a:extLst>
                    <a:ext uri="{9D8B030D-6E8A-4147-A177-3AD203B41FA5}">
                      <a16:colId xmlns:a16="http://schemas.microsoft.com/office/drawing/2014/main" val="1005974984"/>
                    </a:ext>
                  </a:extLst>
                </a:gridCol>
                <a:gridCol w="259496">
                  <a:extLst>
                    <a:ext uri="{9D8B030D-6E8A-4147-A177-3AD203B41FA5}">
                      <a16:colId xmlns:a16="http://schemas.microsoft.com/office/drawing/2014/main" val="854465094"/>
                    </a:ext>
                  </a:extLst>
                </a:gridCol>
                <a:gridCol w="259496">
                  <a:extLst>
                    <a:ext uri="{9D8B030D-6E8A-4147-A177-3AD203B41FA5}">
                      <a16:colId xmlns:a16="http://schemas.microsoft.com/office/drawing/2014/main" val="2442854228"/>
                    </a:ext>
                  </a:extLst>
                </a:gridCol>
                <a:gridCol w="3199597">
                  <a:extLst>
                    <a:ext uri="{9D8B030D-6E8A-4147-A177-3AD203B41FA5}">
                      <a16:colId xmlns:a16="http://schemas.microsoft.com/office/drawing/2014/main" val="1517351594"/>
                    </a:ext>
                  </a:extLst>
                </a:gridCol>
                <a:gridCol w="695452">
                  <a:extLst>
                    <a:ext uri="{9D8B030D-6E8A-4147-A177-3AD203B41FA5}">
                      <a16:colId xmlns:a16="http://schemas.microsoft.com/office/drawing/2014/main" val="3221038004"/>
                    </a:ext>
                  </a:extLst>
                </a:gridCol>
                <a:gridCol w="695452">
                  <a:extLst>
                    <a:ext uri="{9D8B030D-6E8A-4147-A177-3AD203B41FA5}">
                      <a16:colId xmlns:a16="http://schemas.microsoft.com/office/drawing/2014/main" val="1303816470"/>
                    </a:ext>
                  </a:extLst>
                </a:gridCol>
                <a:gridCol w="695452">
                  <a:extLst>
                    <a:ext uri="{9D8B030D-6E8A-4147-A177-3AD203B41FA5}">
                      <a16:colId xmlns:a16="http://schemas.microsoft.com/office/drawing/2014/main" val="3684037689"/>
                    </a:ext>
                  </a:extLst>
                </a:gridCol>
                <a:gridCol w="695452">
                  <a:extLst>
                    <a:ext uri="{9D8B030D-6E8A-4147-A177-3AD203B41FA5}">
                      <a16:colId xmlns:a16="http://schemas.microsoft.com/office/drawing/2014/main" val="472149297"/>
                    </a:ext>
                  </a:extLst>
                </a:gridCol>
                <a:gridCol w="633172">
                  <a:extLst>
                    <a:ext uri="{9D8B030D-6E8A-4147-A177-3AD203B41FA5}">
                      <a16:colId xmlns:a16="http://schemas.microsoft.com/office/drawing/2014/main" val="2835748980"/>
                    </a:ext>
                  </a:extLst>
                </a:gridCol>
                <a:gridCol w="622792">
                  <a:extLst>
                    <a:ext uri="{9D8B030D-6E8A-4147-A177-3AD203B41FA5}">
                      <a16:colId xmlns:a16="http://schemas.microsoft.com/office/drawing/2014/main" val="3681022330"/>
                    </a:ext>
                  </a:extLst>
                </a:gridCol>
              </a:tblGrid>
              <a:tr h="1231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5753521"/>
                  </a:ext>
                </a:extLst>
              </a:tr>
              <a:tr h="3771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1779786"/>
                  </a:ext>
                </a:extLst>
              </a:tr>
              <a:tr h="1616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23.941.996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24.710.120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768.124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12.657.263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69620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4.502.885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4.636.387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133.502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2.344.245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970852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509.036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673.849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164.813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284.031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90627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110.570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110.570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110.570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460210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110.570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110.570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110.570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558767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151.486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598275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151.486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307944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Puesta en Valor del Territorio Fiscal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48.246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48.246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078316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Recuperación y Fortalecimiento de Rutas Patrimoniales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82.414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82.414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20.013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169343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Gestión Territorial Regional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300.845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300.845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120.912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3812674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5.118.711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5.128.843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10.132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2.598.544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48749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5.118.711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5.128.843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10.132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2.598.544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404063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12651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501824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563873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5730758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22.279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9875279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Ventas a Plazo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22.279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305245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7.133.855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075764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7.133.855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771127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Tarapacá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699.751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699.751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346.291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614826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Antofagasta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9.178.018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9.178.018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5.542.909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945994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Atacama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1.110.578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1.110.578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793.117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670613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Coquimbo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196.174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196.174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118.360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232933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Valparaíso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483.019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483.019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349199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Libertador General B. O’Higgins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76.168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76.168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665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3894</TotalTime>
  <Words>1959</Words>
  <Application>Microsoft Office PowerPoint</Application>
  <PresentationFormat>Presentación en pantalla (4:3)</PresentationFormat>
  <Paragraphs>1030</Paragraphs>
  <Slides>11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JUNIO DE 2021 PARTIDA 14:  MINISTERIO DE BIENES NACIONALES</vt:lpstr>
      <vt:lpstr>Presentación de PowerPoint</vt:lpstr>
      <vt:lpstr>Presentación de PowerPoint</vt:lpstr>
      <vt:lpstr>Presentación de PowerPoint</vt:lpstr>
      <vt:lpstr>EJECUCIÓN ACUMULADA DE GASTOS A JUNIO DE 2021  PARTIDA 14 MINISTERIO DE BIENES NACIONALES</vt:lpstr>
      <vt:lpstr>EJECUCIÓN ACUMULADA DE GASTOS A JUNIO DE 2021  PARTIDA 14 RESUMEN POR CAPÍTULOS</vt:lpstr>
      <vt:lpstr>EJECUCIÓN ACUMULADA DE GASTOS A JUNIO DE 2021  PARTIDA 14. CAPÍTULO 01. PROGRAMA 01: SUBSECRETARÍA DE BIENES NACIONALES </vt:lpstr>
      <vt:lpstr>EJECUCIÓN ACUMULADA DE GASTOS A JUNIO DE 2021  PARTIDA 14. CAPÍTULO 01. PROGRAMA 03: REGULARIZACIÓN DE LA PROPIEDAD RAÍZ</vt:lpstr>
      <vt:lpstr>EJECUCIÓN ACUMULADA DE GASTOS A JUNIO DE 2021  PARTIDA 14. CAPÍTULO 01. PROGRAMA 04: ADMINISTRACIÓN DE BIENES</vt:lpstr>
      <vt:lpstr>EJECUCIÓN ACUMULADA DE GASTOS A JUNIO DE 2021  PARTIDA 14. CAPÍTULO 01. PROGRAMA 04: ADMINISTRACIÓN DE BIENES</vt:lpstr>
      <vt:lpstr>EJECUCIÓN ACUMULADA DE GASTOS A JUNIO DE 2021  PARTIDA 14. CAPÍTULO 01. PROGRAMA 05: CATASTRO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271</cp:revision>
  <cp:lastPrinted>2019-10-14T13:03:08Z</cp:lastPrinted>
  <dcterms:created xsi:type="dcterms:W3CDTF">2016-06-23T13:38:47Z</dcterms:created>
  <dcterms:modified xsi:type="dcterms:W3CDTF">2021-08-08T22:08:34Z</dcterms:modified>
</cp:coreProperties>
</file>