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5"/>
  </p:notesMasterIdLst>
  <p:handoutMasterIdLst>
    <p:handoutMasterId r:id="rId36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33" r:id="rId15"/>
    <p:sldId id="321" r:id="rId16"/>
    <p:sldId id="339" r:id="rId17"/>
    <p:sldId id="322" r:id="rId18"/>
    <p:sldId id="323" r:id="rId19"/>
    <p:sldId id="324" r:id="rId20"/>
    <p:sldId id="325" r:id="rId21"/>
    <p:sldId id="326" r:id="rId22"/>
    <p:sldId id="319" r:id="rId23"/>
    <p:sldId id="332" r:id="rId24"/>
    <p:sldId id="338" r:id="rId25"/>
    <p:sldId id="334" r:id="rId26"/>
    <p:sldId id="331" r:id="rId27"/>
    <p:sldId id="330" r:id="rId28"/>
    <p:sldId id="329" r:id="rId29"/>
    <p:sldId id="328" r:id="rId30"/>
    <p:sldId id="336" r:id="rId31"/>
    <p:sldId id="335" r:id="rId32"/>
    <p:sldId id="337" r:id="rId33"/>
    <p:sldId id="327" r:id="rId3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722222222222224E-2"/>
          <c:y val="0.19353164187809857"/>
          <c:w val="0.96527777777777779"/>
          <c:h val="0.43046478565179352"/>
        </c:manualLayout>
      </c:layout>
      <c:pie3DChart>
        <c:varyColors val="1"/>
        <c:ser>
          <c:idx val="0"/>
          <c:order val="0"/>
          <c:tx>
            <c:strRef>
              <c:f>'Partida 13'!$D$63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D09-4530-AB48-01B861B6F48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D09-4530-AB48-01B861B6F48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D09-4530-AB48-01B861B6F48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D09-4530-AB48-01B861B6F48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D09-4530-AB48-01B861B6F48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D09-4530-AB48-01B861B6F48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13'!$C$64:$C$69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INICIATIVAS DE INVERSIÓN                                                        </c:v>
                </c:pt>
                <c:pt idx="4">
                  <c:v>PRÉSTAMOS                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13'!$D$64:$D$69</c:f>
              <c:numCache>
                <c:formatCode>#,##0</c:formatCode>
                <c:ptCount val="6"/>
                <c:pt idx="0">
                  <c:v>215709768</c:v>
                </c:pt>
                <c:pt idx="1">
                  <c:v>58173813</c:v>
                </c:pt>
                <c:pt idx="2">
                  <c:v>161586436</c:v>
                </c:pt>
                <c:pt idx="3">
                  <c:v>3353507</c:v>
                </c:pt>
                <c:pt idx="4">
                  <c:v>89861262</c:v>
                </c:pt>
                <c:pt idx="5">
                  <c:v>227694320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D09-4530-AB48-01B861B6F48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3.3316599848015167E-2"/>
          <c:y val="0.70838486068088513"/>
          <c:w val="0.43108060434233941"/>
          <c:h val="0.257231930934254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2019 - 2020 - 2021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8.6748105084995211E-2"/>
          <c:y val="0.102204834024336"/>
          <c:w val="0.89040661973328106"/>
          <c:h val="0.6495701601476539"/>
        </c:manualLayout>
      </c:layout>
      <c:lineChart>
        <c:grouping val="standard"/>
        <c:varyColors val="0"/>
        <c:ser>
          <c:idx val="2"/>
          <c:order val="0"/>
          <c:tx>
            <c:strRef>
              <c:f>'[13.xlsx]Partida 13'!$C$22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13'!$D$22:$O$22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0.11650833832651834</c:v>
                </c:pt>
                <c:pt idx="2">
                  <c:v>0.21789340508221777</c:v>
                </c:pt>
                <c:pt idx="3">
                  <c:v>0.31546752389159288</c:v>
                </c:pt>
                <c:pt idx="4">
                  <c:v>0.40454346833866656</c:v>
                </c:pt>
                <c:pt idx="5">
                  <c:v>0.49669152472025307</c:v>
                </c:pt>
                <c:pt idx="6">
                  <c:v>0.58289365358605905</c:v>
                </c:pt>
                <c:pt idx="7">
                  <c:v>0.65143906015164132</c:v>
                </c:pt>
                <c:pt idx="8">
                  <c:v>0.72746791638458541</c:v>
                </c:pt>
                <c:pt idx="9">
                  <c:v>0.80015751785603972</c:v>
                </c:pt>
                <c:pt idx="10">
                  <c:v>0.87854044155065913</c:v>
                </c:pt>
                <c:pt idx="11">
                  <c:v>0.99251656983233771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'[13.xlsx]Partida 13'!$C$23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13'!$D$23:$O$23</c:f>
              <c:numCache>
                <c:formatCode>0.0%</c:formatCode>
                <c:ptCount val="12"/>
                <c:pt idx="0">
                  <c:v>4.5506122343900321E-2</c:v>
                </c:pt>
                <c:pt idx="1">
                  <c:v>0.11491136199166692</c:v>
                </c:pt>
                <c:pt idx="2">
                  <c:v>0.22005666775595142</c:v>
                </c:pt>
                <c:pt idx="3">
                  <c:v>0.32516004515734992</c:v>
                </c:pt>
                <c:pt idx="4">
                  <c:v>0.4024433856505516</c:v>
                </c:pt>
                <c:pt idx="5">
                  <c:v>0.48371334766331031</c:v>
                </c:pt>
                <c:pt idx="6">
                  <c:v>0.55356643521811599</c:v>
                </c:pt>
                <c:pt idx="7">
                  <c:v>0.62954488697371802</c:v>
                </c:pt>
                <c:pt idx="8">
                  <c:v>0.70370226586664442</c:v>
                </c:pt>
                <c:pt idx="9">
                  <c:v>0.76028429464728409</c:v>
                </c:pt>
                <c:pt idx="10">
                  <c:v>0.86080419746733439</c:v>
                </c:pt>
                <c:pt idx="11">
                  <c:v>0.98924947501608862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1"/>
          <c:order val="2"/>
          <c:tx>
            <c:strRef>
              <c:f>'[13.xlsx]Partida 13'!$C$24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E863-4A77-B609-8D0C10467E5D}"/>
              </c:ext>
            </c:extLst>
          </c:dPt>
          <c:dLbls>
            <c:dLbl>
              <c:idx val="0"/>
              <c:layout>
                <c:manualLayout>
                  <c:x val="-4.2988364772160489E-2"/>
                  <c:y val="3.9618894987249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63-4A77-B609-8D0C10467E5D}"/>
                </c:ext>
              </c:extLst>
            </c:dLbl>
            <c:dLbl>
              <c:idx val="1"/>
              <c:layout>
                <c:manualLayout>
                  <c:x val="-3.7383177570093497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B49-49D1-8127-ABD1DD0ECC16}"/>
                </c:ext>
              </c:extLst>
            </c:dLbl>
            <c:dLbl>
              <c:idx val="2"/>
              <c:layout>
                <c:manualLayout>
                  <c:x val="-4.3613707165109032E-2"/>
                  <c:y val="5.9492547036036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B49-49D1-8127-ABD1DD0ECC16}"/>
                </c:ext>
              </c:extLst>
            </c:dLbl>
            <c:dLbl>
              <c:idx val="3"/>
              <c:layout>
                <c:manualLayout>
                  <c:x val="-4.1536863966770511E-2"/>
                  <c:y val="5.2493423855326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B49-49D1-8127-ABD1DD0ECC16}"/>
                </c:ext>
              </c:extLst>
            </c:dLbl>
            <c:dLbl>
              <c:idx val="4"/>
              <c:layout>
                <c:manualLayout>
                  <c:x val="-3.7383177570093455E-2"/>
                  <c:y val="6.2992108626391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B49-49D1-8127-ABD1DD0ECC16}"/>
                </c:ext>
              </c:extLst>
            </c:dLbl>
            <c:dLbl>
              <c:idx val="5"/>
              <c:layout>
                <c:manualLayout>
                  <c:x val="-3.7383177570093531E-2"/>
                  <c:y val="5.2493423855326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A56-4060-824F-7E4C5FAC4EC2}"/>
                </c:ext>
              </c:extLst>
            </c:dLbl>
            <c:dLbl>
              <c:idx val="6"/>
              <c:layout>
                <c:manualLayout>
                  <c:x val="-4.7767393561786012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F50-4E7A-9F6D-0AF1F3DB60D8}"/>
                </c:ext>
              </c:extLst>
            </c:dLbl>
            <c:dLbl>
              <c:idx val="7"/>
              <c:layout>
                <c:manualLayout>
                  <c:x val="-4.9844236760124609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F50-4E7A-9F6D-0AF1F3DB60D8}"/>
                </c:ext>
              </c:extLst>
            </c:dLbl>
            <c:dLbl>
              <c:idx val="8"/>
              <c:layout>
                <c:manualLayout>
                  <c:x val="-4.5690550363447636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F50-4E7A-9F6D-0AF1F3DB60D8}"/>
                </c:ext>
              </c:extLst>
            </c:dLbl>
            <c:dLbl>
              <c:idx val="9"/>
              <c:layout>
                <c:manualLayout>
                  <c:x val="-3.3229491173416559E-2"/>
                  <c:y val="3.1496054313195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F50-4E7A-9F6D-0AF1F3DB60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13'!$D$24:$I$24</c:f>
              <c:numCache>
                <c:formatCode>0.0%</c:formatCode>
                <c:ptCount val="6"/>
                <c:pt idx="0">
                  <c:v>4.0323206726136269E-2</c:v>
                </c:pt>
                <c:pt idx="1">
                  <c:v>0.12253255703017579</c:v>
                </c:pt>
                <c:pt idx="2">
                  <c:v>0.23156664016124215</c:v>
                </c:pt>
                <c:pt idx="3">
                  <c:v>0.31377029580049232</c:v>
                </c:pt>
                <c:pt idx="4">
                  <c:v>0.39320081703568532</c:v>
                </c:pt>
                <c:pt idx="5">
                  <c:v>0.4801514462924828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067-43BE-8736-C10010240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9615760"/>
        <c:axId val="399618504"/>
      </c:lineChart>
      <c:catAx>
        <c:axId val="399615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99618504"/>
        <c:crosses val="autoZero"/>
        <c:auto val="1"/>
        <c:lblAlgn val="ctr"/>
        <c:lblOffset val="100"/>
        <c:noMultiLvlLbl val="0"/>
      </c:catAx>
      <c:valAx>
        <c:axId val="3996185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9961576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'[13.xlsx]Partida 13'!$C$29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13'!$D$29:$O$29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6.7329647358866054E-2</c:v>
                </c:pt>
                <c:pt idx="2">
                  <c:v>0.10251717366272182</c:v>
                </c:pt>
                <c:pt idx="3">
                  <c:v>9.7574118809375138E-2</c:v>
                </c:pt>
                <c:pt idx="4">
                  <c:v>9.0266690873798711E-2</c:v>
                </c:pt>
                <c:pt idx="5">
                  <c:v>0.10233769051308687</c:v>
                </c:pt>
                <c:pt idx="6">
                  <c:v>8.8205315442897017E-2</c:v>
                </c:pt>
                <c:pt idx="7">
                  <c:v>7.7931350926418189E-2</c:v>
                </c:pt>
                <c:pt idx="8">
                  <c:v>8.1320379961063893E-2</c:v>
                </c:pt>
                <c:pt idx="9">
                  <c:v>7.2689601471454354E-2</c:v>
                </c:pt>
                <c:pt idx="10">
                  <c:v>8.4962428527516926E-2</c:v>
                </c:pt>
                <c:pt idx="11">
                  <c:v>0.12613003861161651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98-42BF-929C-94565FD56B46}"/>
            </c:ext>
          </c:extLst>
        </c:ser>
        <c:ser>
          <c:idx val="0"/>
          <c:order val="1"/>
          <c:tx>
            <c:strRef>
              <c:f>'[13.xlsx]Partida 13'!$C$30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13'!$D$30:$O$30</c:f>
              <c:numCache>
                <c:formatCode>0.0%</c:formatCode>
                <c:ptCount val="12"/>
                <c:pt idx="0">
                  <c:v>4.5506122343900321E-2</c:v>
                </c:pt>
                <c:pt idx="1">
                  <c:v>6.9996170565702842E-2</c:v>
                </c:pt>
                <c:pt idx="2">
                  <c:v>0.10933352309056353</c:v>
                </c:pt>
                <c:pt idx="3">
                  <c:v>0.10294127414896519</c:v>
                </c:pt>
                <c:pt idx="4">
                  <c:v>7.8181445740577796E-2</c:v>
                </c:pt>
                <c:pt idx="5">
                  <c:v>7.5612878517171384E-2</c:v>
                </c:pt>
                <c:pt idx="6">
                  <c:v>6.9853087554805723E-2</c:v>
                </c:pt>
                <c:pt idx="7">
                  <c:v>7.5978451755602014E-2</c:v>
                </c:pt>
                <c:pt idx="8">
                  <c:v>8.0201152044641566E-2</c:v>
                </c:pt>
                <c:pt idx="9">
                  <c:v>8.5282485670520256E-2</c:v>
                </c:pt>
                <c:pt idx="10">
                  <c:v>0.10051990282005026</c:v>
                </c:pt>
                <c:pt idx="11">
                  <c:v>0.14237714611781987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1"/>
          <c:order val="2"/>
          <c:tx>
            <c:strRef>
              <c:f>'[13.xlsx]Partida 13'!$C$31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1.79533162885208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F0B-425B-9363-CA34B56582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13'!$D$31:$I$31</c:f>
              <c:numCache>
                <c:formatCode>0.0%</c:formatCode>
                <c:ptCount val="6"/>
                <c:pt idx="0">
                  <c:v>4.0323206726136269E-2</c:v>
                </c:pt>
                <c:pt idx="1">
                  <c:v>8.3396072917030939E-2</c:v>
                </c:pt>
                <c:pt idx="2">
                  <c:v>0.10968023647318037</c:v>
                </c:pt>
                <c:pt idx="3">
                  <c:v>8.7316231044955644E-2</c:v>
                </c:pt>
                <c:pt idx="4">
                  <c:v>8.8602623010525086E-2</c:v>
                </c:pt>
                <c:pt idx="5">
                  <c:v>8.8656778103983966E-2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44-47F2-83BA-39194F3BF6A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99620072"/>
        <c:axId val="399622032"/>
      </c:barChart>
      <c:catAx>
        <c:axId val="399620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99622032"/>
        <c:crosses val="autoZero"/>
        <c:auto val="1"/>
        <c:lblAlgn val="ctr"/>
        <c:lblOffset val="100"/>
        <c:noMultiLvlLbl val="0"/>
      </c:catAx>
      <c:valAx>
        <c:axId val="3996220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99620072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7005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169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514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2119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59386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04143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6313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93752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36063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51312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32470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95362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88615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07676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7424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9517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JUNIO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AGRICULTURA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julio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474" y="619016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58474" y="735658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OFICINA DE ESTUDIOS Y POLÍTICAS AGRARIAS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449055"/>
              </p:ext>
            </p:extLst>
          </p:nvPr>
        </p:nvGraphicFramePr>
        <p:xfrm>
          <a:off x="475727" y="1855111"/>
          <a:ext cx="8210795" cy="3998796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62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04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17.822.574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18.041.624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219.050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14.142.061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4.109.595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4.114.527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2.090.906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749.839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749.839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6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12.830.746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12.830.746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11.578.887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6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12.211.249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12.211.249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11.578.887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6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Estadísticas Continuas Intercensales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537.776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537.776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6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VIII Censo Agropecuario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11.604.678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11.604.678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11.378.953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6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Estudio Indicadores de Calidad de Vida Rural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68.795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6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6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6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6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6874" y="650560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000" smtClean="0"/>
              <a:t>11</a:t>
            </a:fld>
            <a:endParaRPr lang="es-CL" sz="100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3000" y="130332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…..1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3000" y="695101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843904"/>
              </p:ext>
            </p:extLst>
          </p:nvPr>
        </p:nvGraphicFramePr>
        <p:xfrm>
          <a:off x="530870" y="1609438"/>
          <a:ext cx="8155929" cy="4896170"/>
        </p:xfrm>
        <a:graphic>
          <a:graphicData uri="http://schemas.openxmlformats.org/drawingml/2006/table">
            <a:tbl>
              <a:tblPr/>
              <a:tblGrid>
                <a:gridCol w="817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8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49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71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1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1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711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7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4592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88" marR="8088" marT="8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88" marR="8088" marT="8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82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6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308.383.838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304.145.059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-4.238.779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163.054.505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43.098.921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43.281.938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183.017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22.341.851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6.408.868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6.719.472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310.604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2.971.970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608.408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6084080,0%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5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608.408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6084080,0%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5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84.078.104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83.767.500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-310.604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44.404.796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5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84.074.658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83.764.054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-310.604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44.404.796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5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Contratación del Seguro Agrícola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984.717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984.717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463.510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5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21.353.972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21.043.368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-310.604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6.632.873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5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1.662.978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1.662.978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1.731.213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104,1%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0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Desarrollo de Capacidades Productivas y Empresariales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1.868.801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1.868.801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1.052.570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5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 Asesoría Técnica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11.117.691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11.117.691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4.019.940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5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20.104.198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20.104.198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15.172.534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0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1.867.239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1.867.239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1.867.239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5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19.574.180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19.574.180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11.965.959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0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1.537.731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1.537.731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625.600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5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2.749.400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2.749.400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617.292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5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para Comercialización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1.253.751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1.253.751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256.066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5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90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Latinoamericana de Instituciones Financieras para el Desarrollo - ALIDE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5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5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1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90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6741" y="649922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1990" y="132122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…..2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6798" y="712611"/>
            <a:ext cx="81773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107927"/>
              </p:ext>
            </p:extLst>
          </p:nvPr>
        </p:nvGraphicFramePr>
        <p:xfrm>
          <a:off x="536798" y="1607424"/>
          <a:ext cx="8177338" cy="4869075"/>
        </p:xfrm>
        <a:graphic>
          <a:graphicData uri="http://schemas.openxmlformats.org/drawingml/2006/table">
            <a:tbl>
              <a:tblPr/>
              <a:tblGrid>
                <a:gridCol w="819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6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20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36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256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5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675.401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675.401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288.270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74.131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74.131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44.622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601.270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601.270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243.648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-6.900.975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-6.900.975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41.607.058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41.607.058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59.577.415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59.577.415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29.293.971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25.398.301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25.398.301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11.853.718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 financiamiento art. 3°, Ley N° 18.450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1.859.985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1.859.985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450.677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- COBIN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3.025.561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3.025.561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48.352.974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48.352.974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21.102.965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21.102.965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8.186.156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Inversiones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3.600.590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3.600.590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1.773.882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18.751.633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18.751.633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14.461.112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15.483.549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15.483.549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11.705.536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Praderas Suplementarias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4.876.824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4.876.824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4.382.577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1.484.160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1.484.160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550.239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22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1.268.209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1.268.209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1.086.702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22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1.892.095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1.892.095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1.101.110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para Comercialización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298.782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298.782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51.532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Servicios de Asesoría Técnica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8.601.470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8.601.470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5.054.128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5266" y="51861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5267" y="191023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6798" y="589501"/>
            <a:ext cx="817733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</a:t>
            </a:r>
            <a:b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AGROPECUARIO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22099"/>
              </p:ext>
            </p:extLst>
          </p:nvPr>
        </p:nvGraphicFramePr>
        <p:xfrm>
          <a:off x="533283" y="2396814"/>
          <a:ext cx="8177337" cy="2328331"/>
        </p:xfrm>
        <a:graphic>
          <a:graphicData uri="http://schemas.openxmlformats.org/drawingml/2006/table">
            <a:tbl>
              <a:tblPr/>
              <a:tblGrid>
                <a:gridCol w="819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20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36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83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058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9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175.093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658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24701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70080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9457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 :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AGRÍCOLA Y GANADERO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088493"/>
              </p:ext>
            </p:extLst>
          </p:nvPr>
        </p:nvGraphicFramePr>
        <p:xfrm>
          <a:off x="518864" y="2404919"/>
          <a:ext cx="8167936" cy="2160239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319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85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1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191"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1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9457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AGRÍCOLA Y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587225"/>
              </p:ext>
            </p:extLst>
          </p:nvPr>
        </p:nvGraphicFramePr>
        <p:xfrm>
          <a:off x="518860" y="1701748"/>
          <a:ext cx="8167939" cy="4617343"/>
        </p:xfrm>
        <a:graphic>
          <a:graphicData uri="http://schemas.openxmlformats.org/drawingml/2006/table">
            <a:tbl>
              <a:tblPr/>
              <a:tblGrid>
                <a:gridCol w="818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78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98" marR="9298" marT="9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98" marR="9298" marT="9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44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1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26.680.390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27.763.999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1.083.609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14.633.237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23.087.109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23.188.933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101.824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11.980.885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2.006.234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2.006.234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610.922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556.236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5562360,0%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556.236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5562360,0%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10.678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10.678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169.888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1591,0%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159.465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1594650,0%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Sanitarias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159.465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1594650,0%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10.668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10.668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10.423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Oficial de Agencias Certificadoras de Semillas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5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Análisis de Semillas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5.021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para la Protección de las Obtenciones Vegetales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4.557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4.557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4.551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103.932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103.932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48.305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483050,0%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1.813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1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46.492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464920,0%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190.581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190.581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981.795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981.785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972.488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981.795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981.785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972.488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61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4244" y="465313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7925" y="180892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2" y="649183"/>
            <a:ext cx="816793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INSPECCIONES EXPORTACIONES SILVOAGROPECUARIAS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395126"/>
              </p:ext>
            </p:extLst>
          </p:nvPr>
        </p:nvGraphicFramePr>
        <p:xfrm>
          <a:off x="518862" y="2420334"/>
          <a:ext cx="8167935" cy="2030745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661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337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3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21.404.485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22.030.720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626.235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11.537.335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19.183.826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19.267.112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10.093.807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2.220.649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2.220.649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916.899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526.629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526.629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0" y="715786"/>
            <a:ext cx="8167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DESARROLLO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106484"/>
              </p:ext>
            </p:extLst>
          </p:nvPr>
        </p:nvGraphicFramePr>
        <p:xfrm>
          <a:off x="548413" y="2114368"/>
          <a:ext cx="8138389" cy="3042828"/>
        </p:xfrm>
        <a:graphic>
          <a:graphicData uri="http://schemas.openxmlformats.org/drawingml/2006/table">
            <a:tbl>
              <a:tblPr/>
              <a:tblGrid>
                <a:gridCol w="815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90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5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5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53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53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01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512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3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8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13.851.279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14.129.883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6.846.119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10.698.846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10.745.352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5.423.922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2.965.322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2.965.322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1.097.293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102.745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Tuberculosis Bovina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Veterinario Permanente del Cono Sur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Mundial de Sanidad Animal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228.700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228.700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8040" y="565096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1" y="173178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8040" y="764704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VIGILANCIA Y CONTROL SILVOAGRÍCOLA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050131"/>
              </p:ext>
            </p:extLst>
          </p:nvPr>
        </p:nvGraphicFramePr>
        <p:xfrm>
          <a:off x="492244" y="2171046"/>
          <a:ext cx="8183731" cy="2814956"/>
        </p:xfrm>
        <a:graphic>
          <a:graphicData uri="http://schemas.openxmlformats.org/drawingml/2006/table">
            <a:tbl>
              <a:tblPr/>
              <a:tblGrid>
                <a:gridCol w="812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05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9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9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9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9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798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04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4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2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30.409.922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31.436.722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1.026.800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12.920.292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18.929.693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19.012.632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82.939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9.949.159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11.430.743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11.430.743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1.976.212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Sanidad Vegetal del Cono Sur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23.185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23.185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la Viña y el Vino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26.287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943.871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943.861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945.449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943.871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943.861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945.449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4958" y="521914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2" y="152405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2" y="65332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07: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CONTROLES FRONTERIZOS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151165"/>
              </p:ext>
            </p:extLst>
          </p:nvPr>
        </p:nvGraphicFramePr>
        <p:xfrm>
          <a:off x="476004" y="1985340"/>
          <a:ext cx="8210795" cy="2665199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12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7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7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15.846.430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16.431.802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585.372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7.239.429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13.283.753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13.339.849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5.974.310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2.180.432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2.180.432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758.573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75.539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1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1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3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1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499.223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1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499.223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9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1 Título"/>
          <p:cNvSpPr txBox="1">
            <a:spLocks noGrp="1"/>
          </p:cNvSpPr>
          <p:nvPr>
            <p:ph type="title"/>
          </p:nvPr>
        </p:nvSpPr>
        <p:spPr>
          <a:xfrm>
            <a:off x="467544" y="824112"/>
            <a:ext cx="82192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EFC2BD2-CA67-4E59-AD39-BFF2E84577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4305830"/>
              </p:ext>
            </p:extLst>
          </p:nvPr>
        </p:nvGraphicFramePr>
        <p:xfrm>
          <a:off x="467544" y="1626393"/>
          <a:ext cx="8148280" cy="4389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575855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75688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08: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GESTIÓN Y CONSERVACIÓN DE RECURSOS NATURALES RENOVABLES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013954"/>
              </p:ext>
            </p:extLst>
          </p:nvPr>
        </p:nvGraphicFramePr>
        <p:xfrm>
          <a:off x="518862" y="2107759"/>
          <a:ext cx="8167939" cy="3272823"/>
        </p:xfrm>
        <a:graphic>
          <a:graphicData uri="http://schemas.openxmlformats.org/drawingml/2006/table">
            <a:tbl>
              <a:tblPr/>
              <a:tblGrid>
                <a:gridCol w="825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9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4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811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54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7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13.650.763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13.747.765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4.175.860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5.780.777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5.805.963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2.943.829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475.386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475.386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7.394.590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7.394.590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1.008.472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974.009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974.009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8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8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Agrícola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6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la Conservación de las Especies Migratorias de Animales Silvestres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6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el Comercio Internacional de Especies Amenazadas de Fauna y Flora Silvestre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8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8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5226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2601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09: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LABORATORIOS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243348"/>
              </p:ext>
            </p:extLst>
          </p:nvPr>
        </p:nvGraphicFramePr>
        <p:xfrm>
          <a:off x="518864" y="2118793"/>
          <a:ext cx="8167935" cy="2693007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76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45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6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6.641.387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7.157.481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516.094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3.568.790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4.960.512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4.982.063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2.549.799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1.485.006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1.485.006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534.067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195.859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195.859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146.779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146.779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49.080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484.463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7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484.463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3486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489924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980" y="177281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MANEJO DEL FUEGO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143631"/>
              </p:ext>
            </p:extLst>
          </p:nvPr>
        </p:nvGraphicFramePr>
        <p:xfrm>
          <a:off x="518866" y="2492896"/>
          <a:ext cx="8167935" cy="1651445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90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334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0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2.859.946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2.859.946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2.859.946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2.859.946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9951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0131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70374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995759"/>
              </p:ext>
            </p:extLst>
          </p:nvPr>
        </p:nvGraphicFramePr>
        <p:xfrm>
          <a:off x="518864" y="2283322"/>
          <a:ext cx="8167935" cy="2589828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363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29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1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1.193.127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1.594.134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1.594.134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396.955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15.817.268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15.817.268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783.029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3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3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3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81353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46371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69351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CORPORACIÓN NACIONAL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612494"/>
              </p:ext>
            </p:extLst>
          </p:nvPr>
        </p:nvGraphicFramePr>
        <p:xfrm>
          <a:off x="518864" y="2132856"/>
          <a:ext cx="8167935" cy="3096341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50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97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19.494.218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20.925.387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1.431.169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11.433.392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16.276.171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16.345.242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8.652.423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1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2.709.413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2.709.413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1.155.795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1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1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1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263.083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1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263.083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1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1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9717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22920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MANEJO DEL FUEGO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77884"/>
              </p:ext>
            </p:extLst>
          </p:nvPr>
        </p:nvGraphicFramePr>
        <p:xfrm>
          <a:off x="521447" y="2136766"/>
          <a:ext cx="8165353" cy="2544205"/>
        </p:xfrm>
        <a:graphic>
          <a:graphicData uri="http://schemas.openxmlformats.org/drawingml/2006/table">
            <a:tbl>
              <a:tblPr/>
              <a:tblGrid>
                <a:gridCol w="818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1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0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0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0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0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5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02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5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6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35.422.137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77.377.076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41.954.939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53.927.674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16.921.238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19.256.743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2.335.505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12.922.779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15.034.624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46.549.142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31.514.518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30.082.317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3.466.275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606.329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-2.859.946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3.466.275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606.329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-2.859.946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10.845.964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10.845.964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4437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58924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ÁREAS SILVESTRES PROTEGIDAS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052733"/>
              </p:ext>
            </p:extLst>
          </p:nvPr>
        </p:nvGraphicFramePr>
        <p:xfrm>
          <a:off x="518864" y="2114368"/>
          <a:ext cx="8167935" cy="3114831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668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35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3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17.627.963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18.477.906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849.943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9.709.631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13.391.458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13.449.580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6.720.230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3.211.428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3.211.428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1.228.431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Jardín Botánico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-820.331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-820.331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1.520.970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6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1.520.970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9573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9743" y="574410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99743" y="71362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960359"/>
              </p:ext>
            </p:extLst>
          </p:nvPr>
        </p:nvGraphicFramePr>
        <p:xfrm>
          <a:off x="499743" y="1885226"/>
          <a:ext cx="8167936" cy="3776029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532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5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2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38.047.944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22.525.902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-15.522.042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10.987.653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13.129.736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13.185.799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6.719.085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5.023.331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5.023.331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1.367.852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Investigación Ley Bosque Nativo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Naciones Unidas contra la Desertificación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5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815.676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5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815.676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5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815.676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5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2.042.550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5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2.042.550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8145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5567" y="50048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5073" y="184469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DE ARBORIZACIÓN URBANA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567680"/>
              </p:ext>
            </p:extLst>
          </p:nvPr>
        </p:nvGraphicFramePr>
        <p:xfrm>
          <a:off x="515073" y="2438537"/>
          <a:ext cx="8171726" cy="2142590"/>
        </p:xfrm>
        <a:graphic>
          <a:graphicData uri="http://schemas.openxmlformats.org/drawingml/2006/table">
            <a:tbl>
              <a:tblPr/>
              <a:tblGrid>
                <a:gridCol w="81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0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31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54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991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9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1.299.184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1.408.232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648.316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5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860.737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365.326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5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442.218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442.218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177.713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5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5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4078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5237" y="488554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0392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PROGRAMAS DE EMPLEOS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00505"/>
              </p:ext>
            </p:extLst>
          </p:nvPr>
        </p:nvGraphicFramePr>
        <p:xfrm>
          <a:off x="525101" y="1979611"/>
          <a:ext cx="8167936" cy="2736307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6216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86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0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9.913.337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9.913.337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5.131.051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6.989.520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6.989.520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3.755.949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498.133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868.172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868.172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3020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710159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5480840"/>
              </p:ext>
            </p:extLst>
          </p:nvPr>
        </p:nvGraphicFramePr>
        <p:xfrm>
          <a:off x="520238" y="1916832"/>
          <a:ext cx="8147248" cy="4118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479715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4112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AREAS SILVESTRES PROTEGIDAS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062305"/>
              </p:ext>
            </p:extLst>
          </p:nvPr>
        </p:nvGraphicFramePr>
        <p:xfrm>
          <a:off x="518864" y="2457670"/>
          <a:ext cx="8167935" cy="1835427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88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16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6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57486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58924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891250"/>
              </p:ext>
            </p:extLst>
          </p:nvPr>
        </p:nvGraphicFramePr>
        <p:xfrm>
          <a:off x="518864" y="2185403"/>
          <a:ext cx="8167935" cy="2683756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66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7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0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3.428.031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3.335.614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3.335.614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3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3.335.614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0959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7793" y="649524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7793" y="130688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06.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291058"/>
              </p:ext>
            </p:extLst>
          </p:nvPr>
        </p:nvGraphicFramePr>
        <p:xfrm>
          <a:off x="517793" y="1595848"/>
          <a:ext cx="8169009" cy="4893000"/>
        </p:xfrm>
        <a:graphic>
          <a:graphicData uri="http://schemas.openxmlformats.org/drawingml/2006/table">
            <a:tbl>
              <a:tblPr/>
              <a:tblGrid>
                <a:gridCol w="818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4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4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4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9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15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58" marR="9258" marT="9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8" marR="9258" marT="9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7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0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128.831.968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81.922.942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-46.909.026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35.071.559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5.442.903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5.461.438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2.944.875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806.312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806.312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286.826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971.690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971.690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9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971.690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125.230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125.230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47.305.546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248.810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-47.056.736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47.305.546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248.810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-47.056.736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3.353.507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3.353.507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385.110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1.212.022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1.212.022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234.049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378.325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378.325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Inversión   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1.763.160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1.763.160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151.061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30.228.654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30.228.654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INDAP - Pre financiamiento art. 3°, Ley N° 18.450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1.098.777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1.098.777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828.268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23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29.400.386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916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466600" y="683558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8112836"/>
              </p:ext>
            </p:extLst>
          </p:nvPr>
        </p:nvGraphicFramePr>
        <p:xfrm>
          <a:off x="466600" y="1609724"/>
          <a:ext cx="8220200" cy="4555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6203850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780928"/>
              </p:ext>
            </p:extLst>
          </p:nvPr>
        </p:nvGraphicFramePr>
        <p:xfrm>
          <a:off x="606313" y="1930862"/>
          <a:ext cx="7710100" cy="4090425"/>
        </p:xfrm>
        <a:graphic>
          <a:graphicData uri="http://schemas.openxmlformats.org/drawingml/2006/table">
            <a:tbl>
              <a:tblPr/>
              <a:tblGrid>
                <a:gridCol w="898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0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8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83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3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9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885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49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756.379.206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831.906.004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75.526.798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399.440.871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215.709.768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227.772.832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12.063.064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119.248.908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58.173.813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110.611.627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52.437.814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45.155.004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1.220.273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161.586.436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163.246.591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1.660.155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81.702.750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8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241525,0%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8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3.492.707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3.942.519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449.812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8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76.114.531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855.139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-75.259.392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8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3.353.507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7.199.022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3.845.515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8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41.607.058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8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147.952.763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201.372.155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53.419.392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82.075.854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8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26.854.918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26.854.818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26.783.317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6858" y="675779"/>
            <a:ext cx="804758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7" y="6433443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6861" y="12806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C17F90A-20E5-4CAE-B52A-678183E57225}"/>
              </a:ext>
            </a:extLst>
          </p:cNvPr>
          <p:cNvGraphicFramePr>
            <a:graphicFrameLocks noGrp="1"/>
          </p:cNvGraphicFramePr>
          <p:nvPr/>
        </p:nvGraphicFramePr>
        <p:xfrm>
          <a:off x="1220105" y="1825627"/>
          <a:ext cx="6703789" cy="4351333"/>
        </p:xfrm>
        <a:graphic>
          <a:graphicData uri="http://schemas.openxmlformats.org/drawingml/2006/table">
            <a:tbl>
              <a:tblPr/>
              <a:tblGrid>
                <a:gridCol w="278281">
                  <a:extLst>
                    <a:ext uri="{9D8B030D-6E8A-4147-A177-3AD203B41FA5}">
                      <a16:colId xmlns:a16="http://schemas.microsoft.com/office/drawing/2014/main" val="1931838473"/>
                    </a:ext>
                  </a:extLst>
                </a:gridCol>
                <a:gridCol w="278281">
                  <a:extLst>
                    <a:ext uri="{9D8B030D-6E8A-4147-A177-3AD203B41FA5}">
                      <a16:colId xmlns:a16="http://schemas.microsoft.com/office/drawing/2014/main" val="4099756174"/>
                    </a:ext>
                  </a:extLst>
                </a:gridCol>
                <a:gridCol w="2496180">
                  <a:extLst>
                    <a:ext uri="{9D8B030D-6E8A-4147-A177-3AD203B41FA5}">
                      <a16:colId xmlns:a16="http://schemas.microsoft.com/office/drawing/2014/main" val="2966265432"/>
                    </a:ext>
                  </a:extLst>
                </a:gridCol>
                <a:gridCol w="745793">
                  <a:extLst>
                    <a:ext uri="{9D8B030D-6E8A-4147-A177-3AD203B41FA5}">
                      <a16:colId xmlns:a16="http://schemas.microsoft.com/office/drawing/2014/main" val="2209933290"/>
                    </a:ext>
                  </a:extLst>
                </a:gridCol>
                <a:gridCol w="745793">
                  <a:extLst>
                    <a:ext uri="{9D8B030D-6E8A-4147-A177-3AD203B41FA5}">
                      <a16:colId xmlns:a16="http://schemas.microsoft.com/office/drawing/2014/main" val="3198492628"/>
                    </a:ext>
                  </a:extLst>
                </a:gridCol>
                <a:gridCol w="745793">
                  <a:extLst>
                    <a:ext uri="{9D8B030D-6E8A-4147-A177-3AD203B41FA5}">
                      <a16:colId xmlns:a16="http://schemas.microsoft.com/office/drawing/2014/main" val="1616698428"/>
                    </a:ext>
                  </a:extLst>
                </a:gridCol>
                <a:gridCol w="745793">
                  <a:extLst>
                    <a:ext uri="{9D8B030D-6E8A-4147-A177-3AD203B41FA5}">
                      <a16:colId xmlns:a16="http://schemas.microsoft.com/office/drawing/2014/main" val="1670856160"/>
                    </a:ext>
                  </a:extLst>
                </a:gridCol>
                <a:gridCol w="667875">
                  <a:extLst>
                    <a:ext uri="{9D8B030D-6E8A-4147-A177-3AD203B41FA5}">
                      <a16:colId xmlns:a16="http://schemas.microsoft.com/office/drawing/2014/main" val="4124065165"/>
                    </a:ext>
                  </a:extLst>
                </a:gridCol>
              </a:tblGrid>
              <a:tr h="1336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871120"/>
                  </a:ext>
                </a:extLst>
              </a:tr>
              <a:tr h="4092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72846"/>
                  </a:ext>
                </a:extLst>
              </a:tr>
              <a:tr h="175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62.063.501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67.284.368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5.220.867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30.434.410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597185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28.189.690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31.523.288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3.333.598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14.890.836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5417"/>
                  </a:ext>
                </a:extLst>
              </a:tr>
              <a:tr h="258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Investigación e Innovación Tecnológica Silvoagropecuaria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33.873.811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35.761.080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1.887.269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15.543.574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058044"/>
                  </a:ext>
                </a:extLst>
              </a:tr>
              <a:tr h="16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ESTUDIOS Y POLÍTICAS AGRARIAS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17.822.574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18.041.624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219.050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14.142.061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947586"/>
                  </a:ext>
                </a:extLst>
              </a:tr>
              <a:tr h="16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308.383.838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304.145.059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-4.238.779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163.054.505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489415"/>
                  </a:ext>
                </a:extLst>
              </a:tr>
              <a:tr h="16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175.093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014859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128.484.656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132.698.372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4.213.716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60.921.062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928829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26.680.390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27.763.999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1.083.609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14.633.237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88769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Inspecciones Exportaciones Silvoagropecuarias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21.404.485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22.030.720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626.235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11.537.335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281492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13.851.279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14.129.883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278.604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6.846.119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993808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Vigilancia y Control Silvoagrícola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30.409.922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31.436.722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1.026.800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12.920.292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018587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Controles Fronterizos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15.846.430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16.431.802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585.372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7.239.429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093475"/>
                  </a:ext>
                </a:extLst>
              </a:tr>
              <a:tr h="267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Gestión y Conservación de Recursos Naturales Renovables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13.650.763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13.747.765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97.002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4.175.860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960370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6.641.387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7.157.481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516.094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3.568.790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900897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111.891.446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140.714.503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28.823.057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86.706.666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877541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 Forestal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1.193.127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750915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19.494.218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20.925.387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1.431.169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11.433.392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738743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Manejo del Fuego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35.422.137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77.377.076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41.954.939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53.927.674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970479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Areas Silvestres Protegidas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17.627.963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18.477.906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849.943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9.709.631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720993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38.047.944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22.525.902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-15.522.042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10.987.653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25483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Arborización Urbana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1.299.184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1.408.232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109.048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648.316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321333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Empleo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860.737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3.771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365.326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174491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Areas Silvestres Protegidas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894615"/>
                  </a:ext>
                </a:extLst>
              </a:tr>
              <a:tr h="16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128.831.968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81.922.942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-46.909.026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35.071.559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880190"/>
                  </a:ext>
                </a:extLst>
              </a:tr>
              <a:tr h="16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3.428.031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927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26016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449578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4" y="762296"/>
            <a:ext cx="82817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142756"/>
              </p:ext>
            </p:extLst>
          </p:nvPr>
        </p:nvGraphicFramePr>
        <p:xfrm>
          <a:off x="467544" y="1785928"/>
          <a:ext cx="8281779" cy="4474230"/>
        </p:xfrm>
        <a:graphic>
          <a:graphicData uri="http://schemas.openxmlformats.org/drawingml/2006/table">
            <a:tbl>
              <a:tblPr/>
              <a:tblGrid>
                <a:gridCol w="829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5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5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7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30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14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19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2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28.189.690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31.523.288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3.333.598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14.890.836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6.558.264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6.567.060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3.326.512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1.024.008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1.024.008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352.721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20.435.004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20.510.004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7.917.044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946.020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946.020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426.400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Comunicaciones del Agro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585.220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585.220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305.671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Agrícolas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Agroclimática Nacional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311.233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311.233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103.744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Consorcio Lechero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Cinco al Día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16.531.742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16.531.742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5.227.795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 - PROCHILE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7.049.769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7.049.769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2.833.048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82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Fomento Productivo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3.599.827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3.599.827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894.934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82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Seguro Agrícola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5.882.146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5.882.146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1.499.813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1.106.546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1.181.546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424.359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93224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              2 de 2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321" y="7986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761635"/>
              </p:ext>
            </p:extLst>
          </p:nvPr>
        </p:nvGraphicFramePr>
        <p:xfrm>
          <a:off x="561321" y="2029968"/>
          <a:ext cx="8210797" cy="3902274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679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58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para la Inocuidad Alimentaria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669.637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744.637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274.359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Comercialización de Pequeños Productores de Trigo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436.909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436.909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1.838.490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Latinoamericano de Arroces para Riego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de las Naciones Unidas para la Alimentación y la Agricultura - FAO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1.580.760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1.580.760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1.580.760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3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para la Agricultura - IICA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257.730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257.730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257.730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172.394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172394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14826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6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150.185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150185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6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3744" y="160216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395537" y="638980"/>
            <a:ext cx="82895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INVESTIGACIÓN E INNOVACIÓN TECNOLÓGICA SILVOAGROPECUARIA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432193"/>
              </p:ext>
            </p:extLst>
          </p:nvPr>
        </p:nvGraphicFramePr>
        <p:xfrm>
          <a:off x="395537" y="1930448"/>
          <a:ext cx="8289498" cy="3586785"/>
        </p:xfrm>
        <a:graphic>
          <a:graphicData uri="http://schemas.openxmlformats.org/drawingml/2006/table">
            <a:tbl>
              <a:tblPr/>
              <a:tblGrid>
                <a:gridCol w="830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7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7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9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04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04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04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04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373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328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444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1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35.761.080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1.887.269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15.543.574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35.465.451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15.247.946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35.465.451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15.247.946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Investigaciones Agropecuarias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17.107.193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16.919.489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-187.704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8.754.083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para la Innovación Agraria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8.692.845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10.284.495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2.583.945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Forestal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4.422.531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4.422.531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2.130.433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3.463.528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3.463.528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1.751.485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Investigación para la Competitividad Agroalimentaria y Forestal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187.704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375.408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3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3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4246</TotalTime>
  <Words>6025</Words>
  <Application>Microsoft Office PowerPoint</Application>
  <PresentationFormat>Presentación en pantalla (4:3)</PresentationFormat>
  <Paragraphs>3290</Paragraphs>
  <Slides>32</Slides>
  <Notes>27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32</vt:i4>
      </vt:variant>
    </vt:vector>
  </HeadingPairs>
  <TitlesOfParts>
    <vt:vector size="36" baseType="lpstr">
      <vt:lpstr>Arial</vt:lpstr>
      <vt:lpstr>Calibri</vt:lpstr>
      <vt:lpstr>1_Tema de Office</vt:lpstr>
      <vt:lpstr>Tema de Office</vt:lpstr>
      <vt:lpstr>EJECUCIÓN PRESUPUESTARIA DE GASTOS ACUMULADA AL MES DE JUNIO DE 2021 PARTIDA 13: MINISTERIO DE AGRICULTURA</vt:lpstr>
      <vt:lpstr>COMPORTAMIENTO DE LA EJECUCIÓN ACUMULADA DE GASTOS A JUNIO DE 2021  PARTIDA 13 MINISTERIO DE AGRICULTURA</vt:lpstr>
      <vt:lpstr>COMPORTAMIENTO DE LA EJECUCIÓN ACUMULADA DE GASTOS A JUNIO DE 2021  PARTIDA 13 MINISTERIO DE AGRICULTURA</vt:lpstr>
      <vt:lpstr>COMPORTAMIENTO DE LA EJECUCIÓN ACUMULADA DE GASTOS A JUNIO DE 2021  PARTIDA 13 MINISTERIO DE AGRICULTURA</vt:lpstr>
      <vt:lpstr>EJECUCIÓN ACUMULADA DE GASTOS A JUNIO DE 2021 PARTIDA 13 MINISTERIO DE AGRICULTURA</vt:lpstr>
      <vt:lpstr>EJECUCIÓN ACUMULADA DE GASTOS A JUNIO DE 2021  PARTIDA 13 MINISTERIO DE AGRICULTURA RESUMEN POR CAPÍTULOS</vt:lpstr>
      <vt:lpstr>EJECUCIÓN ACUMULADA DE GASTOS A JUNIO DE 2021  PARTIDA 13. CAPÍTULO 01. PROGRAMA 01:  SUBSECRETARÍA DE AGRICULTURA</vt:lpstr>
      <vt:lpstr>EJECUCIÓN ACUMULADA DE GASTOS A JUNIO DE 2021  PARTIDA 13. CAPÍTULO 01. PROGRAMA 01:  SUBSECRETARÍA DE AGRICULTURA</vt:lpstr>
      <vt:lpstr>EJECUCIÓN ACUMULADA DE GASTOS A JUNIO DE 2021  PARTIDA 13. CAPÍTULO 01. PROGRAMA 02:  INVESTIGACIÓN E INNOVACIÓN TECNOLÓGICA SILVOAGROPECUARIA</vt:lpstr>
      <vt:lpstr>EJECUCIÓN ACUMULADA DE GASTOS A JUNIO DE 2021  PARTIDA 13. CAPÍTULO 02. PROGRAMA 01:  OFICINA DE ESTUDIOS Y POLÍTICAS AGRARIAS</vt:lpstr>
      <vt:lpstr>EJECUCIÓN ACUMULADA DE GASTOS A JUNIO DE 2021  PARTIDA 13. CAPÍTULO 03. PROGRAMA 01:  INSTITUTO DE DESARROLLO AGROPECUARIO</vt:lpstr>
      <vt:lpstr>EJECUCIÓN ACUMULADA DE GASTOS A JUNIO DE 2021  PARTIDA 13. CAPÍTULO 03. PROGRAMA 01:  INSTITUTO DE DESARROLLO AGROPECUARIO</vt:lpstr>
      <vt:lpstr>EJECUCIÓN ACUMULADA DE GASTOS A JUNIO DE 2021  PARTIDA 13. CAPÍTULO 03. PROGRAMA:  INSTITUTO DE DESARROLLO  AGROPECUARIO FET COVID-19</vt:lpstr>
      <vt:lpstr>EJECUCIÓN ACUMULADA DE GASTOS A JUNIO DE 2021  PARTIDA 13. PROGRAMA : SERVICIO AGRÍCOLA Y GANADERO FET COVID-19</vt:lpstr>
      <vt:lpstr>EJECUCIÓN ACUMULADA DE GASTOS A JUNIO DE 2021  PARTIDA 13. CAPÍTULO 04. PROGRAMA 01:  SERVICIO AGRÍCOLA Y GANADERO</vt:lpstr>
      <vt:lpstr>EJECUCIÓN ACUMULADA DE GASTOS A JUNIO DE 2021  PARTIDA 13. CAPÍTULO 04. PROGRAMA 04:  INSPECCIONES EXPORTACIONES SILVOAGROPECUARIAS</vt:lpstr>
      <vt:lpstr>EJECUCIÓN ACUMULADA DE GASTOS A JUNIO DE 2021  PARTIDA 13. CAPÍTULO 04. PROGRAMA 05:  PROGRAMA DESARROLLO GANADERO</vt:lpstr>
      <vt:lpstr>EJECUCIÓN ACUMULADA DE GASTOS A JUNIO DE 2021  PARTIDA 13. CAPÍTULO 04. PROGRAMA 06:  VIGILANCIA Y CONTROL SILVOAGRÍCOLA</vt:lpstr>
      <vt:lpstr>EJECUCIÓN ACUMULADA DE GASTOS A JUNIO DE 2021  PARTIDA 13. CAPÍTULO 04. PROGRAMA 07:  PROGRAMA DE CONTROLES FRONTERIZOS</vt:lpstr>
      <vt:lpstr>EJECUCIÓN ACUMULADA DE GASTOS A JUNIO DE 2021  PARTIDA 13. CAPÍTULO 04. PROGRAMA 08:  PROGRAMA GESTIÓN Y CONSERVACIÓN DE RECURSOS NATURALES RENOVABLES</vt:lpstr>
      <vt:lpstr>EJECUCIÓN ACUMULADA DE GASTOS A JUNIO DE 2021  PARTIDA 13. CAPÍTULO 04. PROGRAMA 09:  LABORATORIOS</vt:lpstr>
      <vt:lpstr>EJECUCIÓN ACUMULADA DE GASTOS A JUNIO DE 2021  PARTIDA 13. PROGRAMA:  MANEJO DEL FUEGO FET COVID-19</vt:lpstr>
      <vt:lpstr>EJECUCIÓN ACUMULADA DE GASTOS A JUNIO DE 2021  PARTIDA 13. PROGRAMA:  GESTIÓN FORESTAL FET COVID-19</vt:lpstr>
      <vt:lpstr>EJECUCIÓN ACUMULADA DE GASTOS A JUNIO DE 2021  PARTIDA 13. CAPÍTULO 05. PROGRAMA 01:  CORPORACIÓN NACIONAL FORESTAL</vt:lpstr>
      <vt:lpstr>EJECUCIÓN ACUMULADA DE GASTOS A JUNIO DE 2021  PARTIDA 13. CAPÍTULO 05. PROGRAMA 03:  PROGRAMA DE MANEJO DEL FUEGO</vt:lpstr>
      <vt:lpstr>EJECUCIÓN ACUMULADA DE GASTOS A JUNIO DE 2021  PARTIDA 13. CAPÍTULO 05. PROGRAMA 04:  ÁREAS SILVESTRES PROTEGIDAS</vt:lpstr>
      <vt:lpstr>EJECUCIÓN ACUMULADA DE GASTOS A JUNIO DE 2021  PARTIDA 13. CAPÍTULO 05. PROGRAMA 05:  GESTIÓN FORESTAL</vt:lpstr>
      <vt:lpstr>EJECUCIÓN ACUMULADA DE GASTOS A JUNIO DE 2021  PARTIDA 13. CAPÍTULO 05. PROGRAMA 06:  PROGRAMA  DE ARBORIZACIÓN URBANA</vt:lpstr>
      <vt:lpstr>EJECUCIÓN ACUMULADA DE GASTOS A JUNIO DE 2021  PARTIDA 13. PROGRAMA:  PROGRAMAS DE EMPLEOS</vt:lpstr>
      <vt:lpstr>EJECUCIÓN ACUMULADA DE GASTOS A JUNIO DE 2021  PARTIDA 13. PROGRAMA:  AREAS SILVESTRES PROTEGIDAS FET COVID-19</vt:lpstr>
      <vt:lpstr>EJECUCIÓN ACUMULADA DE GASTOS A JUNIO DE 2021  PARTIDA 13. PROGRAMA:  COMISIÓN NACIONAL DE RIEGO FET COVID-19</vt:lpstr>
      <vt:lpstr>EJECUCIÓN ACUMULADA DE GASTOS A JUNIO DE 2021  PARTIDA 13. CAPÍTULO 06. PROGRAMA 01:  COMISIÓN NACIONAL DE RIEGO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345</cp:revision>
  <cp:lastPrinted>2019-06-03T14:10:49Z</cp:lastPrinted>
  <dcterms:created xsi:type="dcterms:W3CDTF">2016-06-23T13:38:47Z</dcterms:created>
  <dcterms:modified xsi:type="dcterms:W3CDTF">2021-08-09T20:34:37Z</dcterms:modified>
</cp:coreProperties>
</file>