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50-4051-BADD-DF997F62FC9E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50-4051-BADD-DF997F62FC9E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50-4051-BADD-DF997F62FC9E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5F-418C-B043-FBF962856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12'!$D$33:$I$33</c:f>
              <c:numCache>
                <c:formatCode>0.0%</c:formatCode>
                <c:ptCount val="6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  <c:pt idx="5">
                  <c:v>7.2420770760977318E-2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7708352"/>
        <c:axId val="217708744"/>
      </c:barChart>
      <c:catAx>
        <c:axId val="21770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708744"/>
        <c:crosses val="autoZero"/>
        <c:auto val="1"/>
        <c:lblAlgn val="ctr"/>
        <c:lblOffset val="100"/>
        <c:noMultiLvlLbl val="0"/>
      </c:catAx>
      <c:valAx>
        <c:axId val="2177087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70835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6556005883959146E-2"/>
                  <c:y val="2.3123979716169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8253896880668577E-2"/>
                  <c:y val="3.4950867064089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35833934777E-2"/>
                  <c:y val="3.083182646105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C4-4A52-A04F-6EC6B7634D69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C4-4A52-A04F-6EC6B7634D69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C4-4A52-A04F-6EC6B7634D69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C4-4A52-A04F-6EC6B7634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12'!$D$26:$I$26</c:f>
              <c:numCache>
                <c:formatCode>0.0%</c:formatCode>
                <c:ptCount val="6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  <c:pt idx="5">
                  <c:v>0.37949610942267253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4668840"/>
        <c:axId val="574669624"/>
      </c:lineChart>
      <c:catAx>
        <c:axId val="57466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4669624"/>
        <c:crosses val="autoZero"/>
        <c:auto val="1"/>
        <c:lblAlgn val="ctr"/>
        <c:lblOffset val="100"/>
        <c:noMultiLvlLbl val="0"/>
      </c:catAx>
      <c:valAx>
        <c:axId val="5746696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46688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111511"/>
              </p:ext>
            </p:extLst>
          </p:nvPr>
        </p:nvGraphicFramePr>
        <p:xfrm>
          <a:off x="474240" y="1755232"/>
          <a:ext cx="8210797" cy="403244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29.013.533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-19.112.648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5.387.233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753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475090"/>
              </p:ext>
            </p:extLst>
          </p:nvPr>
        </p:nvGraphicFramePr>
        <p:xfrm>
          <a:off x="476004" y="1843934"/>
          <a:ext cx="8210796" cy="417735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2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78.316.156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15.678.443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7.953.053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46.029.534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133.246.923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-7.090.250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45.930.310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659094"/>
              </p:ext>
            </p:extLst>
          </p:nvPr>
        </p:nvGraphicFramePr>
        <p:xfrm>
          <a:off x="590872" y="1749149"/>
          <a:ext cx="8089817" cy="4487367"/>
        </p:xfrm>
        <a:graphic>
          <a:graphicData uri="http://schemas.openxmlformats.org/drawingml/2006/table">
            <a:tbl>
              <a:tblPr/>
              <a:tblGrid>
                <a:gridCol w="81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4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572.424.961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102.413.043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762.532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53.787.377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2.957.769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1.426.738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1.354.909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596.017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1531,4%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596.017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3056,5%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4.731.492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2.800.578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1.512.434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1.403.130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1.048.217.333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-176.204.129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433.048.907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2.572.203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-2.159.441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776.052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1.045.645.130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-174.044.688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432.272.855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4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210" y="630143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210" y="14341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19420"/>
              </p:ext>
            </p:extLst>
          </p:nvPr>
        </p:nvGraphicFramePr>
        <p:xfrm>
          <a:off x="509462" y="1752390"/>
          <a:ext cx="8167934" cy="454904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8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41.536.334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3.886.367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31.688.072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31.558.544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82710"/>
              </p:ext>
            </p:extLst>
          </p:nvPr>
        </p:nvGraphicFramePr>
        <p:xfrm>
          <a:off x="518864" y="1686893"/>
          <a:ext cx="8167935" cy="458380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8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3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52.810.029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2.918.808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39.164.650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38.750.312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4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008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977238"/>
              </p:ext>
            </p:extLst>
          </p:nvPr>
        </p:nvGraphicFramePr>
        <p:xfrm>
          <a:off x="518863" y="1683865"/>
          <a:ext cx="8167936" cy="4452661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3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2.704.483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2.277.558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487" y="141846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83470"/>
              </p:ext>
            </p:extLst>
          </p:nvPr>
        </p:nvGraphicFramePr>
        <p:xfrm>
          <a:off x="518862" y="1707439"/>
          <a:ext cx="8093813" cy="438585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86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81.353.621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2.504.017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58.269.490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90677"/>
              </p:ext>
            </p:extLst>
          </p:nvPr>
        </p:nvGraphicFramePr>
        <p:xfrm>
          <a:off x="573539" y="2229080"/>
          <a:ext cx="8093808" cy="2928111"/>
        </p:xfrm>
        <a:graphic>
          <a:graphicData uri="http://schemas.openxmlformats.org/drawingml/2006/table">
            <a:tbl>
              <a:tblPr/>
              <a:tblGrid>
                <a:gridCol w="81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22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71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557178"/>
              </p:ext>
            </p:extLst>
          </p:nvPr>
        </p:nvGraphicFramePr>
        <p:xfrm>
          <a:off x="532134" y="2166329"/>
          <a:ext cx="8093812" cy="273630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1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63455"/>
              </p:ext>
            </p:extLst>
          </p:nvPr>
        </p:nvGraphicFramePr>
        <p:xfrm>
          <a:off x="518864" y="1858872"/>
          <a:ext cx="8093813" cy="377262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3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2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16.392.587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16.350.652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16.350.258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696676"/>
              </p:ext>
            </p:extLst>
          </p:nvPr>
        </p:nvGraphicFramePr>
        <p:xfrm>
          <a:off x="528176" y="1607343"/>
          <a:ext cx="8078247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30422"/>
              </p:ext>
            </p:extLst>
          </p:nvPr>
        </p:nvGraphicFramePr>
        <p:xfrm>
          <a:off x="518862" y="1916833"/>
          <a:ext cx="8093813" cy="370118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7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5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33.507.481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33.105.578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33.105.578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619174"/>
              </p:ext>
            </p:extLst>
          </p:nvPr>
        </p:nvGraphicFramePr>
        <p:xfrm>
          <a:off x="518864" y="2074932"/>
          <a:ext cx="8093813" cy="308225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0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7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9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2.099.262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8081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97269"/>
              </p:ext>
            </p:extLst>
          </p:nvPr>
        </p:nvGraphicFramePr>
        <p:xfrm>
          <a:off x="518862" y="2003093"/>
          <a:ext cx="8093814" cy="3296253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64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7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5.112.816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5.001.984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45.318.992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45.318.992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4.921.449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47248"/>
              </p:ext>
            </p:extLst>
          </p:nvPr>
        </p:nvGraphicFramePr>
        <p:xfrm>
          <a:off x="518862" y="1988840"/>
          <a:ext cx="8093814" cy="2786031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85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12387"/>
              </p:ext>
            </p:extLst>
          </p:nvPr>
        </p:nvGraphicFramePr>
        <p:xfrm>
          <a:off x="518864" y="2101726"/>
          <a:ext cx="8093813" cy="255140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59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4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10.486.715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79664"/>
              </p:ext>
            </p:extLst>
          </p:nvPr>
        </p:nvGraphicFramePr>
        <p:xfrm>
          <a:off x="476000" y="1885324"/>
          <a:ext cx="8167941" cy="444081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3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405.932.252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11.678.439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5.918.071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181.399.380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181.399.380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194.223.431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194.223.431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194.223.431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61935"/>
              </p:ext>
            </p:extLst>
          </p:nvPr>
        </p:nvGraphicFramePr>
        <p:xfrm>
          <a:off x="476000" y="2304765"/>
          <a:ext cx="8167941" cy="2348370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84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1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51145"/>
              </p:ext>
            </p:extLst>
          </p:nvPr>
        </p:nvGraphicFramePr>
        <p:xfrm>
          <a:off x="476004" y="1673130"/>
          <a:ext cx="8210795" cy="447550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6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3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10.977.172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1.133.493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3720" y="165371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98593"/>
              </p:ext>
            </p:extLst>
          </p:nvPr>
        </p:nvGraphicFramePr>
        <p:xfrm>
          <a:off x="479850" y="2060848"/>
          <a:ext cx="8210795" cy="302886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4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5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3" y="14903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81622"/>
              </p:ext>
            </p:extLst>
          </p:nvPr>
        </p:nvGraphicFramePr>
        <p:xfrm>
          <a:off x="476007" y="1779293"/>
          <a:ext cx="8093807" cy="4313996"/>
        </p:xfrm>
        <a:graphic>
          <a:graphicData uri="http://schemas.openxmlformats.org/drawingml/2006/table">
            <a:tbl>
              <a:tblPr/>
              <a:tblGrid>
                <a:gridCol w="81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26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8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966.110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1.737.365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835.004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44382"/>
              </p:ext>
            </p:extLst>
          </p:nvPr>
        </p:nvGraphicFramePr>
        <p:xfrm>
          <a:off x="417237" y="1609724"/>
          <a:ext cx="8210798" cy="46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18781"/>
              </p:ext>
            </p:extLst>
          </p:nvPr>
        </p:nvGraphicFramePr>
        <p:xfrm>
          <a:off x="518864" y="1988840"/>
          <a:ext cx="8159581" cy="3744421"/>
        </p:xfrm>
        <a:graphic>
          <a:graphicData uri="http://schemas.openxmlformats.org/drawingml/2006/table">
            <a:tbl>
              <a:tblPr/>
              <a:tblGrid>
                <a:gridCol w="81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5.971.704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895448"/>
              </p:ext>
            </p:extLst>
          </p:nvPr>
        </p:nvGraphicFramePr>
        <p:xfrm>
          <a:off x="466600" y="1614486"/>
          <a:ext cx="8210798" cy="4550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499080"/>
              </p:ext>
            </p:extLst>
          </p:nvPr>
        </p:nvGraphicFramePr>
        <p:xfrm>
          <a:off x="606313" y="1919845"/>
          <a:ext cx="7638096" cy="3669253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26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18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3.560.274.950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157.336.750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1.351.110.492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231.558.579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113.624.472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-784.822.979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2.715.106.035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748.692.444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860.010.638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194.223.431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167.882.416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6287" y="646219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41309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03594C0-C90C-4FCC-8C71-415D764463D8}"/>
              </a:ext>
            </a:extLst>
          </p:cNvPr>
          <p:cNvGraphicFramePr>
            <a:graphicFrameLocks noGrp="1"/>
          </p:cNvGraphicFramePr>
          <p:nvPr/>
        </p:nvGraphicFramePr>
        <p:xfrm>
          <a:off x="1104281" y="1821043"/>
          <a:ext cx="6935438" cy="4360503"/>
        </p:xfrm>
        <a:graphic>
          <a:graphicData uri="http://schemas.openxmlformats.org/drawingml/2006/table">
            <a:tbl>
              <a:tblPr/>
              <a:tblGrid>
                <a:gridCol w="282848">
                  <a:extLst>
                    <a:ext uri="{9D8B030D-6E8A-4147-A177-3AD203B41FA5}">
                      <a16:colId xmlns:a16="http://schemas.microsoft.com/office/drawing/2014/main" val="598532355"/>
                    </a:ext>
                  </a:extLst>
                </a:gridCol>
                <a:gridCol w="282848">
                  <a:extLst>
                    <a:ext uri="{9D8B030D-6E8A-4147-A177-3AD203B41FA5}">
                      <a16:colId xmlns:a16="http://schemas.microsoft.com/office/drawing/2014/main" val="393226248"/>
                    </a:ext>
                  </a:extLst>
                </a:gridCol>
                <a:gridCol w="2658774">
                  <a:extLst>
                    <a:ext uri="{9D8B030D-6E8A-4147-A177-3AD203B41FA5}">
                      <a16:colId xmlns:a16="http://schemas.microsoft.com/office/drawing/2014/main" val="2508788815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1805076842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083951243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198060820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002097656"/>
                    </a:ext>
                  </a:extLst>
                </a:gridCol>
                <a:gridCol w="678836">
                  <a:extLst>
                    <a:ext uri="{9D8B030D-6E8A-4147-A177-3AD203B41FA5}">
                      <a16:colId xmlns:a16="http://schemas.microsoft.com/office/drawing/2014/main" val="53737398"/>
                    </a:ext>
                  </a:extLst>
                </a:gridCol>
              </a:tblGrid>
              <a:tr h="135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778326"/>
                  </a:ext>
                </a:extLst>
              </a:tr>
              <a:tr h="41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30399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10.910.537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37794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8.112.461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08062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1.828.466.194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-682.236.028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847.912.380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9024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9.619.438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61647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29.013.533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-19.112.648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9.147.358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904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78.316.156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28236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572.424.961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50316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41.536.334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55997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52.810.029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88850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2.704.483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99568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81.353.621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8846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52.836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67989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157.570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2757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16.392.587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64436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33.507.481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7020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2.099.262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9919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5.112.816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0282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38695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84.714.065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10.486.715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566028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405.932.252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86227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431852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10.977.172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26605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561.686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64664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966.110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550042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5.971.704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898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6212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67611"/>
              </p:ext>
            </p:extLst>
          </p:nvPr>
        </p:nvGraphicFramePr>
        <p:xfrm>
          <a:off x="405026" y="1916838"/>
          <a:ext cx="8210793" cy="4248473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0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10.910.537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8.112.461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52029"/>
              </p:ext>
            </p:extLst>
          </p:nvPr>
        </p:nvGraphicFramePr>
        <p:xfrm>
          <a:off x="405024" y="2132852"/>
          <a:ext cx="8210798" cy="2880323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9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39289"/>
              </p:ext>
            </p:extLst>
          </p:nvPr>
        </p:nvGraphicFramePr>
        <p:xfrm>
          <a:off x="561321" y="1879990"/>
          <a:ext cx="8210798" cy="420501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4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4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9.619.438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8.548.287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6005</Words>
  <Application>Microsoft Office PowerPoint</Application>
  <PresentationFormat>Presentación en pantalla (4:3)</PresentationFormat>
  <Paragraphs>3442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JUNIO DE 2021 PARTIDA 12: MINISTERIO DE OBRAS PÚBLICAS</vt:lpstr>
      <vt:lpstr>EJECUCIÓN ACUMULADA DE GASTOS A JUNIO DE 2021  PARTIDA 12 MINISTERIO DE OBRAS PÚBLICAS</vt:lpstr>
      <vt:lpstr>EJECUCIÓN ACUMULADA DE GASTOS A JUNIO DE 2021  PARTIDA 12 MINISTERIO DE OBRAS PÚBLICAS</vt:lpstr>
      <vt:lpstr>EJECUCIÓN ACUMULADA DE GASTOS A JUNIO DE 2021  PARTIDA 12 MINISTERIO DE OBRAS PÚBLICAS</vt:lpstr>
      <vt:lpstr>EJECUCIÓN ACUMULADA DE GASTOS A JUNIO DE 2021  PARTIDA 12 MINISTERIO DE OBRAS PÚBLICAS</vt:lpstr>
      <vt:lpstr>EJECUCIÓN ACUMULADA DE GASTOS A JUNIO DE 2021  PARTIDA 12 MINISTERIO DE OBRAS PÚBLICAS RESUMEN POR CAPÍTULOS</vt:lpstr>
      <vt:lpstr>EJECUCIÓN ACUMULADA DE GASTOS A JUNIO DE 2021  PARTIDA 12. CAPÍTULO 01. PROGRAMA 01: SECRETARÍA Y ADMINISTRACIÓN GENERAL</vt:lpstr>
      <vt:lpstr>EJECUCIÓN ACUMULADA DE GASTOS A JUNIO DE 2021  PARTIDA 12. CAPÍTULO 01. PROGRAMA: SECRETARÍA Y ADMINISTRACIÓN GENERAL FET COVID-19</vt:lpstr>
      <vt:lpstr>EJECUCIÓN ACUMULADA DE GASTOS A JUNIO DE 2021  PARTIDA 12. CAPÍTULO 02. PROGRAMA 01: ADMINISTRACIÓN Y EJECUCIÓN DE OBRAS PÚBLICAS</vt:lpstr>
      <vt:lpstr>EJECUCIÓN ACUMULADA DE GASTOS A JUNIO DE 2021  PARTIDA 12. CAPÍTULO 02. PROGRAMA 02: DIRECCIÓN DE ARQUITECTURA</vt:lpstr>
      <vt:lpstr>EJECUCIÓN ACUMULADA DE GASTOS A JUNIO DE 2021  PARTIDA 12. CAPÍTULO 02. PROGRAMA 03: DIRECCIÓN DE OBRAS HIDRÁULICAS</vt:lpstr>
      <vt:lpstr>EJECUCIÓN ACUMULADA DE GASTOS A JUNIO DE 2021  PARTIDA 12. CAPÍTULO 02. PROGRAMA 04: DIRECCIÓN DE VIALIDAD</vt:lpstr>
      <vt:lpstr>EJECUCIÓN ACUMULADA DE GASTOS A JUNIO DE 2021  PARTIDA 12. CAPÍTULO 02. PROGRAMA 06: DIRECCIÓN DE OBRAS PORTUARIAS</vt:lpstr>
      <vt:lpstr>EJECUCIÓN ACUMULADA DE GASTOS A JUNIO DE 2021  PARTIDA 12. CAPÍTULO 02. PROGRAMA 07: DIRECCIÓN DE AEROPUERTOS</vt:lpstr>
      <vt:lpstr>EJECUCIÓN ACUMULADA DE GASTOS A JUNIO DE 2021  PARTIDA 12. CAPÍTULO 02. PROGRAMA 11: DIRECCIÓN DE PLANEAMIENTO</vt:lpstr>
      <vt:lpstr>EJECUCIÓN ACUMULADA DE GASTOS A JUNIO DE 2021  PARTIDA 12. CAPÍTULO 02. PROGRAMA 12: AGUA POTABLE RURAL</vt:lpstr>
      <vt:lpstr>EJECUCIÓN ACUMULADA DE GASTOS A JUNIO DE 2021  PARTIDA 12. PROGRAMA ADMINISTRACIÓN Y EJECUCIÓN  DE OBRAS PÚBLICAS FET COVID-19</vt:lpstr>
      <vt:lpstr>EJECUCIÓN ACUMULADA DE GASTOS A JUNIO DE 2021  PARTIDA 12. PROGRAMA: DIRECCIÓN DE ARQUITECTURA FET COVID-19</vt:lpstr>
      <vt:lpstr>EJECUCIÓN ACUMULADA DE GASTOS A JUNIO DE 2021  PARTIDA 12. PROGRAMA: DIRECCIÓN DE OBRAS HIDRAULICAS FET COVID-19</vt:lpstr>
      <vt:lpstr>EJECUCIÓN ACUMULADA DE GASTOS A JUNIO DE 2021  PARTIDA 12. PROGRAMA: DIRECCIÓN DE VIALIDAD FET COVID-19</vt:lpstr>
      <vt:lpstr>EJECUCIÓN ACUMULADA DE GASTOS A JUNIO DE 2021  PARTIDA 12. PROGRAMA: DIRECCIÓN DE OBRAS PORTUARIAS FET COVID-19</vt:lpstr>
      <vt:lpstr>EJECUCIÓN ACUMULADA DE GASTOS A JUNIO DE 2021  PARTIDA 12. PROGRAMA: DIRECCIÓN DE AEROPUERTOS FET COVID-19</vt:lpstr>
      <vt:lpstr>EJECUCIÓN ACUMULADA DE GASTOS A JUNIO DE 2021  PARTIDA 12. PROGRAMA: DIRECCIÓN DE PLANEAMIENTO FET COVID-19</vt:lpstr>
      <vt:lpstr>EJECUCIÓN ACUMULADA DE GASTOS A JUNIO DE 2021  PARTIDA 12. PROGRAMA: AGUA POTABLE RURAL FET COVID-19</vt:lpstr>
      <vt:lpstr>EJECUCIÓN ACUMULADA DE GASTOS A JUNIO DE 2021  PARTIDA 12. CAPÍTULO 03. PROGRAMA 01: DIRECCIÓN GENERAL DE CONCESIONES DE OBRAS PÚBLICAS</vt:lpstr>
      <vt:lpstr>EJECUCIÓN ACUMULADA DE GASTOS A JUNIO DE 2021  PARTIDA 12. CAPÍTULO 03. PROGRAMA: DIRECCIÓN GENERAL DE CONCESIONES DE OBRAS PÚBLICAS FET COVID-19</vt:lpstr>
      <vt:lpstr>EJECUCIÓN ACUMULADA DE GASTOS A JUNIO DE 2021  PARTIDA 12. CAPÍTULO 04. PROGRAMA 01: DIRECCIÓN GENERAL DE AGUAS</vt:lpstr>
      <vt:lpstr>EJECUCIÓN ACUMULADA DE GASTOS A JUNIO DE 2021  PARTIDA 12. CAPÍTULO 04. PROGRAMA: DIRECCIÓN GENERAL DE AGUAS FET COVID-19</vt:lpstr>
      <vt:lpstr>EJECUCIÓN ACUMULADA DE GASTOS A JUNIO DE 2021  PARTIDA 12. CAPÍTULO 05. PROGRAMA 01: INSTITUTO NACIONAL DE HIDRÁULICA</vt:lpstr>
      <vt:lpstr>EJECUCIÓN ACUMULADA DE GASTOS A JUNIO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336</cp:revision>
  <cp:lastPrinted>2019-06-03T14:10:49Z</cp:lastPrinted>
  <dcterms:created xsi:type="dcterms:W3CDTF">2016-06-23T13:38:47Z</dcterms:created>
  <dcterms:modified xsi:type="dcterms:W3CDTF">2021-08-09T20:15:31Z</dcterms:modified>
</cp:coreProperties>
</file>