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3"/>
  </p:notesMasterIdLst>
  <p:handoutMasterIdLst>
    <p:handoutMasterId r:id="rId34"/>
  </p:handoutMasterIdLst>
  <p:sldIdLst>
    <p:sldId id="256" r:id="rId3"/>
    <p:sldId id="326" r:id="rId4"/>
    <p:sldId id="323" r:id="rId5"/>
    <p:sldId id="324" r:id="rId6"/>
    <p:sldId id="264" r:id="rId7"/>
    <p:sldId id="322" r:id="rId8"/>
    <p:sldId id="263" r:id="rId9"/>
    <p:sldId id="302" r:id="rId10"/>
    <p:sldId id="303" r:id="rId11"/>
    <p:sldId id="299" r:id="rId12"/>
    <p:sldId id="300" r:id="rId13"/>
    <p:sldId id="301" r:id="rId14"/>
    <p:sldId id="304" r:id="rId15"/>
    <p:sldId id="305" r:id="rId16"/>
    <p:sldId id="329" r:id="rId17"/>
    <p:sldId id="306" r:id="rId18"/>
    <p:sldId id="308" r:id="rId19"/>
    <p:sldId id="309" r:id="rId20"/>
    <p:sldId id="310" r:id="rId21"/>
    <p:sldId id="311" r:id="rId22"/>
    <p:sldId id="312" r:id="rId23"/>
    <p:sldId id="313" r:id="rId24"/>
    <p:sldId id="314" r:id="rId25"/>
    <p:sldId id="328" r:id="rId26"/>
    <p:sldId id="315" r:id="rId27"/>
    <p:sldId id="316" r:id="rId28"/>
    <p:sldId id="317" r:id="rId29"/>
    <p:sldId id="318" r:id="rId30"/>
    <p:sldId id="327" r:id="rId31"/>
    <p:sldId id="319" r:id="rId3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69" autoAdjust="0"/>
    <p:restoredTop sz="93838" autoAdjust="0"/>
  </p:normalViewPr>
  <p:slideViewPr>
    <p:cSldViewPr>
      <p:cViewPr varScale="1">
        <p:scale>
          <a:sx n="71" d="100"/>
          <a:sy n="71" d="100"/>
        </p:scale>
        <p:origin x="60" y="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</a:t>
            </a:r>
            <a:r>
              <a:rPr lang="es-CL" sz="1100" b="1" baseline="0"/>
              <a:t> Presupuesto inicial </a:t>
            </a:r>
            <a:r>
              <a:rPr lang="es-CL" sz="1100" b="1"/>
              <a:t>por Subtítulos de Gastos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667691802010742"/>
          <c:y val="0.17603183578856427"/>
          <c:w val="0.68570723632748809"/>
          <c:h val="0.5225975063537924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5FE-4732-9241-989649C415F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5FE-4732-9241-989649C415F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5FE-4732-9241-989649C415F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5FE-4732-9241-989649C415F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11'!$C$82:$C$85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ADQUISICIÓN DE ACTIVOS FINANCIEROS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11'!$D$82:$D$85</c:f>
              <c:numCache>
                <c:formatCode>#,##0</c:formatCode>
                <c:ptCount val="4"/>
                <c:pt idx="0">
                  <c:v>1228940973</c:v>
                </c:pt>
                <c:pt idx="1">
                  <c:v>329235489</c:v>
                </c:pt>
                <c:pt idx="2">
                  <c:v>142245469</c:v>
                </c:pt>
                <c:pt idx="3">
                  <c:v>186369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5FE-4732-9241-989649C415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2019 - 2020 - 2021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'[11.xlsx]Partida 11'!$C$37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'[11.xlsx]Partida 11'!$D$36:$O$36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11'!$D$37:$O$37</c:f>
              <c:numCache>
                <c:formatCode>0.0%</c:formatCode>
                <c:ptCount val="12"/>
                <c:pt idx="0">
                  <c:v>0.109</c:v>
                </c:pt>
                <c:pt idx="1">
                  <c:v>7.0999999999999994E-2</c:v>
                </c:pt>
                <c:pt idx="2">
                  <c:v>7.3999999999999996E-2</c:v>
                </c:pt>
                <c:pt idx="3">
                  <c:v>8.5999999999999993E-2</c:v>
                </c:pt>
                <c:pt idx="4">
                  <c:v>7.8E-2</c:v>
                </c:pt>
                <c:pt idx="5">
                  <c:v>0.08</c:v>
                </c:pt>
                <c:pt idx="6">
                  <c:v>6.9000000000000006E-2</c:v>
                </c:pt>
                <c:pt idx="7">
                  <c:v>7.9000000000000001E-2</c:v>
                </c:pt>
                <c:pt idx="8">
                  <c:v>7.4999999999999997E-2</c:v>
                </c:pt>
                <c:pt idx="9">
                  <c:v>7.1999999999999995E-2</c:v>
                </c:pt>
                <c:pt idx="10">
                  <c:v>7.4999999999999997E-2</c:v>
                </c:pt>
                <c:pt idx="11">
                  <c:v>0.13100000000000001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7E-44A7-A38F-717846D9665B}"/>
            </c:ext>
          </c:extLst>
        </c:ser>
        <c:ser>
          <c:idx val="1"/>
          <c:order val="1"/>
          <c:tx>
            <c:strRef>
              <c:f>'[11.xlsx]Partida 11'!$C$38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'[11.xlsx]Partida 11'!$D$36:$O$36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11'!$D$38:$O$38</c:f>
              <c:numCache>
                <c:formatCode>0.0%</c:formatCode>
                <c:ptCount val="12"/>
                <c:pt idx="0">
                  <c:v>0.113</c:v>
                </c:pt>
                <c:pt idx="1">
                  <c:v>7.0999999999999994E-2</c:v>
                </c:pt>
                <c:pt idx="2">
                  <c:v>7.4999999999999997E-2</c:v>
                </c:pt>
                <c:pt idx="3">
                  <c:v>7.0000000000000007E-2</c:v>
                </c:pt>
                <c:pt idx="4">
                  <c:v>6.5000000000000002E-2</c:v>
                </c:pt>
                <c:pt idx="5">
                  <c:v>7.8E-2</c:v>
                </c:pt>
                <c:pt idx="6">
                  <c:v>6.8000000000000005E-2</c:v>
                </c:pt>
                <c:pt idx="7">
                  <c:v>5.8999999999999997E-2</c:v>
                </c:pt>
                <c:pt idx="8">
                  <c:v>6.4000000000000001E-2</c:v>
                </c:pt>
                <c:pt idx="9">
                  <c:v>6.2E-2</c:v>
                </c:pt>
                <c:pt idx="10">
                  <c:v>6.4000000000000001E-2</c:v>
                </c:pt>
                <c:pt idx="11">
                  <c:v>0.28412783899999999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7E-44A7-A38F-717846D9665B}"/>
            </c:ext>
          </c:extLst>
        </c:ser>
        <c:ser>
          <c:idx val="2"/>
          <c:order val="2"/>
          <c:tx>
            <c:strRef>
              <c:f>'[11.xlsx]Partida 11'!$C$39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800" b="1">
                      <a:solidFill>
                        <a:schemeClr val="tx1"/>
                      </a:solidFill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0F71-4D76-9D48-582FA529E4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'[11.xlsx]Partida 11'!$D$36:$O$36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11'!$D$39:$I$39</c:f>
              <c:numCache>
                <c:formatCode>0.0%</c:formatCode>
                <c:ptCount val="6"/>
                <c:pt idx="0">
                  <c:v>0.14546738632090708</c:v>
                </c:pt>
                <c:pt idx="1">
                  <c:v>7.1049768488433612E-2</c:v>
                </c:pt>
                <c:pt idx="2">
                  <c:v>7.9763603258434596E-2</c:v>
                </c:pt>
                <c:pt idx="3">
                  <c:v>7.7184045165835422E-2</c:v>
                </c:pt>
                <c:pt idx="4">
                  <c:v>7.4687484723806249E-2</c:v>
                </c:pt>
                <c:pt idx="5">
                  <c:v>8.6813085099200021E-2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7E-44A7-A38F-717846D966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534199040"/>
        <c:axId val="534193552"/>
      </c:barChart>
      <c:catAx>
        <c:axId val="534199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34193552"/>
        <c:crosses val="autoZero"/>
        <c:auto val="0"/>
        <c:lblAlgn val="ctr"/>
        <c:lblOffset val="100"/>
        <c:noMultiLvlLbl val="0"/>
      </c:catAx>
      <c:valAx>
        <c:axId val="534193552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53419904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78071337491131E-2"/>
          <c:y val="0.93707902476045912"/>
          <c:w val="0.89999990076854763"/>
          <c:h val="6.2920975239540836E-2"/>
        </c:manualLayout>
      </c:layout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2019 - 2020 - 2021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'[11.xlsx]Partida 11'!$C$33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'[11.xlsx]Partida 11'!$D$32:$O$32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11'!$D$33:$O$33</c:f>
              <c:numCache>
                <c:formatCode>0.0%</c:formatCode>
                <c:ptCount val="12"/>
                <c:pt idx="0">
                  <c:v>0.109</c:v>
                </c:pt>
                <c:pt idx="1">
                  <c:v>0.18</c:v>
                </c:pt>
                <c:pt idx="2">
                  <c:v>0.254</c:v>
                </c:pt>
                <c:pt idx="3">
                  <c:v>0.33900000000000002</c:v>
                </c:pt>
                <c:pt idx="4">
                  <c:v>0.41599999999999998</c:v>
                </c:pt>
                <c:pt idx="5">
                  <c:v>0.49199999999999999</c:v>
                </c:pt>
                <c:pt idx="6">
                  <c:v>0.55600000000000005</c:v>
                </c:pt>
                <c:pt idx="7">
                  <c:v>0.63400000000000001</c:v>
                </c:pt>
                <c:pt idx="8">
                  <c:v>0.70899999999999996</c:v>
                </c:pt>
                <c:pt idx="9">
                  <c:v>0.78100000000000003</c:v>
                </c:pt>
                <c:pt idx="10">
                  <c:v>0.85599999999999998</c:v>
                </c:pt>
                <c:pt idx="11">
                  <c:v>0.98399999999999999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C73-471E-8DC9-84475458D4EB}"/>
            </c:ext>
          </c:extLst>
        </c:ser>
        <c:ser>
          <c:idx val="1"/>
          <c:order val="1"/>
          <c:tx>
            <c:strRef>
              <c:f>'[11.xlsx]Partida 11'!$C$34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1F497D"/>
              </a:solidFill>
            </a:ln>
          </c:spPr>
          <c:marker>
            <c:symbol val="none"/>
          </c:marker>
          <c:cat>
            <c:strRef>
              <c:f>'[11.xlsx]Partida 11'!$D$32:$O$32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11'!$D$34:$O$34</c:f>
              <c:numCache>
                <c:formatCode>0.0%</c:formatCode>
                <c:ptCount val="12"/>
                <c:pt idx="0">
                  <c:v>0.113</c:v>
                </c:pt>
                <c:pt idx="1">
                  <c:v>0.185</c:v>
                </c:pt>
                <c:pt idx="2">
                  <c:v>0.25900000000000001</c:v>
                </c:pt>
                <c:pt idx="3">
                  <c:v>0.33100000000000002</c:v>
                </c:pt>
                <c:pt idx="4">
                  <c:v>0.39700000000000002</c:v>
                </c:pt>
                <c:pt idx="5">
                  <c:v>0.48599999999999999</c:v>
                </c:pt>
                <c:pt idx="6">
                  <c:v>0.55400000000000005</c:v>
                </c:pt>
                <c:pt idx="7">
                  <c:v>0.54500000000000004</c:v>
                </c:pt>
                <c:pt idx="8">
                  <c:v>0.60899999999999999</c:v>
                </c:pt>
                <c:pt idx="9">
                  <c:v>0.66200000000000003</c:v>
                </c:pt>
                <c:pt idx="10">
                  <c:v>0.72499999999999998</c:v>
                </c:pt>
                <c:pt idx="11">
                  <c:v>0.95099999999999996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C73-471E-8DC9-84475458D4EB}"/>
            </c:ext>
          </c:extLst>
        </c:ser>
        <c:ser>
          <c:idx val="2"/>
          <c:order val="2"/>
          <c:tx>
            <c:strRef>
              <c:f>'[11.xlsx]Partida 11'!$C$35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482587246038691E-2"/>
                  <c:y val="-2.6604999342063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F06-4003-91D0-0CD7ABD00D3E}"/>
                </c:ext>
              </c:extLst>
            </c:dLbl>
            <c:dLbl>
              <c:idx val="1"/>
              <c:layout>
                <c:manualLayout>
                  <c:x val="-5.0856785262953244E-2"/>
                  <c:y val="-3.88893007226014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F06-4003-91D0-0CD7ABD00D3E}"/>
                </c:ext>
              </c:extLst>
            </c:dLbl>
            <c:dLbl>
              <c:idx val="2"/>
              <c:layout>
                <c:manualLayout>
                  <c:x val="-6.5690069991251127E-2"/>
                  <c:y val="-2.36195326830236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F06-4003-91D0-0CD7ABD00D3E}"/>
                </c:ext>
              </c:extLst>
            </c:dLbl>
            <c:dLbl>
              <c:idx val="3"/>
              <c:layout>
                <c:manualLayout>
                  <c:x val="-5.5233061145134633E-2"/>
                  <c:y val="-1.38466759333527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F06-4003-91D0-0CD7ABD00D3E}"/>
                </c:ext>
              </c:extLst>
            </c:dLbl>
            <c:dLbl>
              <c:idx val="4"/>
              <c:layout>
                <c:manualLayout>
                  <c:x val="-6.2096942743268262E-2"/>
                  <c:y val="-9.09619543456251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F06-4003-91D0-0CD7ABD00D3E}"/>
                </c:ext>
              </c:extLst>
            </c:dLbl>
            <c:dLbl>
              <c:idx val="5"/>
              <c:layout>
                <c:manualLayout>
                  <c:x val="-5.283768348400894E-2"/>
                  <c:y val="-1.71042948499097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F06-4003-91D0-0CD7ABD00D3E}"/>
                </c:ext>
              </c:extLst>
            </c:dLbl>
            <c:dLbl>
              <c:idx val="6"/>
              <c:layout>
                <c:manualLayout>
                  <c:x val="-3.7313432835820892E-2"/>
                  <c:y val="4.0182648401826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4A4-492B-892F-D2DD0789D531}"/>
                </c:ext>
              </c:extLst>
            </c:dLbl>
            <c:dLbl>
              <c:idx val="7"/>
              <c:layout>
                <c:manualLayout>
                  <c:x val="-3.9800995024875711E-2"/>
                  <c:y val="2.92237442922374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4A4-492B-892F-D2DD0789D531}"/>
                </c:ext>
              </c:extLst>
            </c:dLbl>
            <c:dLbl>
              <c:idx val="8"/>
              <c:layout>
                <c:manualLayout>
                  <c:x val="-3.482587064676617E-2"/>
                  <c:y val="1.8264840182648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4A4-492B-892F-D2DD0789D531}"/>
                </c:ext>
              </c:extLst>
            </c:dLbl>
            <c:dLbl>
              <c:idx val="9"/>
              <c:layout>
                <c:manualLayout>
                  <c:x val="-2.487562189054735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4A4-492B-892F-D2DD0789D5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'[11.xlsx]Partida 11'!$D$32:$O$32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11'!$D$35:$I$35</c:f>
              <c:numCache>
                <c:formatCode>0.0%</c:formatCode>
                <c:ptCount val="6"/>
                <c:pt idx="0">
                  <c:v>0.14546738632090708</c:v>
                </c:pt>
                <c:pt idx="1">
                  <c:v>0.21644559840490332</c:v>
                </c:pt>
                <c:pt idx="2">
                  <c:v>0.29702953980065627</c:v>
                </c:pt>
                <c:pt idx="3">
                  <c:v>0.37419670916508307</c:v>
                </c:pt>
                <c:pt idx="4">
                  <c:v>0.44433142217726823</c:v>
                </c:pt>
                <c:pt idx="5">
                  <c:v>0.53056074696633382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C73-471E-8DC9-84475458D4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34195512"/>
        <c:axId val="534190416"/>
      </c:lineChart>
      <c:catAx>
        <c:axId val="534195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34190416"/>
        <c:crosses val="autoZero"/>
        <c:auto val="1"/>
        <c:lblAlgn val="ctr"/>
        <c:lblOffset val="100"/>
        <c:tickLblSkip val="1"/>
        <c:noMultiLvlLbl val="0"/>
      </c:catAx>
      <c:valAx>
        <c:axId val="534190416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3419551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1" tIns="46425" rIns="92851" bIns="46425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1" tIns="46425" rIns="92851" bIns="4642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16413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70977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6463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26750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75054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10690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5874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71667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6328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32967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2870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97984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46558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8907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5249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4201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4431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6714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50775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81914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0197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602E23A4-3B9D-4FA4-BC63-9FF85E52073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BCE9540-5D18-4B73-981B-37361D877DD4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JUNIO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DEFENSA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julio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803363"/>
            <a:ext cx="770485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579456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JUNIO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ORGANISMOS DE SALUD DEL EJÉRCITO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315478"/>
            <a:ext cx="80042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740440"/>
              </p:ext>
            </p:extLst>
          </p:nvPr>
        </p:nvGraphicFramePr>
        <p:xfrm>
          <a:off x="539554" y="1916830"/>
          <a:ext cx="7920878" cy="3698670"/>
        </p:xfrm>
        <a:graphic>
          <a:graphicData uri="http://schemas.openxmlformats.org/drawingml/2006/table">
            <a:tbl>
              <a:tblPr/>
              <a:tblGrid>
                <a:gridCol w="715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12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90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5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51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95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72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72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056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672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7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72.003.512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74.684.592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2.681.080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42.674.438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0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40.056.177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39.725.677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-330.500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20.614.904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0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26.113.430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26.585.688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472.258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13.832.887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0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0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0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190.872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190.872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80.631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0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0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0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178.605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0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5.605.358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8.144.680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2.539.322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8.116.410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0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5.605.358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8.144.680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2.539.322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8.116.410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8189" y="6093296"/>
            <a:ext cx="7848872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692696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JUNIO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01: ORGANISMOS DE INDUSTRIA MILITAR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52419"/>
            <a:ext cx="7848872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1069"/>
              </p:ext>
            </p:extLst>
          </p:nvPr>
        </p:nvGraphicFramePr>
        <p:xfrm>
          <a:off x="558189" y="1733217"/>
          <a:ext cx="7830237" cy="4206999"/>
        </p:xfrm>
        <a:graphic>
          <a:graphicData uri="http://schemas.openxmlformats.org/drawingml/2006/table">
            <a:tbl>
              <a:tblPr/>
              <a:tblGrid>
                <a:gridCol w="5381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6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98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11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11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48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487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487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584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040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1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4.822.259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4.999.246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176.987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2.103.336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3.336.220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3.335.082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1.517.345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1.226.784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1.231.247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339.663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5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5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5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5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Internacional Permanente de Armas Portátiles de Fuego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5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61.118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87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61.118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5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175.946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5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126.790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5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5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48.604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5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5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3145" y="6290877"/>
            <a:ext cx="7704856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1" y="677667"/>
            <a:ext cx="770485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JUNIO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7448" y="1388037"/>
            <a:ext cx="77048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868413"/>
              </p:ext>
            </p:extLst>
          </p:nvPr>
        </p:nvGraphicFramePr>
        <p:xfrm>
          <a:off x="539552" y="1691151"/>
          <a:ext cx="7704856" cy="4526056"/>
        </p:xfrm>
        <a:graphic>
          <a:graphicData uri="http://schemas.openxmlformats.org/drawingml/2006/table">
            <a:tbl>
              <a:tblPr/>
              <a:tblGrid>
                <a:gridCol w="698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3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90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22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22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25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85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850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228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48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4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378.069.330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383.502.896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5.433.566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196.748.585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330.736.998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331.853.224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1.116.226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171.205.171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42.148.029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42.740.232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592.203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19.474.505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50.974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50.974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4.393.029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8.118.166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3.725.137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5.842.491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2.838.082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2.838.082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1.449.472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Sanidad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2.777.220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2.777.220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1.388.610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4.393.029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5.280.084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887.055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4.393.019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1.895.090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1.895.090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1.895.090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Administrador Financiero Sistema Salud Armada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2.497.929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2.497.929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2.497.929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887.065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887.055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740.290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740.290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223.538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740.290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740.290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223.538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0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7473" y="5553355"/>
            <a:ext cx="781632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81467" y="838188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JUNIO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1467" y="1539686"/>
            <a:ext cx="7659485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361762"/>
              </p:ext>
            </p:extLst>
          </p:nvPr>
        </p:nvGraphicFramePr>
        <p:xfrm>
          <a:off x="481468" y="1827716"/>
          <a:ext cx="8205330" cy="3617507"/>
        </p:xfrm>
        <a:graphic>
          <a:graphicData uri="http://schemas.openxmlformats.org/drawingml/2006/table">
            <a:tbl>
              <a:tblPr/>
              <a:tblGrid>
                <a:gridCol w="696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16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16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168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63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63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37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620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620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528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56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8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5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5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42.204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-15.566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5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5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5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5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5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5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5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9843" y="4885047"/>
            <a:ext cx="7724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7345" y="569586"/>
            <a:ext cx="792088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07.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PROGRAMA: DIRECCIÓN GENERAL DEL TERRITORIO MARÍTIMO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27345" y="1782828"/>
            <a:ext cx="7632848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859101"/>
              </p:ext>
            </p:extLst>
          </p:nvPr>
        </p:nvGraphicFramePr>
        <p:xfrm>
          <a:off x="627345" y="2348877"/>
          <a:ext cx="7920879" cy="2160242"/>
        </p:xfrm>
        <a:graphic>
          <a:graphicData uri="http://schemas.openxmlformats.org/drawingml/2006/table">
            <a:tbl>
              <a:tblPr/>
              <a:tblGrid>
                <a:gridCol w="7031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3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83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355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65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64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646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299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299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9291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704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4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291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29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80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6381328"/>
            <a:ext cx="7724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7345" y="569586"/>
            <a:ext cx="792088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07.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01: DIRECCIÓN GENERAL DEL TERRITORIO MARÍTIMO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27343" y="1426515"/>
            <a:ext cx="7632848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149887"/>
              </p:ext>
            </p:extLst>
          </p:nvPr>
        </p:nvGraphicFramePr>
        <p:xfrm>
          <a:off x="627343" y="1700816"/>
          <a:ext cx="7920881" cy="4630555"/>
        </p:xfrm>
        <a:graphic>
          <a:graphicData uri="http://schemas.openxmlformats.org/drawingml/2006/table">
            <a:tbl>
              <a:tblPr/>
              <a:tblGrid>
                <a:gridCol w="7031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3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83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355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65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64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64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299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299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556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6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4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103.649.256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105.772.288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2.123.032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25.734.459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21.165.288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21.107.237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-58.051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9.971.001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5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36.798.411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33.822.027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-2.976.384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11.999.067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5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805.779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3.695.246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2.889.467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3.518.392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5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3.593.419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3.416.565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5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Hidrográfico y Oceanográfico de la Armada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707.419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530.565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5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2.886.000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5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5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Membresía OMI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49.104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49.104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5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Membresía AIFM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52.723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-5.847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52.723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5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5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5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2.941.912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5.209.912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2.268.000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234.564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5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279.012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2.547.012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2.268.000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5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2.122.493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2.122.493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196.026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5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540.407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540.407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5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5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5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5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5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5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54158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7" y="5949280"/>
            <a:ext cx="5616624" cy="298681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7" y="620688"/>
            <a:ext cx="76328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08. PROGRAMA 01:  DIRECCIÓN DE SANIDAD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83567" y="1370133"/>
            <a:ext cx="7488832" cy="1969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065538"/>
              </p:ext>
            </p:extLst>
          </p:nvPr>
        </p:nvGraphicFramePr>
        <p:xfrm>
          <a:off x="683567" y="1740502"/>
          <a:ext cx="7632848" cy="3888435"/>
        </p:xfrm>
        <a:graphic>
          <a:graphicData uri="http://schemas.openxmlformats.org/drawingml/2006/table">
            <a:tbl>
              <a:tblPr/>
              <a:tblGrid>
                <a:gridCol w="703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2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99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33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33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46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8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38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212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01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2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71.595.737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68.367.750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-3.227.987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36.969.176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2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30.629.610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30.890.079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260.469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15.464.568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2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32.664.891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32.664.891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17.381.350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2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2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2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613.500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315.172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2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613.500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315.172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2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2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6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385.662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380.570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2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380.570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380.570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2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2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7.613.625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3.744.599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-3.869.026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3.726.438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2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7.613.625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3.744.599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-3.869.026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3.726.438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49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2956" y="6282067"/>
            <a:ext cx="5166784" cy="241002"/>
          </a:xfrm>
        </p:spPr>
        <p:txBody>
          <a:bodyPr/>
          <a:lstStyle/>
          <a:p>
            <a:r>
              <a:rPr lang="es-CL" sz="1000" dirty="0"/>
              <a:t>Fuente: Elaboración propia en base  a Informes de ejecución presupuestaria mensual de DIPRES</a:t>
            </a:r>
          </a:p>
          <a:p>
            <a:endParaRPr lang="es-CL" sz="11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8" y="647576"/>
            <a:ext cx="772599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8" y="1394679"/>
            <a:ext cx="763284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8388193"/>
              </p:ext>
            </p:extLst>
          </p:nvPr>
        </p:nvGraphicFramePr>
        <p:xfrm>
          <a:off x="611558" y="1916831"/>
          <a:ext cx="7725992" cy="4209226"/>
        </p:xfrm>
        <a:graphic>
          <a:graphicData uri="http://schemas.openxmlformats.org/drawingml/2006/table">
            <a:tbl>
              <a:tblPr/>
              <a:tblGrid>
                <a:gridCol w="8119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14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19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19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19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83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834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470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690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6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220.850.142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225.767.481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4.917.339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113.733.773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4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193.961.578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194.285.430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323.852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99.146.529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4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23.976.756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24.792.475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815.719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9.769.126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4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2.399.501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5.562.239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3.162.738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3.980.860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4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636.329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636.329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636.329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4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Medicina Curativa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636.329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636.329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636.329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4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803.650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3.966.388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3.162.738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2.385.019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4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FACH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183.951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183.951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4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3.782.437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3.162.738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2.201.068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4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959.522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959.522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959.512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4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959.512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959.512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959.512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4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4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512.297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512.297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222.218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4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512.297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512.297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222.218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4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615.040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615.030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3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615.040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615.030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785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59" y="5805264"/>
            <a:ext cx="612068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11560" y="1598619"/>
            <a:ext cx="7704856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8178909"/>
              </p:ext>
            </p:extLst>
          </p:nvPr>
        </p:nvGraphicFramePr>
        <p:xfrm>
          <a:off x="612509" y="2132856"/>
          <a:ext cx="7776866" cy="2913880"/>
        </p:xfrm>
        <a:graphic>
          <a:graphicData uri="http://schemas.openxmlformats.org/drawingml/2006/table">
            <a:tbl>
              <a:tblPr/>
              <a:tblGrid>
                <a:gridCol w="649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4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056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99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99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04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134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3134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786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719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9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7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7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7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7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7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7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7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7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2442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5" y="5832366"/>
            <a:ext cx="6979842" cy="3493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7" y="890392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11. PROGRAMA 01: ORGANISMOS DE SALUD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55575" y="1621189"/>
            <a:ext cx="7560841" cy="25446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12231"/>
              </p:ext>
            </p:extLst>
          </p:nvPr>
        </p:nvGraphicFramePr>
        <p:xfrm>
          <a:off x="756173" y="2090216"/>
          <a:ext cx="7776866" cy="3380835"/>
        </p:xfrm>
        <a:graphic>
          <a:graphicData uri="http://schemas.openxmlformats.org/drawingml/2006/table">
            <a:tbl>
              <a:tblPr/>
              <a:tblGrid>
                <a:gridCol w="7089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0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80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32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89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89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00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2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024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399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47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4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35.640.567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35.976.982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336.415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16.817.316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39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15.538.910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15.982.475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443.565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7.556.972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39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17.542.633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17.542.633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7.420.940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39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79.642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39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79.642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39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39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39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39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39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550.798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550.798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39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539.402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539.402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39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39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1.742.850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-107.150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1.742.850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39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1.742.850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-107.150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1.742.850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917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86721E8-22E4-486D-8238-74C2B3541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5A28A890-7896-4175-84FF-1B7DD948D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15EFFFBC-1615-41B2-B732-18025E4B982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32913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298953"/>
            <a:ext cx="6192688" cy="191046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620688"/>
            <a:ext cx="828092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18. PROGRAMA 01: DIRECCIÓN GENERAL DE MOVILIZACIÓN NACIONAL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64242" y="1283491"/>
            <a:ext cx="727280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69299"/>
              </p:ext>
            </p:extLst>
          </p:nvPr>
        </p:nvGraphicFramePr>
        <p:xfrm>
          <a:off x="464242" y="1541681"/>
          <a:ext cx="8284222" cy="4757270"/>
        </p:xfrm>
        <a:graphic>
          <a:graphicData uri="http://schemas.openxmlformats.org/drawingml/2006/table">
            <a:tbl>
              <a:tblPr/>
              <a:tblGrid>
                <a:gridCol w="581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70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78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46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46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09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98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989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802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58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5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6.763.332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6.781.137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2.444.245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1.600.274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1.599.175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723.326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1.704.147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1.711.551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334.551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3.318.739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3.318.739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1.385.516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8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996.734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996.734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386.074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8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Incentivos Servicio Militar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996.734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996.734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386.074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8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2.010.526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2.010.526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736.058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8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2.010.526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2.010.526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736.058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8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8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8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279.976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248.667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8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para la Prohibición de Armas Químicas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250.430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250.430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239.195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6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Conferencia de Estados Partes del Tratado sobre el Comercio de Armas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8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de Armas Convencionales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8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para Armas Biológicas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5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140.162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151.662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8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8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8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88.679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8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51.483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8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8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6465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7021" y="6232298"/>
            <a:ext cx="7200800" cy="30661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764704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19. PROGRAMA 01: INSTITUTO GEOGRÁFICO MILITAR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57021" y="1477135"/>
            <a:ext cx="784887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490586"/>
              </p:ext>
            </p:extLst>
          </p:nvPr>
        </p:nvGraphicFramePr>
        <p:xfrm>
          <a:off x="611559" y="1802929"/>
          <a:ext cx="7920883" cy="4327200"/>
        </p:xfrm>
        <a:graphic>
          <a:graphicData uri="http://schemas.openxmlformats.org/drawingml/2006/table">
            <a:tbl>
              <a:tblPr/>
              <a:tblGrid>
                <a:gridCol w="643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2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2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305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75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75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78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952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95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752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67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0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4.093.939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4.219.852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125.913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1.763.650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2.505.764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2.515.047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1.227.848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1.130.818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1.133.081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361.513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5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Panamericano de Geografía e Historia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de Geodesia y Geofísica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Geográfica Internacional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Cartográfica Internacional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5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Internacional de Fotometría y Sensores Remotos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384.690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384.690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114.377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114.367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114.108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114.377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114.367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114.108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2974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6017" y="6016006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017" y="764704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20. PROGRAMA 01: SERVICIO HIDROGRÁFICO Y OCEANOGRÁFICO DE LA ARMADA DE CHILE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73057" y="1722612"/>
            <a:ext cx="806678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273271"/>
              </p:ext>
            </p:extLst>
          </p:nvPr>
        </p:nvGraphicFramePr>
        <p:xfrm>
          <a:off x="506017" y="2133029"/>
          <a:ext cx="8210799" cy="3559571"/>
        </p:xfrm>
        <a:graphic>
          <a:graphicData uri="http://schemas.openxmlformats.org/drawingml/2006/table">
            <a:tbl>
              <a:tblPr/>
              <a:tblGrid>
                <a:gridCol w="687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65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98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1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52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52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45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7456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371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326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2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5.690.709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5.681.540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-9.169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2.772.558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2.990.751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2.981.582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-9.169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1.437.532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1.960.660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1.960.660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813.694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3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3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7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Hidrográfica Internacional (OHI)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3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3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3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705.936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705.936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3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384.941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263.885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3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320.995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320.995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234.127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3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3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4713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6600" y="6453336"/>
            <a:ext cx="7200800" cy="268139"/>
          </a:xfrm>
        </p:spPr>
        <p:txBody>
          <a:bodyPr/>
          <a:lstStyle/>
          <a:p>
            <a:r>
              <a:rPr lang="es-CL" sz="9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6601" y="623447"/>
            <a:ext cx="82202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21. PROGRAMA 01: DIRECCIÓN GENERAL DE AERONÁUTICA CIVIL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66597" y="1244565"/>
            <a:ext cx="7560841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652969"/>
              </p:ext>
            </p:extLst>
          </p:nvPr>
        </p:nvGraphicFramePr>
        <p:xfrm>
          <a:off x="466597" y="1569221"/>
          <a:ext cx="8220203" cy="4787124"/>
        </p:xfrm>
        <a:graphic>
          <a:graphicData uri="http://schemas.openxmlformats.org/drawingml/2006/table">
            <a:tbl>
              <a:tblPr/>
              <a:tblGrid>
                <a:gridCol w="798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09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09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36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89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89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89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27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616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39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7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9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227.286.165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232.561.088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5.274.923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186.798.387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125.883.210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125.124.866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-758.344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62.802.277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3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26.164.667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26.164.667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8.747.123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3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688.399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3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107.817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3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580.582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3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1.817.644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1.817.644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1.762.924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668.731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668.731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659.580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3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3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655.950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655.950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655.950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3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3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3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998.672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998.672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953.103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3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998.672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998.672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953.103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3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11.958.435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11.958.435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164.032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3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325.016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325.016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164.032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3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11.633.419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11.633.419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7746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6600" y="6453336"/>
            <a:ext cx="7200800" cy="268139"/>
          </a:xfrm>
        </p:spPr>
        <p:txBody>
          <a:bodyPr/>
          <a:lstStyle/>
          <a:p>
            <a:r>
              <a:rPr lang="es-CL" sz="9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6601" y="623447"/>
            <a:ext cx="82202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21. PROGRAMA 01: DIRECCIÓN GENERAL DE AERONÁUTICA CIVIL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50947" y="1319248"/>
            <a:ext cx="7560841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6842644"/>
              </p:ext>
            </p:extLst>
          </p:nvPr>
        </p:nvGraphicFramePr>
        <p:xfrm>
          <a:off x="466597" y="1625449"/>
          <a:ext cx="8220203" cy="4730899"/>
        </p:xfrm>
        <a:graphic>
          <a:graphicData uri="http://schemas.openxmlformats.org/drawingml/2006/table">
            <a:tbl>
              <a:tblPr/>
              <a:tblGrid>
                <a:gridCol w="798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09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09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36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89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89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89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27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616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52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56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12.827.680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12.827.680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1.036.498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5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47.651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10.646.582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10.646.582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916.048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1.246.384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1.246.384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720.771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720.771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5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5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5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48.296.121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48.296.121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16.981.441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5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41.808.910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41.808.910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16.052.675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5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 a concesionarios aeroportuarios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41.808.910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41.808.910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16.052.675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5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6.487.211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6.487.211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928.766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5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 IVA concesiones -MOP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6.487.211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6.487.211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928.766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5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6.033.277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6.033.267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94.592.753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5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6.033.277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6.033.267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94.592.753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56452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9856" y="5932747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856" y="676033"/>
            <a:ext cx="799477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22. PROGRAMA 01: SERVICIO AEROFOTOGRAMÉTRICO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60471" y="1395761"/>
            <a:ext cx="7994775" cy="2949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327902"/>
              </p:ext>
            </p:extLst>
          </p:nvPr>
        </p:nvGraphicFramePr>
        <p:xfrm>
          <a:off x="589858" y="1819366"/>
          <a:ext cx="7965389" cy="3913889"/>
        </p:xfrm>
        <a:graphic>
          <a:graphicData uri="http://schemas.openxmlformats.org/drawingml/2006/table">
            <a:tbl>
              <a:tblPr/>
              <a:tblGrid>
                <a:gridCol w="675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98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98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18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91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91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13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94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946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10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818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3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2.391.039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2.390.089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658.118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807.568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802.679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-4.889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333.413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1.188.640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1.188.640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320.756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1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1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1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8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377.076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1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377.076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1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1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1605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6320836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1" y="661337"/>
            <a:ext cx="806678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23. PROGRAMA 01: SUBSECRETARÍA PARA LAS FUERZAS ARMADAS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466202"/>
            <a:ext cx="7994775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47703"/>
              </p:ext>
            </p:extLst>
          </p:nvPr>
        </p:nvGraphicFramePr>
        <p:xfrm>
          <a:off x="539551" y="1844830"/>
          <a:ext cx="8066780" cy="4320475"/>
        </p:xfrm>
        <a:graphic>
          <a:graphicData uri="http://schemas.openxmlformats.org/drawingml/2006/table">
            <a:tbl>
              <a:tblPr/>
              <a:tblGrid>
                <a:gridCol w="849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3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85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9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91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91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71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71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483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605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5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12.377.211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13.106.129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728.918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6.305.996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9.653.678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9.707.062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4.770.594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4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1.796.625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1.716.340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-80.285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594.080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4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261.652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261.652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204.399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4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153.398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153.398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96.146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4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108.254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108.254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108.253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4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611.078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807.662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196.584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448.700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4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317.533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390.726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73.193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215.159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4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317.533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390.726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73.193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215.159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4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293.545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416.936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123.391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233.541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4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 Civil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293.545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374.936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81.391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233.541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9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Asistencia a Víctimas - Ley N° 21.021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4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354.105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4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4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4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315.820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4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259.308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259.298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259.308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4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259.308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259.298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259.308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0183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5694" y="629784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694" y="795973"/>
            <a:ext cx="80327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24. PROGRAMA 01: SUBSECRETARÍA DE DEFENSA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65694" y="1424579"/>
            <a:ext cx="7994775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130795"/>
              </p:ext>
            </p:extLst>
          </p:nvPr>
        </p:nvGraphicFramePr>
        <p:xfrm>
          <a:off x="565694" y="1768710"/>
          <a:ext cx="8032755" cy="4470620"/>
        </p:xfrm>
        <a:graphic>
          <a:graphicData uri="http://schemas.openxmlformats.org/drawingml/2006/table">
            <a:tbl>
              <a:tblPr/>
              <a:tblGrid>
                <a:gridCol w="604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8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659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76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76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53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6118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6118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110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243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81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3.648.142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3.675.851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1.754.795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3.022.051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3.010.344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-11.707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1.544.369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1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555.298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555.298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1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1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1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1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0372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2" y="5466196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16679" y="723224"/>
            <a:ext cx="7488833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PROGRAMA: </a:t>
            </a:r>
            <a:r>
              <a:rPr lang="es-ES" sz="1600" b="1" dirty="0">
                <a:solidFill>
                  <a:prstClr val="black"/>
                </a:solidFill>
                <a:ea typeface="+mj-ea"/>
                <a:cs typeface="+mj-cs"/>
              </a:rPr>
              <a:t>ACADEMIA NACIONAL  DE ESTUDIOS POLITICOS Y ESTRATEGICOS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27582" y="1700808"/>
            <a:ext cx="7787208" cy="2993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97940"/>
              </p:ext>
            </p:extLst>
          </p:nvPr>
        </p:nvGraphicFramePr>
        <p:xfrm>
          <a:off x="816680" y="2085568"/>
          <a:ext cx="7488833" cy="2711582"/>
        </p:xfrm>
        <a:graphic>
          <a:graphicData uri="http://schemas.openxmlformats.org/drawingml/2006/table">
            <a:tbl>
              <a:tblPr/>
              <a:tblGrid>
                <a:gridCol w="563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8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6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651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6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64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16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61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61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8923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578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6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984.576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975.329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-9.247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439.889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9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834.765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-14.695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402.514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9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139.921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9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9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1620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17277" y="676226"/>
            <a:ext cx="7488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27582" y="1356335"/>
            <a:ext cx="7787208" cy="2993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5143444"/>
              </p:ext>
            </p:extLst>
          </p:nvPr>
        </p:nvGraphicFramePr>
        <p:xfrm>
          <a:off x="817278" y="1700194"/>
          <a:ext cx="7488832" cy="4611651"/>
        </p:xfrm>
        <a:graphic>
          <a:graphicData uri="http://schemas.openxmlformats.org/drawingml/2006/table">
            <a:tbl>
              <a:tblPr/>
              <a:tblGrid>
                <a:gridCol w="660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82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31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01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01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58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48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79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919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41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3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7.731.235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7.868.999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137.764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2.918.729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656.489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658.006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318.396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1.019.106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1.152.987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133.881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285.963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6.009.311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6.011.677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2.292.527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4.208.364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4.375.318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166.954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1.752.185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9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 Ejército de Chile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1.121.616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1.121.616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560.808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9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341.274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341.274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170.637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9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2.745.474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2.745.474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970.567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9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1.800.947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1.636.359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-164.588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540.342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9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Austral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264.030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99.350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9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1.078.723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913.645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-165.078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278.797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9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172.412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172.648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9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Norte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285.889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286.036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9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9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9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9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4863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5262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JUNIO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5" y="5795605"/>
            <a:ext cx="7488832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0946457"/>
              </p:ext>
            </p:extLst>
          </p:nvPr>
        </p:nvGraphicFramePr>
        <p:xfrm>
          <a:off x="467544" y="1690800"/>
          <a:ext cx="8229600" cy="4042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93059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8408" y="6364437"/>
            <a:ext cx="7128792" cy="21602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8409" y="692696"/>
            <a:ext cx="82296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37643" y="1327885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669691"/>
              </p:ext>
            </p:extLst>
          </p:nvPr>
        </p:nvGraphicFramePr>
        <p:xfrm>
          <a:off x="408408" y="1615916"/>
          <a:ext cx="8229600" cy="4740436"/>
        </p:xfrm>
        <a:graphic>
          <a:graphicData uri="http://schemas.openxmlformats.org/drawingml/2006/table">
            <a:tbl>
              <a:tblPr/>
              <a:tblGrid>
                <a:gridCol w="641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6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77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11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11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48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60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60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186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83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0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1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1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1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1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1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1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1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1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1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OTAN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1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OTTAWA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1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OSLO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1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1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316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JUNIO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0936032"/>
              </p:ext>
            </p:extLst>
          </p:nvPr>
        </p:nvGraphicFramePr>
        <p:xfrm>
          <a:off x="539552" y="1690687"/>
          <a:ext cx="8229600" cy="3898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4969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23616"/>
            <a:ext cx="80752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JUNIO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0746" y="6022398"/>
            <a:ext cx="5760640" cy="337963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414155"/>
            <a:ext cx="7632848" cy="33372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344723"/>
              </p:ext>
            </p:extLst>
          </p:nvPr>
        </p:nvGraphicFramePr>
        <p:xfrm>
          <a:off x="470746" y="1747870"/>
          <a:ext cx="8061693" cy="4175310"/>
        </p:xfrm>
        <a:graphic>
          <a:graphicData uri="http://schemas.openxmlformats.org/drawingml/2006/table">
            <a:tbl>
              <a:tblPr/>
              <a:tblGrid>
                <a:gridCol w="949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30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9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93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31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31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43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9612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5497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1.700.608.300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1.720.456.655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19.848.355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912.806.768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1.278.339.078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1.278.892.145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651.201.622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267.158.009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270.687.045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3.529.036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114.357.826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785.775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1.056.671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270.896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1.274.576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15.825.087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16.747.605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922.518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12.090.955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12.725.278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12.739.881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6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19.111.918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21.810.273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2.698.355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2.078.784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6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6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5.809.492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6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1.333.502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2.583.502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468.696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6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48.296.121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48.296.121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16.981.441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6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15.069.113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25.303.993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10.234.880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113.773.372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95624"/>
            <a:ext cx="793122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JUNIO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36576" y="5250133"/>
            <a:ext cx="5616624" cy="23681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27441" y="1501893"/>
            <a:ext cx="734481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273139"/>
              </p:ext>
            </p:extLst>
          </p:nvPr>
        </p:nvGraphicFramePr>
        <p:xfrm>
          <a:off x="457203" y="1908074"/>
          <a:ext cx="7931221" cy="3177109"/>
        </p:xfrm>
        <a:graphic>
          <a:graphicData uri="http://schemas.openxmlformats.org/drawingml/2006/table">
            <a:tbl>
              <a:tblPr/>
              <a:tblGrid>
                <a:gridCol w="733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3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3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3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1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81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81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462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917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124.852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88.563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4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4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012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1199" y="682666"/>
            <a:ext cx="781482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JUNIO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11199" y="6259778"/>
            <a:ext cx="762198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11199" y="1273759"/>
            <a:ext cx="7748233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4FED3E92-C8D4-4088-8526-ABDFFD928E5E}"/>
              </a:ext>
            </a:extLst>
          </p:cNvPr>
          <p:cNvGraphicFramePr>
            <a:graphicFrameLocks noGrp="1"/>
          </p:cNvGraphicFramePr>
          <p:nvPr/>
        </p:nvGraphicFramePr>
        <p:xfrm>
          <a:off x="1301750" y="2015331"/>
          <a:ext cx="6540500" cy="3971925"/>
        </p:xfrm>
        <a:graphic>
          <a:graphicData uri="http://schemas.openxmlformats.org/drawingml/2006/table">
            <a:tbl>
              <a:tblPr/>
              <a:tblGrid>
                <a:gridCol w="641048">
                  <a:extLst>
                    <a:ext uri="{9D8B030D-6E8A-4147-A177-3AD203B41FA5}">
                      <a16:colId xmlns:a16="http://schemas.microsoft.com/office/drawing/2014/main" val="1739266500"/>
                    </a:ext>
                  </a:extLst>
                </a:gridCol>
                <a:gridCol w="299357">
                  <a:extLst>
                    <a:ext uri="{9D8B030D-6E8A-4147-A177-3AD203B41FA5}">
                      <a16:colId xmlns:a16="http://schemas.microsoft.com/office/drawing/2014/main" val="2318756483"/>
                    </a:ext>
                  </a:extLst>
                </a:gridCol>
                <a:gridCol w="2273905">
                  <a:extLst>
                    <a:ext uri="{9D8B030D-6E8A-4147-A177-3AD203B41FA5}">
                      <a16:colId xmlns:a16="http://schemas.microsoft.com/office/drawing/2014/main" val="3788237060"/>
                    </a:ext>
                  </a:extLst>
                </a:gridCol>
                <a:gridCol w="641048">
                  <a:extLst>
                    <a:ext uri="{9D8B030D-6E8A-4147-A177-3AD203B41FA5}">
                      <a16:colId xmlns:a16="http://schemas.microsoft.com/office/drawing/2014/main" val="2705989933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89721349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253131863"/>
                    </a:ext>
                  </a:extLst>
                </a:gridCol>
                <a:gridCol w="665238">
                  <a:extLst>
                    <a:ext uri="{9D8B030D-6E8A-4147-A177-3AD203B41FA5}">
                      <a16:colId xmlns:a16="http://schemas.microsoft.com/office/drawing/2014/main" val="2444358842"/>
                    </a:ext>
                  </a:extLst>
                </a:gridCol>
                <a:gridCol w="665238">
                  <a:extLst>
                    <a:ext uri="{9D8B030D-6E8A-4147-A177-3AD203B41FA5}">
                      <a16:colId xmlns:a16="http://schemas.microsoft.com/office/drawing/2014/main" val="1541045410"/>
                    </a:ext>
                  </a:extLst>
                </a:gridCol>
              </a:tblGrid>
              <a:tr h="152400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773780"/>
                  </a:ext>
                </a:extLst>
              </a:tr>
              <a:tr h="466725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249504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550.003.189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563.310.982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13.307.793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282.445.166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91418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72.003.512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74.684.592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2.681.080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42.674.438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464660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4.822.259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4.999.246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176.987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2.103.336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1237377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378.069.330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383.502.896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5.433.566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196.748.585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3751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del Territorio Marítimo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103.649.256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105.772.288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2.123.032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25.734.459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49393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Sanidad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71.595.737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68.367.750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-3.227.987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36.969.176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996548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220.850.142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225.767.481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4.917.339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113.733.773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70842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35.640.567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35.976.982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336.415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16.817.316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6584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6.763.332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6.781.137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2.444.245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2692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4.093.939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4.219.852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125.913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1.763.650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02321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SHOA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5.690.709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5.681.540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-9.169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2.772.558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31940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Aeronáutica Civil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227.286.165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232.561.088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5.274.923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186.798.387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677604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</a:t>
                      </a:r>
                      <a:b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2.391.039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2.390.089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843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12.377.211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13.106.129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728.918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6.305.996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42068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Defensa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3.648.142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3.675.851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1.754.795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54438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Academia Nacional de Estudios Políticos y Estratégicos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984.576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975.329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-9.247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439.889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46799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7.731.235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7.868.999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137.764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2.918.729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062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2593" y="6378807"/>
            <a:ext cx="5149146" cy="211345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57199" y="627607"/>
            <a:ext cx="749917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JUNIO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3087" y="1241156"/>
            <a:ext cx="7283152" cy="2113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285164"/>
              </p:ext>
            </p:extLst>
          </p:nvPr>
        </p:nvGraphicFramePr>
        <p:xfrm>
          <a:off x="457199" y="1474959"/>
          <a:ext cx="7499176" cy="4881391"/>
        </p:xfrm>
        <a:graphic>
          <a:graphicData uri="http://schemas.openxmlformats.org/drawingml/2006/table">
            <a:tbl>
              <a:tblPr/>
              <a:tblGrid>
                <a:gridCol w="8462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25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6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3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25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25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51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83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5224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25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8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550.003.189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563.310.982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13.307.793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282.445.166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494.959.747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494.494.110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-465.637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252.164.863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2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51.032.641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55.584.707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4.552.066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22.474.222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2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240.795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240.795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196.217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2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240.795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240.795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196.217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2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3.337.866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6.852.628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3.514.762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3.090.143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2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293.013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293.013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45.300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2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56.974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56.974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2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236.039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236.039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45.300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2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1.122.366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4.637.128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3.514.762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1.122.366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2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1.122.366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4.445.235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3.322.869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1.122.366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2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31.235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31.235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2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133.881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133.881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2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19.066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19.066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2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2.263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2.263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3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Nacional de Estudios Políticos y Estratégicos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5.448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5.448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2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65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2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1.922.477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1.922.477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1.922.477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2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1.922.477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1.922.477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1.922.477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83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432.130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432.130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106.444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2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432.130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432.130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106.444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2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1.250.000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1.250.000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2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1.250.000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1.250.000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2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4.456.612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4.456.602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4.413.277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52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4.456.612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4.456.602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4.413.277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6095139"/>
            <a:ext cx="5614485" cy="23734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3699" y="6361211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620688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JUNIO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546812"/>
            <a:ext cx="7860248" cy="1874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2021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924096"/>
              </p:ext>
            </p:extLst>
          </p:nvPr>
        </p:nvGraphicFramePr>
        <p:xfrm>
          <a:off x="580299" y="2132858"/>
          <a:ext cx="7860249" cy="3528389"/>
        </p:xfrm>
        <a:graphic>
          <a:graphicData uri="http://schemas.openxmlformats.org/drawingml/2006/table">
            <a:tbl>
              <a:tblPr/>
              <a:tblGrid>
                <a:gridCol w="668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6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6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459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82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82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04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479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479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545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170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1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5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5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5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5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5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5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5424</TotalTime>
  <Words>6363</Words>
  <Application>Microsoft Office PowerPoint</Application>
  <PresentationFormat>Presentación en pantalla (4:3)</PresentationFormat>
  <Paragraphs>3680</Paragraphs>
  <Slides>30</Slides>
  <Notes>22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30</vt:i4>
      </vt:variant>
    </vt:vector>
  </HeadingPairs>
  <TitlesOfParts>
    <vt:vector size="34" baseType="lpstr">
      <vt:lpstr>Arial</vt:lpstr>
      <vt:lpstr>Calibri</vt:lpstr>
      <vt:lpstr>1_Tema de Office</vt:lpstr>
      <vt:lpstr>Tema de Office</vt:lpstr>
      <vt:lpstr>EJECUCIÓN PRESUPUESTARIA DE GASTOS ACUMULADA JUNIO DE 2021 PARTIDA 11: MINISTERIO DE DEFENSA NACIONAL</vt:lpstr>
      <vt:lpstr>EJECUCIÓN ACUMULADA DE GASTOS A JUNIO DE 2021  PARTIDA 11 MINISTERIO DE DEFENSA NACIONAL</vt:lpstr>
      <vt:lpstr>COMPORTAMIENTO DE LA EJECUCIÓN MENSUAL DE GASTOS A JUNIO DE 2021 PARTIDA 11 MINISTERIO DE DEFENSA NACIONAL</vt:lpstr>
      <vt:lpstr>COMPORTAMIENTO DE LA EJECUCIÓN ACUMULADA DE GASTOS A JUNIO DE 2021  PARTIDA 11 MINISTERIO DE DEFENSA NACIONAL</vt:lpstr>
      <vt:lpstr>EJECUCIÓN ACUMULADA DE GASTOS A JUNIO DE 2021  PARTIDA 11 MINISTERIO DE DEFENSA NACIONAL</vt:lpstr>
      <vt:lpstr>EJECUCIÓN ACUMULADA DE GASTOS A JUNIO DE 2021  PARTIDA 11 MINISTERIO DE DEFENSA NACIONAL</vt:lpstr>
      <vt:lpstr>EJECUCIÓN ACUMULADA DE GASTOS A JUNIO DE 2021  PARTIDA 11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401</cp:revision>
  <cp:lastPrinted>2019-05-13T15:36:27Z</cp:lastPrinted>
  <dcterms:created xsi:type="dcterms:W3CDTF">2016-06-23T13:38:47Z</dcterms:created>
  <dcterms:modified xsi:type="dcterms:W3CDTF">2021-08-09T20:43:30Z</dcterms:modified>
</cp:coreProperties>
</file>