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6" r:id="rId19"/>
    <p:sldId id="324" r:id="rId20"/>
    <p:sldId id="325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B3-4075-9DDF-9C351757F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B3-4075-9DDF-9C351757F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CB3-4075-9DDF-9C351757F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CB3-4075-9DDF-9C351757F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CB3-4075-9DDF-9C351757F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CB3-4075-9DDF-9C351757F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CB3-4075-9DDF-9C351757F8E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CB3-4075-9DDF-9C351757F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10'!$D$22:$O$22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10'!$C$23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294642737526852E-2"/>
                  <c:y val="-2.834506483406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855506127419037E-2"/>
                  <c:y val="-2.2046161537606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474264499017029E-2"/>
                      <c:h val="3.63605432729696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5.5682772855939242E-2"/>
                  <c:y val="-9.44835494468868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575104880183388E-2"/>
                  <c:y val="-3.4643968130525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0283611897406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215335951511715E-2"/>
                  <c:y val="-2.2046161537606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10'!$D$23:$I$23</c:f>
              <c:numCache>
                <c:formatCode>0.0%</c:formatCode>
                <c:ptCount val="6"/>
                <c:pt idx="0">
                  <c:v>8.9054380617706874E-2</c:v>
                </c:pt>
                <c:pt idx="1">
                  <c:v>0.15848680619668898</c:v>
                </c:pt>
                <c:pt idx="2">
                  <c:v>0.29232752461059558</c:v>
                </c:pt>
                <c:pt idx="3">
                  <c:v>0.36458561155456554</c:v>
                </c:pt>
                <c:pt idx="4">
                  <c:v>0.43886325695891559</c:v>
                </c:pt>
                <c:pt idx="5">
                  <c:v>0.51609887737306259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2013344"/>
        <c:axId val="452029024"/>
      </c:lineChart>
      <c:catAx>
        <c:axId val="45201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2029024"/>
        <c:crosses val="autoZero"/>
        <c:auto val="1"/>
        <c:lblAlgn val="ctr"/>
        <c:lblOffset val="100"/>
        <c:noMultiLvlLbl val="0"/>
      </c:catAx>
      <c:valAx>
        <c:axId val="45202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201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10'!$D$28:$O$28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10'!$C$29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10'!$D$29:$I$29</c:f>
              <c:numCache>
                <c:formatCode>0.0%</c:formatCode>
                <c:ptCount val="6"/>
                <c:pt idx="0">
                  <c:v>8.9054380617706874E-2</c:v>
                </c:pt>
                <c:pt idx="1">
                  <c:v>6.9497615756831901E-2</c:v>
                </c:pt>
                <c:pt idx="2">
                  <c:v>0.13420843351330919</c:v>
                </c:pt>
                <c:pt idx="3">
                  <c:v>7.2258086943969971E-2</c:v>
                </c:pt>
                <c:pt idx="4">
                  <c:v>7.8010030180955633E-2</c:v>
                </c:pt>
                <c:pt idx="5">
                  <c:v>7.8214080421799462E-2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2047448"/>
        <c:axId val="452050976"/>
      </c:barChart>
      <c:catAx>
        <c:axId val="452047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2050976"/>
        <c:crosses val="autoZero"/>
        <c:auto val="1"/>
        <c:lblAlgn val="ctr"/>
        <c:lblOffset val="100"/>
        <c:noMultiLvlLbl val="0"/>
      </c:catAx>
      <c:valAx>
        <c:axId val="45205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2047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652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5530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96510"/>
              </p:ext>
            </p:extLst>
          </p:nvPr>
        </p:nvGraphicFramePr>
        <p:xfrm>
          <a:off x="474242" y="1665765"/>
          <a:ext cx="8212558" cy="4582495"/>
        </p:xfrm>
        <a:graphic>
          <a:graphicData uri="http://schemas.openxmlformats.org/drawingml/2006/table">
            <a:tbl>
              <a:tblPr/>
              <a:tblGrid>
                <a:gridCol w="802686"/>
                <a:gridCol w="296515"/>
                <a:gridCol w="296515"/>
                <a:gridCol w="2144490"/>
                <a:gridCol w="802686"/>
                <a:gridCol w="802686"/>
                <a:gridCol w="802686"/>
                <a:gridCol w="802686"/>
                <a:gridCol w="730804"/>
                <a:gridCol w="730804"/>
              </a:tblGrid>
              <a:tr h="1698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00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160.961.687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86.828.485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55.758.985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465.281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32.011.486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95.881.134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36.130.982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-258.792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390.140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315.354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747860,0%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333.545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333.545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177725690,0%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177725690,0%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177725690,0%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177725690,0%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716085"/>
              </p:ext>
            </p:extLst>
          </p:nvPr>
        </p:nvGraphicFramePr>
        <p:xfrm>
          <a:off x="518864" y="1865257"/>
          <a:ext cx="8167932" cy="3752759"/>
        </p:xfrm>
        <a:graphic>
          <a:graphicData uri="http://schemas.openxmlformats.org/drawingml/2006/table">
            <a:tbl>
              <a:tblPr/>
              <a:tblGrid>
                <a:gridCol w="798324"/>
                <a:gridCol w="294904"/>
                <a:gridCol w="294904"/>
                <a:gridCol w="2132838"/>
                <a:gridCol w="798324"/>
                <a:gridCol w="798324"/>
                <a:gridCol w="798324"/>
                <a:gridCol w="798324"/>
                <a:gridCol w="726833"/>
                <a:gridCol w="726833"/>
              </a:tblGrid>
              <a:tr h="2337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158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46.428.487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23.493.713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32.495.349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16.403.764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4.865.462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0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04396"/>
              </p:ext>
            </p:extLst>
          </p:nvPr>
        </p:nvGraphicFramePr>
        <p:xfrm>
          <a:off x="524757" y="1809067"/>
          <a:ext cx="8155930" cy="4282142"/>
        </p:xfrm>
        <a:graphic>
          <a:graphicData uri="http://schemas.openxmlformats.org/drawingml/2006/table">
            <a:tbl>
              <a:tblPr/>
              <a:tblGrid>
                <a:gridCol w="797151"/>
                <a:gridCol w="294471"/>
                <a:gridCol w="294471"/>
                <a:gridCol w="2129703"/>
                <a:gridCol w="797151"/>
                <a:gridCol w="797151"/>
                <a:gridCol w="797151"/>
                <a:gridCol w="797151"/>
                <a:gridCol w="725765"/>
                <a:gridCol w="725765"/>
              </a:tblGrid>
              <a:tr h="2035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33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440.386.798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4.672.524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248.290.138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348.400.222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-3.729.866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183.395.206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80.806.683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-138.793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32.634.184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12.013.314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11.865.479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2.153.132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354.047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1.022.689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248.267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19.753.807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197538070,0%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197538070,0%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19.753.807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197538070,0%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197538070,0%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4840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902480"/>
              </p:ext>
            </p:extLst>
          </p:nvPr>
        </p:nvGraphicFramePr>
        <p:xfrm>
          <a:off x="556284" y="1868634"/>
          <a:ext cx="8130518" cy="4597715"/>
        </p:xfrm>
        <a:graphic>
          <a:graphicData uri="http://schemas.openxmlformats.org/drawingml/2006/table">
            <a:tbl>
              <a:tblPr/>
              <a:tblGrid>
                <a:gridCol w="745460"/>
                <a:gridCol w="275375"/>
                <a:gridCol w="275375"/>
                <a:gridCol w="2495064"/>
                <a:gridCol w="745460"/>
                <a:gridCol w="745460"/>
                <a:gridCol w="745460"/>
                <a:gridCol w="745460"/>
                <a:gridCol w="678702"/>
                <a:gridCol w="678702"/>
              </a:tblGrid>
              <a:tr h="1870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29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98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43.114.970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21.005.089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25.832.711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13.203.485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3.920.363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1.585.404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1.585.404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568.898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2.295.837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22958370,0%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22958370,0%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2.295.837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22958370,0%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22958370,0%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2819" y="513058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5640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99464"/>
              </p:ext>
            </p:extLst>
          </p:nvPr>
        </p:nvGraphicFramePr>
        <p:xfrm>
          <a:off x="515209" y="1852989"/>
          <a:ext cx="8171591" cy="3160187"/>
        </p:xfrm>
        <a:graphic>
          <a:graphicData uri="http://schemas.openxmlformats.org/drawingml/2006/table">
            <a:tbl>
              <a:tblPr/>
              <a:tblGrid>
                <a:gridCol w="798682"/>
                <a:gridCol w="295036"/>
                <a:gridCol w="295036"/>
                <a:gridCol w="2133791"/>
                <a:gridCol w="798682"/>
                <a:gridCol w="798682"/>
                <a:gridCol w="798682"/>
                <a:gridCol w="798682"/>
                <a:gridCol w="727159"/>
                <a:gridCol w="727159"/>
              </a:tblGrid>
              <a:tr h="2606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981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6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4.159.009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1.928.301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2.183.204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440.326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1.109.473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445.575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445.575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445.575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2625490,0%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2625490,0%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176172"/>
              </p:ext>
            </p:extLst>
          </p:nvPr>
        </p:nvGraphicFramePr>
        <p:xfrm>
          <a:off x="554966" y="1757124"/>
          <a:ext cx="8131833" cy="4379399"/>
        </p:xfrm>
        <a:graphic>
          <a:graphicData uri="http://schemas.openxmlformats.org/drawingml/2006/table">
            <a:tbl>
              <a:tblPr/>
              <a:tblGrid>
                <a:gridCol w="794796"/>
                <a:gridCol w="293600"/>
                <a:gridCol w="293600"/>
                <a:gridCol w="2123411"/>
                <a:gridCol w="794796"/>
                <a:gridCol w="794796"/>
                <a:gridCol w="794796"/>
                <a:gridCol w="794796"/>
                <a:gridCol w="723621"/>
                <a:gridCol w="723621"/>
              </a:tblGrid>
              <a:tr h="2074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53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270.434.459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1.448.944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131.594.085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9.175.498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-24.306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4.824.215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2.955.077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659.611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258.271.957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721.649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114.175.530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258.271.957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721.649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114.175.530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4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239.904.752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721.649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106.948.439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7.227.091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11.934.729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119347290,0%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119347290,0%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11.934.729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119347290,0%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119347290,0%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86372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621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14961"/>
              </p:ext>
            </p:extLst>
          </p:nvPr>
        </p:nvGraphicFramePr>
        <p:xfrm>
          <a:off x="548121" y="2051137"/>
          <a:ext cx="8093814" cy="3789504"/>
        </p:xfrm>
        <a:graphic>
          <a:graphicData uri="http://schemas.openxmlformats.org/drawingml/2006/table">
            <a:tbl>
              <a:tblPr/>
              <a:tblGrid>
                <a:gridCol w="760036"/>
                <a:gridCol w="280759"/>
                <a:gridCol w="280759"/>
                <a:gridCol w="2348170"/>
                <a:gridCol w="760036"/>
                <a:gridCol w="760036"/>
                <a:gridCol w="760036"/>
                <a:gridCol w="760036"/>
                <a:gridCol w="691973"/>
                <a:gridCol w="691973"/>
              </a:tblGrid>
              <a:tr h="1981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68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123.014.966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8.794.890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64.239.796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92.471.016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1.946.284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49.573.500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29.433.795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5.976.448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9.885.050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769.661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769.661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4.592.528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45925280,0%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45925280,0%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4.592.528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45925280,0%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45925280%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3493" y="506681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621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APOYO A LOS CENTROS DE ADMINISTRACIÓN DIRECTA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104257"/>
              </p:ext>
            </p:extLst>
          </p:nvPr>
        </p:nvGraphicFramePr>
        <p:xfrm>
          <a:off x="533493" y="2346537"/>
          <a:ext cx="8123069" cy="2534787"/>
        </p:xfrm>
        <a:graphic>
          <a:graphicData uri="http://schemas.openxmlformats.org/drawingml/2006/table">
            <a:tbl>
              <a:tblPr/>
              <a:tblGrid>
                <a:gridCol w="762783"/>
                <a:gridCol w="281774"/>
                <a:gridCol w="281774"/>
                <a:gridCol w="2356658"/>
                <a:gridCol w="762783"/>
                <a:gridCol w="762783"/>
                <a:gridCol w="762783"/>
                <a:gridCol w="762783"/>
                <a:gridCol w="694474"/>
                <a:gridCol w="694474"/>
              </a:tblGrid>
              <a:tr h="4138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2673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9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3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4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7256" y="47579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5248" y="1779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03202"/>
              </p:ext>
            </p:extLst>
          </p:nvPr>
        </p:nvGraphicFramePr>
        <p:xfrm>
          <a:off x="476001" y="2101631"/>
          <a:ext cx="8210798" cy="2623513"/>
        </p:xfrm>
        <a:graphic>
          <a:graphicData uri="http://schemas.openxmlformats.org/drawingml/2006/table">
            <a:tbl>
              <a:tblPr/>
              <a:tblGrid>
                <a:gridCol w="782913"/>
                <a:gridCol w="185941"/>
                <a:gridCol w="274019"/>
                <a:gridCol w="2270447"/>
                <a:gridCol w="782913"/>
                <a:gridCol w="782913"/>
                <a:gridCol w="782913"/>
                <a:gridCol w="782913"/>
                <a:gridCol w="782913"/>
                <a:gridCol w="782913"/>
              </a:tblGrid>
              <a:tr h="3527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802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4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0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4931" y="127907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931" y="656755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094743"/>
              </p:ext>
            </p:extLst>
          </p:nvPr>
        </p:nvGraphicFramePr>
        <p:xfrm>
          <a:off x="476001" y="1568052"/>
          <a:ext cx="8210800" cy="4854168"/>
        </p:xfrm>
        <a:graphic>
          <a:graphicData uri="http://schemas.openxmlformats.org/drawingml/2006/table">
            <a:tbl>
              <a:tblPr/>
              <a:tblGrid>
                <a:gridCol w="802515"/>
                <a:gridCol w="296451"/>
                <a:gridCol w="296451"/>
                <a:gridCol w="2144029"/>
                <a:gridCol w="802515"/>
                <a:gridCol w="802515"/>
                <a:gridCol w="802515"/>
                <a:gridCol w="802515"/>
                <a:gridCol w="730647"/>
                <a:gridCol w="730647"/>
              </a:tblGrid>
              <a:tr h="1569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9" marR="9069" marT="90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70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62.183.575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-80.912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30.305.812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31.011.436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-120.507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15.949.421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2.139.811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25.711.731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-172.441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11.899.492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24.999.534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-172.441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11.544.406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1.656.056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529.977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22.991.304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-143.249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11.014.429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136.647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136.647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9" marR="9069" marT="906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9" marR="9069" marT="906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125110"/>
              </p:ext>
            </p:extLst>
          </p:nvPr>
        </p:nvGraphicFramePr>
        <p:xfrm>
          <a:off x="386223" y="1790699"/>
          <a:ext cx="8220199" cy="4225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2820803"/>
              </p:ext>
            </p:extLst>
          </p:nvPr>
        </p:nvGraphicFramePr>
        <p:xfrm>
          <a:off x="417237" y="1772816"/>
          <a:ext cx="821079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690630"/>
              </p:ext>
            </p:extLst>
          </p:nvPr>
        </p:nvGraphicFramePr>
        <p:xfrm>
          <a:off x="466600" y="1628800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11" y="1442868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618445"/>
              </p:ext>
            </p:extLst>
          </p:nvPr>
        </p:nvGraphicFramePr>
        <p:xfrm>
          <a:off x="608934" y="1828854"/>
          <a:ext cx="7737588" cy="3760243"/>
        </p:xfrm>
        <a:graphic>
          <a:graphicData uri="http://schemas.openxmlformats.org/drawingml/2006/table">
            <a:tbl>
              <a:tblPr/>
              <a:tblGrid>
                <a:gridCol w="815123"/>
                <a:gridCol w="2177717"/>
                <a:gridCol w="815123"/>
                <a:gridCol w="815123"/>
                <a:gridCol w="815123"/>
                <a:gridCol w="815123"/>
                <a:gridCol w="742128"/>
                <a:gridCol w="742128"/>
              </a:tblGrid>
              <a:tr h="26621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1527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2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1.388.209.251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21.456.958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716.453.236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608.978.382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322.402.521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314.264.829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6.489.453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131.882.447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8.995.287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8.586.287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12.497.879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366.053.916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163.189.104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75.975.225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26.876.443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58.601.357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65112618,9%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107447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55073"/>
              </p:ext>
            </p:extLst>
          </p:nvPr>
        </p:nvGraphicFramePr>
        <p:xfrm>
          <a:off x="585599" y="1772637"/>
          <a:ext cx="7904350" cy="4222277"/>
        </p:xfrm>
        <a:graphic>
          <a:graphicData uri="http://schemas.openxmlformats.org/drawingml/2006/table">
            <a:tbl>
              <a:tblPr/>
              <a:tblGrid>
                <a:gridCol w="320014"/>
                <a:gridCol w="320014"/>
                <a:gridCol w="2870528"/>
                <a:gridCol w="873639"/>
                <a:gridCol w="704031"/>
                <a:gridCol w="704031"/>
                <a:gridCol w="704031"/>
                <a:gridCol w="704031"/>
                <a:gridCol w="704031"/>
              </a:tblGrid>
              <a:tr h="7037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236.889.499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109.037.496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161.504.421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68.264.706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40.772.790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160.961.687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86.828.485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46.428.487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23.493.713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483.501.768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4.793.111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269.295.227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440.386.798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4.672.524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248.290.138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43.114.970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21.005.089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4.159.009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1.928.301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393.449.425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10.243.834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195.833.881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270.434.459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131.594.085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123.014.966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8.794.890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64.239.796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los Centros de Administración Directa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64.407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62.183.575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30.305.812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820.004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4190" y="1298913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277857"/>
              </p:ext>
            </p:extLst>
          </p:nvPr>
        </p:nvGraphicFramePr>
        <p:xfrm>
          <a:off x="450015" y="1556789"/>
          <a:ext cx="8210799" cy="4838524"/>
        </p:xfrm>
        <a:graphic>
          <a:graphicData uri="http://schemas.openxmlformats.org/drawingml/2006/table">
            <a:tbl>
              <a:tblPr/>
              <a:tblGrid>
                <a:gridCol w="753852"/>
                <a:gridCol w="278476"/>
                <a:gridCol w="278476"/>
                <a:gridCol w="2523154"/>
                <a:gridCol w="753852"/>
                <a:gridCol w="753852"/>
                <a:gridCol w="753852"/>
                <a:gridCol w="753852"/>
                <a:gridCol w="686342"/>
                <a:gridCol w="675091"/>
              </a:tblGrid>
              <a:tr h="2005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42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161.504.421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1.973.053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68.264.706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11.122.282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5.867.564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2.512.304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763.490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73.852.554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1.940.655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35.438.189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5.157.723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1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5.157.723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63.372.835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1.940.655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1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51.391.314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1.940.654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24.525.574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1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553.482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1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5.121.426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532348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0014" y="1546679"/>
            <a:ext cx="786024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77915"/>
              </p:ext>
            </p:extLst>
          </p:nvPr>
        </p:nvGraphicFramePr>
        <p:xfrm>
          <a:off x="450014" y="1917860"/>
          <a:ext cx="8210799" cy="3239328"/>
        </p:xfrm>
        <a:graphic>
          <a:graphicData uri="http://schemas.openxmlformats.org/drawingml/2006/table">
            <a:tbl>
              <a:tblPr/>
              <a:tblGrid>
                <a:gridCol w="753852"/>
                <a:gridCol w="278476"/>
                <a:gridCol w="278476"/>
                <a:gridCol w="2523154"/>
                <a:gridCol w="753852"/>
                <a:gridCol w="753852"/>
                <a:gridCol w="753852"/>
                <a:gridCol w="753852"/>
                <a:gridCol w="686342"/>
                <a:gridCol w="675091"/>
              </a:tblGrid>
              <a:tr h="2671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3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73.710.623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26.082.626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73.710.623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26.082.626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07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879156"/>
              </p:ext>
            </p:extLst>
          </p:nvPr>
        </p:nvGraphicFramePr>
        <p:xfrm>
          <a:off x="579565" y="2420887"/>
          <a:ext cx="8092893" cy="2155225"/>
        </p:xfrm>
        <a:graphic>
          <a:graphicData uri="http://schemas.openxmlformats.org/drawingml/2006/table">
            <a:tbl>
              <a:tblPr/>
              <a:tblGrid>
                <a:gridCol w="742010"/>
                <a:gridCol w="274101"/>
                <a:gridCol w="274101"/>
                <a:gridCol w="2483519"/>
                <a:gridCol w="742010"/>
                <a:gridCol w="742010"/>
                <a:gridCol w="742010"/>
                <a:gridCol w="742010"/>
                <a:gridCol w="675561"/>
                <a:gridCol w="675561"/>
              </a:tblGrid>
              <a:tr h="3193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970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0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40.772.790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8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40.772.790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4173</TotalTime>
  <Words>3379</Words>
  <Application>Microsoft Office PowerPoint</Application>
  <PresentationFormat>Presentación en pantalla (4:3)</PresentationFormat>
  <Paragraphs>1972</Paragraphs>
  <Slides>19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JUNIO DE 2021 PARTIDA 10: MINISTERIO DE JUSTICIA</vt:lpstr>
      <vt:lpstr>EJECUCIÓN ACUMULADA DE GASTOS A JUNIO DE 2021  PARTIDA 10 MINISTERIO DE JUSTICIA</vt:lpstr>
      <vt:lpstr>EJECUCIÓN ACUMULADA DE GASTOS A JUNIO DE 2021  PARTIDA 10 MINISTERIO DE JUSTICIA</vt:lpstr>
      <vt:lpstr>EJECUCIÓN ACUMULADA DE GASTOS A JUNIO DE 2021  PARTIDA 10 MINISTERIO DE JUSTICIA</vt:lpstr>
      <vt:lpstr>EJECUCIÓN ACUMULADA DE GASTOS A JUNIO DE 2021  PARTIDA 10 MINISTERIO DE JUSTICIA</vt:lpstr>
      <vt:lpstr>EJECUCIÓN ACUMULADA DE GASTOS A JUNIO DE 2021  PARTIDA 10 MINISTERIO DE JUSTICIA RESUMEN POR CAPÍTULOS</vt:lpstr>
      <vt:lpstr>EJECUCIÓN ACUMULADA DE GASTOS A JUNIO DE 2021  PARTIDA 10. CAPÍTULO 01. PROGRAMA 01: SECRETARÍA Y ADMINISTRACIÓN GENERAL</vt:lpstr>
      <vt:lpstr>EJECUCIÓN ACUMULADA DE GASTOS A JUNIO DE 2021  PARTIDA 10. CAPÍTULO 01. PROGRAMA 01: SECRETARÍA Y ADMINISTRACIÓN GENERAL</vt:lpstr>
      <vt:lpstr>EJECUCIÓN ACUMULADA DE GASTOS A JUNIO DE 2021  PARTIDA 10. CAPÍTULO 01. PROGRAMA 02:  PROGRAMA DE CONCESIONES DEL MINISTERIO DE JUSTICIA</vt:lpstr>
      <vt:lpstr>EJECUCIÓN ACUMULADA DE GASTOS A JUNIO DE 2021  PARTIDA 10. CAPÍTULO 02. PROGRAMA 01: SERVICIO REGISTRO CIVIL E IDENTIFICACIÓN</vt:lpstr>
      <vt:lpstr>EJECUCIÓN ACUMULADA DE GASTOS A JUNIO DE 2021  PARTIDA 10. CAPÍTULO 03. PROGRAMA 01:  SERVICIO MÉDICO LEGAL</vt:lpstr>
      <vt:lpstr>EJECUCIÓN ACUMULADA DE GASTOS A JUNIO DE 2021  PARTIDA 10. CAPÍTULO 04. PROGRAMA 01:  GENDARMERÍA DE CHILE</vt:lpstr>
      <vt:lpstr>EJECUCIÓN ACUMULADA DE GASTOS A JUNIO DE 2021  PARTIDA 10. CAPÍTULO 04. PROGRAMA 02:  PROGRAMA DE REHABILITACIÓN Y REINSERCIÓN SOCIAL</vt:lpstr>
      <vt:lpstr>EJECUCIÓN ACUMULADA DE GASTOS A JUNIO DE 2021  PARTIDA 10. CAPÍTULO 06. PROGRAMA 01:  SUBSECRETARÍA DE DERECHOS HUMANOS</vt:lpstr>
      <vt:lpstr>EJECUCIÓN ACUMULADA DE GASTOS A JUNIO DE 2021  PARTIDA 10. CAPÍTULO 07. PROGRAMA 01:  SERVICIO NACIONAL DE MENORES</vt:lpstr>
      <vt:lpstr>EJECUCIÓN ACUMULADA DE GASTOS A JUNIO DE 2021  PARTIDA 10. CAPÍTULO 07. PROGRAMA 02:  PROGRAMA DE ADMINISTRACIÓN DIRECTA Y PROYECTOS NACIONALES</vt:lpstr>
      <vt:lpstr>EJECUCIÓN ACUMULADA DE GASTOS A JUNIO DE 2021  PARTIDA 10. CAPÍTULO 07. PROGRAMA 03:  PROGRAMA DE APOYO A LOS CENTROS DE ADMINISTRACIÓN DIRECTA</vt:lpstr>
      <vt:lpstr>EJECUCIÓN ACUMULADA DE GASTOS A JUNIO DE 2021  PARTIDA 10. CAPÍTULO 09. PROGRAMA 01:  DEFENSORÍA PENAL PÚBLICA FET COVID-19</vt:lpstr>
      <vt:lpstr>EJECUCIÓN ACUMULADA DE GASTOS A JUNIO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333</cp:revision>
  <cp:lastPrinted>2019-06-03T14:10:49Z</cp:lastPrinted>
  <dcterms:created xsi:type="dcterms:W3CDTF">2016-06-23T13:38:47Z</dcterms:created>
  <dcterms:modified xsi:type="dcterms:W3CDTF">2021-08-05T16:17:57Z</dcterms:modified>
</cp:coreProperties>
</file>