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 Presupuesto Inicial por Subtítulo de Gasto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286195678978621E-2"/>
          <c:y val="0.18072727272727274"/>
          <c:w val="0.87265597658597682"/>
          <c:h val="0.484689731965322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378-4699-A620-D13C7B6EE8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378-4699-A620-D13C7B6EE8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378-4699-A620-D13C7B6EE8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378-4699-A620-D13C7B6EE820}"/>
              </c:ext>
            </c:extLst>
          </c:dPt>
          <c:dLbls>
            <c:dLbl>
              <c:idx val="0"/>
              <c:layout>
                <c:manualLayout>
                  <c:x val="4.4300178233641123E-2"/>
                  <c:y val="-3.11142925316153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4319175547584836E-3"/>
                  <c:y val="3.613457408732999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04'!$C$62:$C$65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04'!$D$62:$D$65</c:f>
              <c:numCache>
                <c:formatCode>#,##0</c:formatCode>
                <c:ptCount val="4"/>
                <c:pt idx="0">
                  <c:v>66711795</c:v>
                </c:pt>
                <c:pt idx="1">
                  <c:v>10389315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378-4699-A620-D13C7B6EE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04'!$D$34:$O$34</c:f>
              <c:numCache>
                <c:formatCode>0.0%</c:formatCode>
                <c:ptCount val="12"/>
                <c:pt idx="0">
                  <c:v>0.108</c:v>
                </c:pt>
                <c:pt idx="1">
                  <c:v>6.7000000000000004E-2</c:v>
                </c:pt>
                <c:pt idx="2">
                  <c:v>9.1999999999999998E-2</c:v>
                </c:pt>
                <c:pt idx="3">
                  <c:v>0.10199999999999999</c:v>
                </c:pt>
                <c:pt idx="4">
                  <c:v>6.9000000000000006E-2</c:v>
                </c:pt>
                <c:pt idx="5">
                  <c:v>0.11</c:v>
                </c:pt>
                <c:pt idx="6">
                  <c:v>7.0000000000000007E-2</c:v>
                </c:pt>
                <c:pt idx="7">
                  <c:v>6.7000000000000004E-2</c:v>
                </c:pt>
                <c:pt idx="8">
                  <c:v>0.10199999999999999</c:v>
                </c:pt>
                <c:pt idx="9">
                  <c:v>0.06</c:v>
                </c:pt>
                <c:pt idx="10">
                  <c:v>6.5000000000000002E-2</c:v>
                </c:pt>
                <c:pt idx="11">
                  <c:v>0.151865051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04'!$D$35:$I$35</c:f>
              <c:numCache>
                <c:formatCode>0.0%</c:formatCode>
                <c:ptCount val="6"/>
                <c:pt idx="0">
                  <c:v>0.11545879724450414</c:v>
                </c:pt>
                <c:pt idx="1">
                  <c:v>6.2270974893008819E-2</c:v>
                </c:pt>
                <c:pt idx="2">
                  <c:v>7.9252597546362533E-2</c:v>
                </c:pt>
                <c:pt idx="3">
                  <c:v>9.8494854592052358E-2</c:v>
                </c:pt>
                <c:pt idx="4">
                  <c:v>6.9635731597825976E-2</c:v>
                </c:pt>
                <c:pt idx="5">
                  <c:v>0.10853921919544084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55674552"/>
        <c:axId val="455674944"/>
      </c:barChart>
      <c:catAx>
        <c:axId val="455674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5674944"/>
        <c:crosses val="autoZero"/>
        <c:auto val="0"/>
        <c:lblAlgn val="ctr"/>
        <c:lblOffset val="100"/>
        <c:noMultiLvlLbl val="0"/>
      </c:catAx>
      <c:valAx>
        <c:axId val="45567494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56745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2019-2020-2021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04'!$D$29:$O$29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04'!$C$30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04'!$D$30:$O$30</c:f>
              <c:numCache>
                <c:formatCode>0.0%</c:formatCode>
                <c:ptCount val="12"/>
                <c:pt idx="0">
                  <c:v>0.108</c:v>
                </c:pt>
                <c:pt idx="1">
                  <c:v>0.17100000000000001</c:v>
                </c:pt>
                <c:pt idx="2">
                  <c:v>0.26300000000000001</c:v>
                </c:pt>
                <c:pt idx="3">
                  <c:v>0.36599999999999999</c:v>
                </c:pt>
                <c:pt idx="4">
                  <c:v>0.44600000000000001</c:v>
                </c:pt>
                <c:pt idx="5">
                  <c:v>0.55700000000000005</c:v>
                </c:pt>
                <c:pt idx="6">
                  <c:v>0.626</c:v>
                </c:pt>
                <c:pt idx="7">
                  <c:v>0.69399999999999995</c:v>
                </c:pt>
                <c:pt idx="8">
                  <c:v>0.71699999999999997</c:v>
                </c:pt>
                <c:pt idx="9">
                  <c:v>0.77300000000000002</c:v>
                </c:pt>
                <c:pt idx="10">
                  <c:v>0.83799999999999997</c:v>
                </c:pt>
                <c:pt idx="11">
                  <c:v>0.99299999999999999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D99-4FDB-B806-B2E12559D77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'[04.xlsx]Partida 04'!$D$31:$I$31</c:f>
              <c:numCache>
                <c:formatCode>0.0%</c:formatCode>
                <c:ptCount val="6"/>
                <c:pt idx="0">
                  <c:v>0.11545879724450414</c:v>
                </c:pt>
                <c:pt idx="1">
                  <c:v>0.17220450851896296</c:v>
                </c:pt>
                <c:pt idx="2">
                  <c:v>0.25145710606532551</c:v>
                </c:pt>
                <c:pt idx="3">
                  <c:v>0.34995196065737788</c:v>
                </c:pt>
                <c:pt idx="4">
                  <c:v>0.41915686662521956</c:v>
                </c:pt>
                <c:pt idx="5">
                  <c:v>0.52769608582066041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5677296"/>
        <c:axId val="455678472"/>
      </c:lineChart>
      <c:catAx>
        <c:axId val="45567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5678472"/>
        <c:crosses val="autoZero"/>
        <c:auto val="1"/>
        <c:lblAlgn val="ctr"/>
        <c:lblOffset val="100"/>
        <c:tickLblSkip val="1"/>
        <c:noMultiLvlLbl val="0"/>
      </c:catAx>
      <c:valAx>
        <c:axId val="45567847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56772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02-08-2021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02-08-2021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02-08-2021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02-08-2021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02-08-2021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02-08-2021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CD5F2392-8A48-41E7-B539-FDDC7F3E5040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85C769C-1811-409B-8EA4-BF8ADB72ED25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JUNIO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julio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6002" y="7338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2</a:t>
            </a:fld>
            <a:endParaRPr lang="es-CL" sz="1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3</a:t>
            </a:fld>
            <a:endParaRPr lang="es-CL" sz="1200" dirty="0"/>
          </a:p>
          <a:p>
            <a:endParaRPr lang="es-CL" sz="1200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35" y="76384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622693"/>
              </p:ext>
            </p:extLst>
          </p:nvPr>
        </p:nvGraphicFramePr>
        <p:xfrm>
          <a:off x="479235" y="1556792"/>
          <a:ext cx="8229600" cy="4799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4</a:t>
            </a:fld>
            <a:endParaRPr lang="es-CL" sz="12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6353937"/>
              </p:ext>
            </p:extLst>
          </p:nvPr>
        </p:nvGraphicFramePr>
        <p:xfrm>
          <a:off x="467544" y="1628800"/>
          <a:ext cx="82296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5</a:t>
            </a:fld>
            <a:endParaRPr lang="es-CL" sz="12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6680" y="158989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224115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740864"/>
              </p:ext>
            </p:extLst>
          </p:nvPr>
        </p:nvGraphicFramePr>
        <p:xfrm>
          <a:off x="395535" y="1916829"/>
          <a:ext cx="8210797" cy="3307285"/>
        </p:xfrm>
        <a:graphic>
          <a:graphicData uri="http://schemas.openxmlformats.org/drawingml/2006/table">
            <a:tbl>
              <a:tblPr/>
              <a:tblGrid>
                <a:gridCol w="938777"/>
                <a:gridCol w="2662204"/>
                <a:gridCol w="938777"/>
                <a:gridCol w="938777"/>
                <a:gridCol w="938777"/>
                <a:gridCol w="938777"/>
                <a:gridCol w="854708"/>
              </a:tblGrid>
              <a:tr h="27276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3534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9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87.135.941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45.981.295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38.630.694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2.668.338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4.492.020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303" y="6260692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6</a:t>
            </a:fld>
            <a:endParaRPr lang="es-CL" sz="120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4" y="69491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1962" y="1333898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2021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804375"/>
              </p:ext>
            </p:extLst>
          </p:nvPr>
        </p:nvGraphicFramePr>
        <p:xfrm>
          <a:off x="391214" y="1657224"/>
          <a:ext cx="8210798" cy="4603460"/>
        </p:xfrm>
        <a:graphic>
          <a:graphicData uri="http://schemas.openxmlformats.org/drawingml/2006/table">
            <a:tbl>
              <a:tblPr/>
              <a:tblGrid>
                <a:gridCol w="889448"/>
                <a:gridCol w="328564"/>
                <a:gridCol w="328564"/>
                <a:gridCol w="2309910"/>
                <a:gridCol w="889448"/>
                <a:gridCol w="889448"/>
                <a:gridCol w="889448"/>
                <a:gridCol w="889448"/>
                <a:gridCol w="796520"/>
              </a:tblGrid>
              <a:tr h="1992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82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92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87.135.941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4.272.017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45.981.295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66.717.215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38.630.694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2.668.338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3.443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3.443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178.184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169.209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4.492.020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4.164.754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4.110.891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4039</TotalTime>
  <Words>453</Words>
  <Application>Microsoft Office PowerPoint</Application>
  <PresentationFormat>Presentación en pantalla (4:3)</PresentationFormat>
  <Paragraphs>270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JUNIO DE 2021 PARTIDA 04: CONTRALORÍA GENERAL DE LA REPÚBLICA</vt:lpstr>
      <vt:lpstr>EJECUCIÓN ACUMULADA DE GASTOS A JUNIO DE 2021  PARTIDA 04 CONTRALORÍA GENERAL DE LA REPÚBLICA</vt:lpstr>
      <vt:lpstr>EJECUCIÓN ACUMULADA DE GASTOS A JUNIO DE 2021  PARTIDA 04 CONTRALORÍA GENERAL DE LA REPÚBLICA</vt:lpstr>
      <vt:lpstr>EJECUCION ACUMULADA DE GASTOS A JUNIO DE 2021  PARTIDA 04 CONTRALORÍA GENERAL DE LA REPÚBLICA</vt:lpstr>
      <vt:lpstr>EJECUCIÓN ACUMULADA DE GASTOS A JUNIO DE 2021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282</cp:revision>
  <cp:lastPrinted>2019-10-18T21:20:26Z</cp:lastPrinted>
  <dcterms:created xsi:type="dcterms:W3CDTF">2016-06-23T13:38:47Z</dcterms:created>
  <dcterms:modified xsi:type="dcterms:W3CDTF">2021-08-02T21:40:26Z</dcterms:modified>
</cp:coreProperties>
</file>