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6" r:id="rId2"/>
    <p:sldId id="309" r:id="rId3"/>
    <p:sldId id="300" r:id="rId4"/>
    <p:sldId id="299" r:id="rId5"/>
    <p:sldId id="264" r:id="rId6"/>
    <p:sldId id="263" r:id="rId7"/>
    <p:sldId id="265" r:id="rId8"/>
    <p:sldId id="267" r:id="rId9"/>
    <p:sldId id="268" r:id="rId10"/>
    <p:sldId id="271" r:id="rId11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800" b="0" i="0" baseline="0" dirty="0">
                <a:effectLst/>
              </a:rPr>
              <a:t>Distribución Presupuesto </a:t>
            </a:r>
            <a:r>
              <a:rPr lang="en-US" sz="900" b="0" i="0" baseline="0" dirty="0">
                <a:effectLst/>
              </a:rPr>
              <a:t>Inicial</a:t>
            </a:r>
            <a:r>
              <a:rPr lang="en-US" sz="800" b="0" i="0" baseline="0" dirty="0">
                <a:effectLst/>
              </a:rPr>
              <a:t> por Subtítulos de Gasto</a:t>
            </a:r>
            <a:endParaRPr lang="es-CL" sz="600" dirty="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'Partida 27'!$D$62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962-4FAA-9DB8-F7E9161128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962-4FAA-9DB8-F7E9161128C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962-4FAA-9DB8-F7E9161128C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5962-4FAA-9DB8-F7E9161128CA}"/>
              </c:ext>
            </c:extLst>
          </c:dPt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962-4FAA-9DB8-F7E9161128CA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27'!$C$63:$C$65</c:f>
              <c:strCache>
                <c:ptCount val="3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</c:strCache>
            </c:strRef>
          </c:cat>
          <c:val>
            <c:numRef>
              <c:f>'Partida 27'!$D$63:$D$65</c:f>
              <c:numCache>
                <c:formatCode>#,##0</c:formatCode>
                <c:ptCount val="3"/>
                <c:pt idx="0">
                  <c:v>16315393</c:v>
                </c:pt>
                <c:pt idx="1">
                  <c:v>3849818</c:v>
                </c:pt>
                <c:pt idx="2">
                  <c:v>44181814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962-4FAA-9DB8-F7E9161128C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7767335534671073E-2"/>
          <c:y val="0.79916702957108887"/>
          <c:w val="0.95478164422995515"/>
          <c:h val="0.15423085351527652"/>
        </c:manualLayout>
      </c:layout>
      <c:overlay val="0"/>
      <c:spPr>
        <a:noFill/>
        <a:ln w="12700">
          <a:solidFill>
            <a:srgbClr val="4F81BD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800" b="0" i="0" baseline="0" dirty="0">
                <a:effectLst/>
              </a:rPr>
              <a:t>Distribución Presupuesto Inicial por Capítulo</a:t>
            </a:r>
            <a:endParaRPr lang="es-CL" sz="800" dirty="0">
              <a:effectLst/>
            </a:endParaRPr>
          </a:p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800" b="0" i="0" baseline="0" dirty="0">
                <a:effectLst/>
              </a:rPr>
              <a:t>(en Millones de $)</a:t>
            </a:r>
            <a:endParaRPr lang="es-CL" sz="800" dirty="0">
              <a:effectLst/>
            </a:endParaRPr>
          </a:p>
        </c:rich>
      </c:tx>
      <c:layout>
        <c:manualLayout>
          <c:xMode val="edge"/>
          <c:yMode val="edge"/>
          <c:x val="0.21709896070908219"/>
          <c:y val="2.1680216802168022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27'!$L$62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1.2378167641325537E-2"/>
                  <c:y val="6.435347628330084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9586988304093562E-2"/>
                      <c:h val="5.263320337881741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413-4B46-BC0A-4AA60C69EB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27'!$K$63:$K$64</c:f>
              <c:strCache>
                <c:ptCount val="2"/>
                <c:pt idx="0">
                  <c:v>Subsecretaría de la Mujer y la Equidad de Género</c:v>
                </c:pt>
                <c:pt idx="1">
                  <c:v>Servicio Nacional de la Mujer y la Equidad de Género</c:v>
                </c:pt>
              </c:strCache>
            </c:strRef>
          </c:cat>
          <c:val>
            <c:numRef>
              <c:f>'Partida 27'!$L$63:$L$64</c:f>
              <c:numCache>
                <c:formatCode>#,##0</c:formatCode>
                <c:ptCount val="2"/>
                <c:pt idx="0">
                  <c:v>7051.7560000000003</c:v>
                </c:pt>
                <c:pt idx="1">
                  <c:v>58348.665999999997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13-4B46-BC0A-4AA60C69EB3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03853824"/>
        <c:axId val="203856512"/>
      </c:barChart>
      <c:catAx>
        <c:axId val="203853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203856512"/>
        <c:crosses val="autoZero"/>
        <c:auto val="1"/>
        <c:lblAlgn val="ctr"/>
        <c:lblOffset val="100"/>
        <c:noMultiLvlLbl val="0"/>
      </c:catAx>
      <c:valAx>
        <c:axId val="203856512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203853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5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50" b="1" i="0" baseline="0">
                <a:effectLst/>
              </a:rPr>
              <a:t>% Ejecución Mensual 2019- 2020 - 2021</a:t>
            </a:r>
            <a:endParaRPr lang="es-CL" sz="105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27'!$C$31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27'!$D$30:$O$30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27'!$D$31:$O$31</c:f>
              <c:numCache>
                <c:formatCode>0.0%</c:formatCode>
                <c:ptCount val="12"/>
                <c:pt idx="0">
                  <c:v>0.12955951644594754</c:v>
                </c:pt>
                <c:pt idx="1">
                  <c:v>0.13910705662052311</c:v>
                </c:pt>
                <c:pt idx="2">
                  <c:v>0.14451880934360486</c:v>
                </c:pt>
                <c:pt idx="3">
                  <c:v>4.8016900545309195E-2</c:v>
                </c:pt>
                <c:pt idx="4">
                  <c:v>3.2973417277518229E-2</c:v>
                </c:pt>
                <c:pt idx="5">
                  <c:v>4.4355073037236174E-2</c:v>
                </c:pt>
                <c:pt idx="6">
                  <c:v>0.21890397524898214</c:v>
                </c:pt>
                <c:pt idx="7">
                  <c:v>3.7707780695883826E-2</c:v>
                </c:pt>
                <c:pt idx="8">
                  <c:v>4.8168830893868447E-2</c:v>
                </c:pt>
                <c:pt idx="9">
                  <c:v>3.3107463511092346E-2</c:v>
                </c:pt>
                <c:pt idx="10">
                  <c:v>3.7837460512755439E-2</c:v>
                </c:pt>
                <c:pt idx="11">
                  <c:v>7.6306340838476178E-2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CE-4A7F-A613-91A23686DF2F}"/>
            </c:ext>
          </c:extLst>
        </c:ser>
        <c:ser>
          <c:idx val="0"/>
          <c:order val="1"/>
          <c:tx>
            <c:strRef>
              <c:f>'Partida 27'!$C$32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27'!$D$30:$O$30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27'!$D$32:$O$32</c:f>
              <c:numCache>
                <c:formatCode>0.0%</c:formatCode>
                <c:ptCount val="12"/>
                <c:pt idx="0">
                  <c:v>0.13935926954185776</c:v>
                </c:pt>
                <c:pt idx="1">
                  <c:v>7.5977208273805968E-2</c:v>
                </c:pt>
                <c:pt idx="2">
                  <c:v>0.13107225372299375</c:v>
                </c:pt>
                <c:pt idx="3">
                  <c:v>0.10496860396712053</c:v>
                </c:pt>
                <c:pt idx="4">
                  <c:v>7.2331944942251786E-2</c:v>
                </c:pt>
                <c:pt idx="5">
                  <c:v>6.6202971054020496E-2</c:v>
                </c:pt>
                <c:pt idx="6">
                  <c:v>0.10660461419854986</c:v>
                </c:pt>
                <c:pt idx="7">
                  <c:v>9.3139578518506391E-2</c:v>
                </c:pt>
                <c:pt idx="8">
                  <c:v>8.2850508351231478E-2</c:v>
                </c:pt>
                <c:pt idx="9">
                  <c:v>1.3153789061479033E-2</c:v>
                </c:pt>
                <c:pt idx="10">
                  <c:v>2.6379234309340485E-2</c:v>
                </c:pt>
                <c:pt idx="11">
                  <c:v>7.0227015088667646E-2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CE-4A7F-A613-91A23686DF2F}"/>
            </c:ext>
          </c:extLst>
        </c:ser>
        <c:ser>
          <c:idx val="1"/>
          <c:order val="2"/>
          <c:tx>
            <c:strRef>
              <c:f>'Partida 27'!$C$33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451611810750688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6CE-4A7F-A613-91A23686DF2F}"/>
                </c:ext>
              </c:extLst>
            </c:dLbl>
            <c:dLbl>
              <c:idx val="1"/>
              <c:layout>
                <c:manualLayout>
                  <c:x val="6.451611810750688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6CE-4A7F-A613-91A23686DF2F}"/>
                </c:ext>
              </c:extLst>
            </c:dLbl>
            <c:dLbl>
              <c:idx val="2"/>
              <c:layout>
                <c:manualLayout>
                  <c:x val="1.075268635125114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6CE-4A7F-A613-91A23686DF2F}"/>
                </c:ext>
              </c:extLst>
            </c:dLbl>
            <c:dLbl>
              <c:idx val="3"/>
              <c:layout>
                <c:manualLayout>
                  <c:x val="6.451611810750688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6CE-4A7F-A613-91A23686DF2F}"/>
                </c:ext>
              </c:extLst>
            </c:dLbl>
            <c:dLbl>
              <c:idx val="4"/>
              <c:layout>
                <c:manualLayout>
                  <c:x val="6.4516118107506883E-3"/>
                  <c:y val="-1.2933422673331555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6CE-4A7F-A613-91A23686DF2F}"/>
                </c:ext>
              </c:extLst>
            </c:dLbl>
            <c:dLbl>
              <c:idx val="5"/>
              <c:layout>
                <c:manualLayout>
                  <c:x val="8.602149081000917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6CE-4A7F-A613-91A23686DF2F}"/>
                </c:ext>
              </c:extLst>
            </c:dLbl>
            <c:dLbl>
              <c:idx val="6"/>
              <c:layout>
                <c:manualLayout>
                  <c:x val="1.290322362150129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6CE-4A7F-A613-91A23686DF2F}"/>
                </c:ext>
              </c:extLst>
            </c:dLbl>
            <c:dLbl>
              <c:idx val="7"/>
              <c:layout>
                <c:manualLayout>
                  <c:x val="8.6021490810008396E-3"/>
                  <c:y val="-3.527337840363799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6CE-4A7F-A613-91A23686DF2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27'!$D$30:$O$30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27'!$D$33:$J$33</c:f>
              <c:numCache>
                <c:formatCode>0.0%</c:formatCode>
                <c:ptCount val="7"/>
                <c:pt idx="0">
                  <c:v>8.4080395345630443E-2</c:v>
                </c:pt>
                <c:pt idx="1">
                  <c:v>0.13184818159561706</c:v>
                </c:pt>
                <c:pt idx="2">
                  <c:v>6.7928308556726449E-2</c:v>
                </c:pt>
                <c:pt idx="3">
                  <c:v>0.16799189652354354</c:v>
                </c:pt>
                <c:pt idx="4">
                  <c:v>6.7374707449346219E-2</c:v>
                </c:pt>
                <c:pt idx="5">
                  <c:v>8.5783204171626604E-2</c:v>
                </c:pt>
                <c:pt idx="6">
                  <c:v>0.20243467882753416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6CE-4A7F-A613-91A23686DF2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583296"/>
        <c:axId val="14584832"/>
      </c:barChart>
      <c:catAx>
        <c:axId val="14583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584832"/>
        <c:crosses val="autoZero"/>
        <c:auto val="1"/>
        <c:lblAlgn val="ctr"/>
        <c:lblOffset val="100"/>
        <c:noMultiLvlLbl val="0"/>
      </c:catAx>
      <c:valAx>
        <c:axId val="1458483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583296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50" b="1" i="0" baseline="0">
                <a:effectLst/>
              </a:rPr>
              <a:t>% Ejecución Acumulada  2019 - 2020 - 2021</a:t>
            </a:r>
            <a:endParaRPr lang="es-CL" sz="1050">
              <a:effectLst/>
            </a:endParaRPr>
          </a:p>
        </c:rich>
      </c:tx>
      <c:layout>
        <c:manualLayout>
          <c:xMode val="edge"/>
          <c:yMode val="edge"/>
          <c:x val="0.27875141970890005"/>
          <c:y val="4.242426266965529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27'!$C$25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27'!$D$24:$O$24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27'!$D$25:$O$25</c:f>
              <c:numCache>
                <c:formatCode>0.0%</c:formatCode>
                <c:ptCount val="12"/>
                <c:pt idx="0">
                  <c:v>0.12955951644594754</c:v>
                </c:pt>
                <c:pt idx="1">
                  <c:v>0.26866657306647068</c:v>
                </c:pt>
                <c:pt idx="2">
                  <c:v>0.41318538241007557</c:v>
                </c:pt>
                <c:pt idx="3">
                  <c:v>0.46120228295538473</c:v>
                </c:pt>
                <c:pt idx="4">
                  <c:v>0.49417570023290297</c:v>
                </c:pt>
                <c:pt idx="5">
                  <c:v>0.5385307732701391</c:v>
                </c:pt>
                <c:pt idx="6">
                  <c:v>0.75018648830053092</c:v>
                </c:pt>
                <c:pt idx="7">
                  <c:v>0.78608378001678392</c:v>
                </c:pt>
                <c:pt idx="8">
                  <c:v>0.83257181212536946</c:v>
                </c:pt>
                <c:pt idx="9">
                  <c:v>0.86567927563646185</c:v>
                </c:pt>
                <c:pt idx="10">
                  <c:v>0.90351673614921724</c:v>
                </c:pt>
                <c:pt idx="11">
                  <c:v>0.97930620108109878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DBC-4909-8D0C-871AE41C2101}"/>
            </c:ext>
          </c:extLst>
        </c:ser>
        <c:ser>
          <c:idx val="0"/>
          <c:order val="1"/>
          <c:tx>
            <c:strRef>
              <c:f>'Partida 27'!$C$26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27'!$D$24:$O$24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27'!$D$26:$O$26</c:f>
              <c:numCache>
                <c:formatCode>0.0%</c:formatCode>
                <c:ptCount val="12"/>
                <c:pt idx="0">
                  <c:v>0.13935926954185776</c:v>
                </c:pt>
                <c:pt idx="1">
                  <c:v>0.21533647781566373</c:v>
                </c:pt>
                <c:pt idx="2">
                  <c:v>0.34640873153865748</c:v>
                </c:pt>
                <c:pt idx="3">
                  <c:v>0.45401585030276698</c:v>
                </c:pt>
                <c:pt idx="4">
                  <c:v>0.53453912953707594</c:v>
                </c:pt>
                <c:pt idx="5">
                  <c:v>0.59421247554726875</c:v>
                </c:pt>
                <c:pt idx="6">
                  <c:v>0.70081708974581858</c:v>
                </c:pt>
                <c:pt idx="7">
                  <c:v>0.79293763248141014</c:v>
                </c:pt>
                <c:pt idx="8">
                  <c:v>0.86510596304029275</c:v>
                </c:pt>
                <c:pt idx="9">
                  <c:v>0.87634128623518348</c:v>
                </c:pt>
                <c:pt idx="10">
                  <c:v>0.90272052054452401</c:v>
                </c:pt>
                <c:pt idx="11">
                  <c:v>0.81185075613754654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DBC-4909-8D0C-871AE41C2101}"/>
            </c:ext>
          </c:extLst>
        </c:ser>
        <c:ser>
          <c:idx val="1"/>
          <c:order val="2"/>
          <c:tx>
            <c:strRef>
              <c:f>'Partida 27'!$C$27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5"/>
          </c:marker>
          <c:dPt>
            <c:idx val="0"/>
            <c:marker>
              <c:spPr>
                <a:gradFill rotWithShape="1">
                  <a:gsLst>
                    <a:gs pos="0">
                      <a:schemeClr val="accent2">
                        <a:shade val="51000"/>
                        <a:satMod val="130000"/>
                      </a:schemeClr>
                    </a:gs>
                    <a:gs pos="80000">
                      <a:schemeClr val="accent2">
                        <a:shade val="93000"/>
                        <a:satMod val="130000"/>
                      </a:schemeClr>
                    </a:gs>
                    <a:gs pos="100000">
                      <a:schemeClr val="accent2">
                        <a:shade val="94000"/>
                        <a:satMod val="135000"/>
                      </a:schemeClr>
                    </a:gs>
                  </a:gsLst>
                  <a:lin ang="16200000" scaled="0"/>
                </a:gradFill>
                <a:ln w="9525">
                  <a:solidFill>
                    <a:schemeClr val="accent2"/>
                  </a:solidFill>
                  <a:round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3DBC-4909-8D0C-871AE41C2101}"/>
              </c:ext>
            </c:extLst>
          </c:dPt>
          <c:dLbls>
            <c:dLbl>
              <c:idx val="0"/>
              <c:layout>
                <c:manualLayout>
                  <c:x val="-3.6213507292171002E-2"/>
                  <c:y val="4.31418642004493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DBC-4909-8D0C-871AE41C2101}"/>
                </c:ext>
              </c:extLst>
            </c:dLbl>
            <c:dLbl>
              <c:idx val="1"/>
              <c:layout>
                <c:manualLayout>
                  <c:x val="-2.1574973031283712E-2"/>
                  <c:y val="2.4551337426511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DBC-4909-8D0C-871AE41C2101}"/>
                </c:ext>
              </c:extLst>
            </c:dLbl>
            <c:dLbl>
              <c:idx val="2"/>
              <c:layout>
                <c:manualLayout>
                  <c:x val="-3.2362459546925564E-2"/>
                  <c:y val="5.26100087710964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DBC-4909-8D0C-871AE41C2101}"/>
                </c:ext>
              </c:extLst>
            </c:dLbl>
            <c:dLbl>
              <c:idx val="3"/>
              <c:layout>
                <c:manualLayout>
                  <c:x val="-3.2362459546925564E-2"/>
                  <c:y val="4.55953409349502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DBC-4909-8D0C-871AE41C2101}"/>
                </c:ext>
              </c:extLst>
            </c:dLbl>
            <c:dLbl>
              <c:idx val="4"/>
              <c:layout>
                <c:manualLayout>
                  <c:x val="-5.3937432578209279E-2"/>
                  <c:y val="-3.85806730988040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DBC-4909-8D0C-871AE41C2101}"/>
                </c:ext>
              </c:extLst>
            </c:dLbl>
            <c:dLbl>
              <c:idx val="5"/>
              <c:layout>
                <c:manualLayout>
                  <c:x val="-5.3937432578209356E-2"/>
                  <c:y val="-3.50733391807309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DBC-4909-8D0C-871AE41C2101}"/>
                </c:ext>
              </c:extLst>
            </c:dLbl>
            <c:dLbl>
              <c:idx val="6"/>
              <c:layout>
                <c:manualLayout>
                  <c:x val="-7.5512405609492989E-2"/>
                  <c:y val="7.0146678361461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DBC-4909-8D0C-871AE41C2101}"/>
                </c:ext>
              </c:extLst>
            </c:dLbl>
            <c:dLbl>
              <c:idx val="8"/>
              <c:layout>
                <c:manualLayout>
                  <c:x val="-2.1574973031283789E-2"/>
                  <c:y val="-2.10440035084385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DBC-4909-8D0C-871AE41C2101}"/>
                </c:ext>
              </c:extLst>
            </c:dLbl>
            <c:dLbl>
              <c:idx val="9"/>
              <c:layout>
                <c:manualLayout>
                  <c:x val="-3.2362459546925564E-2"/>
                  <c:y val="-3.15660052626578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DBC-4909-8D0C-871AE41C2101}"/>
                </c:ext>
              </c:extLst>
            </c:dLbl>
            <c:dLbl>
              <c:idx val="10"/>
              <c:layout>
                <c:manualLayout>
                  <c:x val="-1.2944983818770227E-2"/>
                  <c:y val="1.40293356722923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DBC-4909-8D0C-871AE41C210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27'!$D$24:$O$24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27'!$D$27:$J$27</c:f>
              <c:numCache>
                <c:formatCode>0.0%</c:formatCode>
                <c:ptCount val="7"/>
                <c:pt idx="0">
                  <c:v>8.4080395345630443E-2</c:v>
                </c:pt>
                <c:pt idx="1">
                  <c:v>0.21592857694124751</c:v>
                </c:pt>
                <c:pt idx="2">
                  <c:v>0.28061332227858926</c:v>
                </c:pt>
                <c:pt idx="3">
                  <c:v>0.44860521880213278</c:v>
                </c:pt>
                <c:pt idx="4">
                  <c:v>0.51296184280155721</c:v>
                </c:pt>
                <c:pt idx="5">
                  <c:v>0.59772388266510035</c:v>
                </c:pt>
                <c:pt idx="6">
                  <c:v>0.80015856149263453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3DBC-4909-8D0C-871AE41C21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0919808"/>
        <c:axId val="150925696"/>
      </c:lineChart>
      <c:catAx>
        <c:axId val="150919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50925696"/>
        <c:crosses val="autoZero"/>
        <c:auto val="1"/>
        <c:lblAlgn val="ctr"/>
        <c:lblOffset val="100"/>
        <c:noMultiLvlLbl val="0"/>
      </c:catAx>
      <c:valAx>
        <c:axId val="15092569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5091980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4033075962592047E-2"/>
          <c:y val="0.86584364912962886"/>
          <c:w val="0.96761885346855914"/>
          <c:h val="0.113112347361932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16-09-2021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16-09-2021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9545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9854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659F7929-BB19-4B7A-93AD-59617BD832C1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612137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16-09-2021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6013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16-09-2021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57093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16-09-2021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45D05C1-9B5A-41AE-9625-6C99FDFEE4DC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419214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16-09-2021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12413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16-09-2021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5170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16-09-2021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01379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16-09-2021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6070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16-09-2021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5868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16-09-2021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97514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16-09-2021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4776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679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1844824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JULIO 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27:</a:t>
            </a:r>
            <a:br>
              <a:rPr lang="es-CL" sz="24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LA MUJER Y LA EQUIDAD DE GÉNERO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agosto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|</a:t>
            </a: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06B2F522-69D1-4789-A377-D29A3D006900}"/>
              </a:ext>
            </a:extLst>
          </p:cNvPr>
          <p:cNvSpPr/>
          <p:nvPr/>
        </p:nvSpPr>
        <p:spPr>
          <a:xfrm>
            <a:off x="149338" y="6237312"/>
            <a:ext cx="5790813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41633" y="681243"/>
            <a:ext cx="8087647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03:  PREVENCION Y ATENCION DE VIOLENCIA CONTRA LAS MUJERES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4905" y="1554167"/>
            <a:ext cx="8074190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8CC1723-592F-4867-9E1E-393139153A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8802801"/>
              </p:ext>
            </p:extLst>
          </p:nvPr>
        </p:nvGraphicFramePr>
        <p:xfrm>
          <a:off x="541633" y="1874704"/>
          <a:ext cx="8087647" cy="1862381"/>
        </p:xfrm>
        <a:graphic>
          <a:graphicData uri="http://schemas.openxmlformats.org/drawingml/2006/table">
            <a:tbl>
              <a:tblPr/>
              <a:tblGrid>
                <a:gridCol w="260556">
                  <a:extLst>
                    <a:ext uri="{9D8B030D-6E8A-4147-A177-3AD203B41FA5}">
                      <a16:colId xmlns:a16="http://schemas.microsoft.com/office/drawing/2014/main" val="623096229"/>
                    </a:ext>
                  </a:extLst>
                </a:gridCol>
                <a:gridCol w="260556">
                  <a:extLst>
                    <a:ext uri="{9D8B030D-6E8A-4147-A177-3AD203B41FA5}">
                      <a16:colId xmlns:a16="http://schemas.microsoft.com/office/drawing/2014/main" val="3760297039"/>
                    </a:ext>
                  </a:extLst>
                </a:gridCol>
                <a:gridCol w="260556">
                  <a:extLst>
                    <a:ext uri="{9D8B030D-6E8A-4147-A177-3AD203B41FA5}">
                      <a16:colId xmlns:a16="http://schemas.microsoft.com/office/drawing/2014/main" val="2754234994"/>
                    </a:ext>
                  </a:extLst>
                </a:gridCol>
                <a:gridCol w="3251734">
                  <a:extLst>
                    <a:ext uri="{9D8B030D-6E8A-4147-A177-3AD203B41FA5}">
                      <a16:colId xmlns:a16="http://schemas.microsoft.com/office/drawing/2014/main" val="2235972134"/>
                    </a:ext>
                  </a:extLst>
                </a:gridCol>
                <a:gridCol w="698289">
                  <a:extLst>
                    <a:ext uri="{9D8B030D-6E8A-4147-A177-3AD203B41FA5}">
                      <a16:colId xmlns:a16="http://schemas.microsoft.com/office/drawing/2014/main" val="1260818785"/>
                    </a:ext>
                  </a:extLst>
                </a:gridCol>
                <a:gridCol w="698289">
                  <a:extLst>
                    <a:ext uri="{9D8B030D-6E8A-4147-A177-3AD203B41FA5}">
                      <a16:colId xmlns:a16="http://schemas.microsoft.com/office/drawing/2014/main" val="4179873338"/>
                    </a:ext>
                  </a:extLst>
                </a:gridCol>
                <a:gridCol w="698289">
                  <a:extLst>
                    <a:ext uri="{9D8B030D-6E8A-4147-A177-3AD203B41FA5}">
                      <a16:colId xmlns:a16="http://schemas.microsoft.com/office/drawing/2014/main" val="3339742685"/>
                    </a:ext>
                  </a:extLst>
                </a:gridCol>
                <a:gridCol w="698289">
                  <a:extLst>
                    <a:ext uri="{9D8B030D-6E8A-4147-A177-3AD203B41FA5}">
                      <a16:colId xmlns:a16="http://schemas.microsoft.com/office/drawing/2014/main" val="1696660345"/>
                    </a:ext>
                  </a:extLst>
                </a:gridCol>
                <a:gridCol w="635756">
                  <a:extLst>
                    <a:ext uri="{9D8B030D-6E8A-4147-A177-3AD203B41FA5}">
                      <a16:colId xmlns:a16="http://schemas.microsoft.com/office/drawing/2014/main" val="1810356821"/>
                    </a:ext>
                  </a:extLst>
                </a:gridCol>
                <a:gridCol w="625333">
                  <a:extLst>
                    <a:ext uri="{9D8B030D-6E8A-4147-A177-3AD203B41FA5}">
                      <a16:colId xmlns:a16="http://schemas.microsoft.com/office/drawing/2014/main" val="2584151012"/>
                    </a:ext>
                  </a:extLst>
                </a:gridCol>
              </a:tblGrid>
              <a:tr h="1196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622" marR="7622" marT="76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22" marR="7622" marT="76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5586495"/>
                  </a:ext>
                </a:extLst>
              </a:tr>
              <a:tr h="3664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2457836"/>
                  </a:ext>
                </a:extLst>
              </a:tr>
              <a:tr h="15706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19.288.418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19.590.604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302.186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16.009.075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26496"/>
                  </a:ext>
                </a:extLst>
              </a:tr>
              <a:tr h="119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18.521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18.643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5.413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8058190"/>
                  </a:ext>
                </a:extLst>
              </a:tr>
              <a:tr h="119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79.320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79.320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7013113"/>
                  </a:ext>
                </a:extLst>
              </a:tr>
              <a:tr h="119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19.190.077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19.190.077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15.703.556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81,8%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81,8%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707308"/>
                  </a:ext>
                </a:extLst>
              </a:tr>
              <a:tr h="119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18.355.134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18.355.134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15.216.503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2352113"/>
                  </a:ext>
                </a:extLst>
              </a:tr>
              <a:tr h="1421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Atención, Protección y Reparación Integral de Violencias contra las Mujeres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17.144.380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17.144.380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14.180.019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82,7%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82,7%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8900292"/>
                  </a:ext>
                </a:extLst>
              </a:tr>
              <a:tr h="119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Prevención de Violencia contra las Mujeres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1.210.754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1.210.754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1.036.484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85,6%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85,6%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1697831"/>
                  </a:ext>
                </a:extLst>
              </a:tr>
              <a:tr h="119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834.943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834.943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487.053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6543439"/>
                  </a:ext>
                </a:extLst>
              </a:tr>
              <a:tr h="119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Mujer y la Equidad de Género - Programa 01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834.943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834.943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487.053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279037"/>
                  </a:ext>
                </a:extLst>
              </a:tr>
              <a:tr h="119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302.564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302.064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298.106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59621,2%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827773"/>
                  </a:ext>
                </a:extLst>
              </a:tr>
              <a:tr h="119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302.564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302.064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298.106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59621,2%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5818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06488" y="79792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2565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/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27047A9E-6B9D-4C00-ADA1-AF10AF318F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4272091"/>
              </p:ext>
            </p:extLst>
          </p:nvPr>
        </p:nvGraphicFramePr>
        <p:xfrm>
          <a:off x="438547" y="1974713"/>
          <a:ext cx="4104000" cy="2462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A6393A1B-BFAB-4F51-B4F6-7247A7EF7B1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6079489"/>
              </p:ext>
            </p:extLst>
          </p:nvPr>
        </p:nvGraphicFramePr>
        <p:xfrm>
          <a:off x="4644134" y="1974713"/>
          <a:ext cx="4104000" cy="24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13091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61" y="789483"/>
            <a:ext cx="803237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3F7E30FD-1ED3-4177-B725-3D90409AD3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6471619"/>
              </p:ext>
            </p:extLst>
          </p:nvPr>
        </p:nvGraphicFramePr>
        <p:xfrm>
          <a:off x="683568" y="2295105"/>
          <a:ext cx="7960370" cy="37916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29760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84910"/>
            <a:ext cx="799288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71290F1-B5A3-4227-A4BF-51A0D88167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2203057"/>
              </p:ext>
            </p:extLst>
          </p:nvPr>
        </p:nvGraphicFramePr>
        <p:xfrm>
          <a:off x="527707" y="2204864"/>
          <a:ext cx="8004733" cy="3622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48641" y="755123"/>
            <a:ext cx="80442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48640" y="1439858"/>
            <a:ext cx="8090869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686FB92-64F8-4C76-9DBA-EB865C9019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2667913"/>
              </p:ext>
            </p:extLst>
          </p:nvPr>
        </p:nvGraphicFramePr>
        <p:xfrm>
          <a:off x="548640" y="1819745"/>
          <a:ext cx="8044202" cy="1575964"/>
        </p:xfrm>
        <a:graphic>
          <a:graphicData uri="http://schemas.openxmlformats.org/drawingml/2006/table">
            <a:tbl>
              <a:tblPr/>
              <a:tblGrid>
                <a:gridCol w="288529">
                  <a:extLst>
                    <a:ext uri="{9D8B030D-6E8A-4147-A177-3AD203B41FA5}">
                      <a16:colId xmlns:a16="http://schemas.microsoft.com/office/drawing/2014/main" val="3108654371"/>
                    </a:ext>
                  </a:extLst>
                </a:gridCol>
                <a:gridCol w="3254613">
                  <a:extLst>
                    <a:ext uri="{9D8B030D-6E8A-4147-A177-3AD203B41FA5}">
                      <a16:colId xmlns:a16="http://schemas.microsoft.com/office/drawing/2014/main" val="4247672076"/>
                    </a:ext>
                  </a:extLst>
                </a:gridCol>
                <a:gridCol w="773259">
                  <a:extLst>
                    <a:ext uri="{9D8B030D-6E8A-4147-A177-3AD203B41FA5}">
                      <a16:colId xmlns:a16="http://schemas.microsoft.com/office/drawing/2014/main" val="1439756661"/>
                    </a:ext>
                  </a:extLst>
                </a:gridCol>
                <a:gridCol w="773259">
                  <a:extLst>
                    <a:ext uri="{9D8B030D-6E8A-4147-A177-3AD203B41FA5}">
                      <a16:colId xmlns:a16="http://schemas.microsoft.com/office/drawing/2014/main" val="1369247554"/>
                    </a:ext>
                  </a:extLst>
                </a:gridCol>
                <a:gridCol w="773259">
                  <a:extLst>
                    <a:ext uri="{9D8B030D-6E8A-4147-A177-3AD203B41FA5}">
                      <a16:colId xmlns:a16="http://schemas.microsoft.com/office/drawing/2014/main" val="695188216"/>
                    </a:ext>
                  </a:extLst>
                </a:gridCol>
                <a:gridCol w="773259">
                  <a:extLst>
                    <a:ext uri="{9D8B030D-6E8A-4147-A177-3AD203B41FA5}">
                      <a16:colId xmlns:a16="http://schemas.microsoft.com/office/drawing/2014/main" val="4272667181"/>
                    </a:ext>
                  </a:extLst>
                </a:gridCol>
                <a:gridCol w="704012">
                  <a:extLst>
                    <a:ext uri="{9D8B030D-6E8A-4147-A177-3AD203B41FA5}">
                      <a16:colId xmlns:a16="http://schemas.microsoft.com/office/drawing/2014/main" val="1177589370"/>
                    </a:ext>
                  </a:extLst>
                </a:gridCol>
                <a:gridCol w="704012">
                  <a:extLst>
                    <a:ext uri="{9D8B030D-6E8A-4147-A177-3AD203B41FA5}">
                      <a16:colId xmlns:a16="http://schemas.microsoft.com/office/drawing/2014/main" val="2748855120"/>
                    </a:ext>
                  </a:extLst>
                </a:gridCol>
              </a:tblGrid>
              <a:tr h="1291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2716677"/>
                  </a:ext>
                </a:extLst>
              </a:tr>
              <a:tr h="3955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5085151"/>
                  </a:ext>
                </a:extLst>
              </a:tr>
              <a:tr h="1372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64.565.479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66.125.765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1.560.286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52.911.097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478736"/>
                  </a:ext>
                </a:extLst>
              </a:tr>
              <a:tr h="1291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16.315.393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16.384.419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69.026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9.780.977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6574465"/>
                  </a:ext>
                </a:extLst>
              </a:tr>
              <a:tr h="1291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3.849.818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3.849.818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1.626.297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7655164"/>
                  </a:ext>
                </a:extLst>
              </a:tr>
              <a:tr h="1291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57.874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57.874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57.874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9235755"/>
                  </a:ext>
                </a:extLst>
              </a:tr>
              <a:tr h="1291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44.181.814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44.181.814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39.901.034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5612168"/>
                  </a:ext>
                </a:extLst>
              </a:tr>
              <a:tr h="1291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0650973"/>
                  </a:ext>
                </a:extLst>
              </a:tr>
              <a:tr h="1291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215.554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215.554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112.686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774681"/>
                  </a:ext>
                </a:extLst>
              </a:tr>
              <a:tr h="1291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1.431.548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1.428.648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1.427.492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49223,9%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01739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9553" y="777919"/>
            <a:ext cx="809292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11524" y="1454291"/>
            <a:ext cx="8120952" cy="32361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C9D90AC-CFAC-41D0-964E-1E1476B3E3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373910"/>
              </p:ext>
            </p:extLst>
          </p:nvPr>
        </p:nvGraphicFramePr>
        <p:xfrm>
          <a:off x="540936" y="1777901"/>
          <a:ext cx="8091539" cy="1241688"/>
        </p:xfrm>
        <a:graphic>
          <a:graphicData uri="http://schemas.openxmlformats.org/drawingml/2006/table">
            <a:tbl>
              <a:tblPr/>
              <a:tblGrid>
                <a:gridCol w="280567">
                  <a:extLst>
                    <a:ext uri="{9D8B030D-6E8A-4147-A177-3AD203B41FA5}">
                      <a16:colId xmlns:a16="http://schemas.microsoft.com/office/drawing/2014/main" val="2913341382"/>
                    </a:ext>
                  </a:extLst>
                </a:gridCol>
                <a:gridCol w="280567">
                  <a:extLst>
                    <a:ext uri="{9D8B030D-6E8A-4147-A177-3AD203B41FA5}">
                      <a16:colId xmlns:a16="http://schemas.microsoft.com/office/drawing/2014/main" val="3151555618"/>
                    </a:ext>
                  </a:extLst>
                </a:gridCol>
                <a:gridCol w="3164791">
                  <a:extLst>
                    <a:ext uri="{9D8B030D-6E8A-4147-A177-3AD203B41FA5}">
                      <a16:colId xmlns:a16="http://schemas.microsoft.com/office/drawing/2014/main" val="3721370919"/>
                    </a:ext>
                  </a:extLst>
                </a:gridCol>
                <a:gridCol w="751918">
                  <a:extLst>
                    <a:ext uri="{9D8B030D-6E8A-4147-A177-3AD203B41FA5}">
                      <a16:colId xmlns:a16="http://schemas.microsoft.com/office/drawing/2014/main" val="182642977"/>
                    </a:ext>
                  </a:extLst>
                </a:gridCol>
                <a:gridCol w="751918">
                  <a:extLst>
                    <a:ext uri="{9D8B030D-6E8A-4147-A177-3AD203B41FA5}">
                      <a16:colId xmlns:a16="http://schemas.microsoft.com/office/drawing/2014/main" val="2039615841"/>
                    </a:ext>
                  </a:extLst>
                </a:gridCol>
                <a:gridCol w="751918">
                  <a:extLst>
                    <a:ext uri="{9D8B030D-6E8A-4147-A177-3AD203B41FA5}">
                      <a16:colId xmlns:a16="http://schemas.microsoft.com/office/drawing/2014/main" val="3846277447"/>
                    </a:ext>
                  </a:extLst>
                </a:gridCol>
                <a:gridCol w="751918">
                  <a:extLst>
                    <a:ext uri="{9D8B030D-6E8A-4147-A177-3AD203B41FA5}">
                      <a16:colId xmlns:a16="http://schemas.microsoft.com/office/drawing/2014/main" val="460665204"/>
                    </a:ext>
                  </a:extLst>
                </a:gridCol>
                <a:gridCol w="684583">
                  <a:extLst>
                    <a:ext uri="{9D8B030D-6E8A-4147-A177-3AD203B41FA5}">
                      <a16:colId xmlns:a16="http://schemas.microsoft.com/office/drawing/2014/main" val="57508127"/>
                    </a:ext>
                  </a:extLst>
                </a:gridCol>
                <a:gridCol w="673359">
                  <a:extLst>
                    <a:ext uri="{9D8B030D-6E8A-4147-A177-3AD203B41FA5}">
                      <a16:colId xmlns:a16="http://schemas.microsoft.com/office/drawing/2014/main" val="371360306"/>
                    </a:ext>
                  </a:extLst>
                </a:gridCol>
              </a:tblGrid>
              <a:tr h="1324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7607809"/>
                  </a:ext>
                </a:extLst>
              </a:tr>
              <a:tr h="4056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165480"/>
                  </a:ext>
                </a:extLst>
              </a:tr>
              <a:tr h="1738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 Mujer y la Equidad de Género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7.051.756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7.576.128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524.372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4.355.425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9717430"/>
                  </a:ext>
                </a:extLst>
              </a:tr>
              <a:tr h="1324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Mujer y la Equidad de Género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58.348.666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59.384.580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1.035.914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49.042.725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5636815"/>
                  </a:ext>
                </a:extLst>
              </a:tr>
              <a:tr h="1324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Mujer y la Equidad de Género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25.103.510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25.761.703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658.193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19.952.114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135592"/>
                  </a:ext>
                </a:extLst>
              </a:tr>
              <a:tr h="1324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Mujer y Trabajo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13.956.738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14.032.273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75.535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13.081.536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0057068"/>
                  </a:ext>
                </a:extLst>
              </a:tr>
              <a:tr h="1324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Prevención y Atención de Violencia contra las Mujeres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19.288.418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19.590.604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302.186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16.009.075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82997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39552" y="690613"/>
            <a:ext cx="8112641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01. PROGRAMA 01:  SUBSECRETARÍA DE LA MUJER Y LA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20750" y="1590185"/>
            <a:ext cx="8155706" cy="3385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BA60930-C673-4F5E-8086-553967C7C0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7415847"/>
              </p:ext>
            </p:extLst>
          </p:nvPr>
        </p:nvGraphicFramePr>
        <p:xfrm>
          <a:off x="554023" y="1928757"/>
          <a:ext cx="8069227" cy="2747221"/>
        </p:xfrm>
        <a:graphic>
          <a:graphicData uri="http://schemas.openxmlformats.org/drawingml/2006/table">
            <a:tbl>
              <a:tblPr/>
              <a:tblGrid>
                <a:gridCol w="270417">
                  <a:extLst>
                    <a:ext uri="{9D8B030D-6E8A-4147-A177-3AD203B41FA5}">
                      <a16:colId xmlns:a16="http://schemas.microsoft.com/office/drawing/2014/main" val="3358120099"/>
                    </a:ext>
                  </a:extLst>
                </a:gridCol>
                <a:gridCol w="270417">
                  <a:extLst>
                    <a:ext uri="{9D8B030D-6E8A-4147-A177-3AD203B41FA5}">
                      <a16:colId xmlns:a16="http://schemas.microsoft.com/office/drawing/2014/main" val="1140678017"/>
                    </a:ext>
                  </a:extLst>
                </a:gridCol>
                <a:gridCol w="270417">
                  <a:extLst>
                    <a:ext uri="{9D8B030D-6E8A-4147-A177-3AD203B41FA5}">
                      <a16:colId xmlns:a16="http://schemas.microsoft.com/office/drawing/2014/main" val="2309223421"/>
                    </a:ext>
                  </a:extLst>
                </a:gridCol>
                <a:gridCol w="3050297">
                  <a:extLst>
                    <a:ext uri="{9D8B030D-6E8A-4147-A177-3AD203B41FA5}">
                      <a16:colId xmlns:a16="http://schemas.microsoft.com/office/drawing/2014/main" val="3538472479"/>
                    </a:ext>
                  </a:extLst>
                </a:gridCol>
                <a:gridCol w="724716">
                  <a:extLst>
                    <a:ext uri="{9D8B030D-6E8A-4147-A177-3AD203B41FA5}">
                      <a16:colId xmlns:a16="http://schemas.microsoft.com/office/drawing/2014/main" val="789818414"/>
                    </a:ext>
                  </a:extLst>
                </a:gridCol>
                <a:gridCol w="724716">
                  <a:extLst>
                    <a:ext uri="{9D8B030D-6E8A-4147-A177-3AD203B41FA5}">
                      <a16:colId xmlns:a16="http://schemas.microsoft.com/office/drawing/2014/main" val="1664727929"/>
                    </a:ext>
                  </a:extLst>
                </a:gridCol>
                <a:gridCol w="724716">
                  <a:extLst>
                    <a:ext uri="{9D8B030D-6E8A-4147-A177-3AD203B41FA5}">
                      <a16:colId xmlns:a16="http://schemas.microsoft.com/office/drawing/2014/main" val="1224171113"/>
                    </a:ext>
                  </a:extLst>
                </a:gridCol>
                <a:gridCol w="724716">
                  <a:extLst>
                    <a:ext uri="{9D8B030D-6E8A-4147-A177-3AD203B41FA5}">
                      <a16:colId xmlns:a16="http://schemas.microsoft.com/office/drawing/2014/main" val="2690778489"/>
                    </a:ext>
                  </a:extLst>
                </a:gridCol>
                <a:gridCol w="659816">
                  <a:extLst>
                    <a:ext uri="{9D8B030D-6E8A-4147-A177-3AD203B41FA5}">
                      <a16:colId xmlns:a16="http://schemas.microsoft.com/office/drawing/2014/main" val="3194681642"/>
                    </a:ext>
                  </a:extLst>
                </a:gridCol>
                <a:gridCol w="648999">
                  <a:extLst>
                    <a:ext uri="{9D8B030D-6E8A-4147-A177-3AD203B41FA5}">
                      <a16:colId xmlns:a16="http://schemas.microsoft.com/office/drawing/2014/main" val="1241600789"/>
                    </a:ext>
                  </a:extLst>
                </a:gridCol>
              </a:tblGrid>
              <a:tr h="1285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8825873"/>
                  </a:ext>
                </a:extLst>
              </a:tr>
              <a:tr h="3936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191083"/>
                  </a:ext>
                </a:extLst>
              </a:tr>
              <a:tr h="1686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7.051.756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7.576.128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524.372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4.355.425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8433621"/>
                  </a:ext>
                </a:extLst>
              </a:tr>
              <a:tr h="128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5.114.602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5.132.373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2.991.769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78307"/>
                  </a:ext>
                </a:extLst>
              </a:tr>
              <a:tr h="128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1.750.019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1.750.019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732.258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434614"/>
                  </a:ext>
                </a:extLst>
              </a:tr>
              <a:tr h="128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57.874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494364"/>
                  </a:ext>
                </a:extLst>
              </a:tr>
              <a:tr h="128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57.874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2149669"/>
                  </a:ext>
                </a:extLst>
              </a:tr>
              <a:tr h="128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84.449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84.449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84.449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2421649"/>
                  </a:ext>
                </a:extLst>
              </a:tr>
              <a:tr h="128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84.449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84.449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84.449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2122656"/>
                  </a:ext>
                </a:extLst>
              </a:tr>
              <a:tr h="128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ONU Mujeres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73.434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73.434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73.434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6676287"/>
                  </a:ext>
                </a:extLst>
              </a:tr>
              <a:tr h="128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Internacional de Mujeres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11.015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11.015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347137"/>
                  </a:ext>
                </a:extLst>
              </a:tr>
              <a:tr h="128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3514450"/>
                  </a:ext>
                </a:extLst>
              </a:tr>
              <a:tr h="128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604542"/>
                  </a:ext>
                </a:extLst>
              </a:tr>
              <a:tr h="128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101.786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101.786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9894647"/>
                  </a:ext>
                </a:extLst>
              </a:tr>
              <a:tr h="128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411180"/>
                  </a:ext>
                </a:extLst>
              </a:tr>
              <a:tr h="128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3849787"/>
                  </a:ext>
                </a:extLst>
              </a:tr>
              <a:tr h="128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87.935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87.450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35.140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665633"/>
                  </a:ext>
                </a:extLst>
              </a:tr>
              <a:tr h="128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444.889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443.989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444.889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49432,1%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1572832"/>
                  </a:ext>
                </a:extLst>
              </a:tr>
              <a:tr h="128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444.889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443.989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444.889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49432,1%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74803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84100" y="749922"/>
            <a:ext cx="803018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01:  SERVICIO NACIONAL DE LA MUJER Y LA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4100" y="1628800"/>
            <a:ext cx="7975799" cy="29335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743BE5C-F8A9-45CB-9434-309501B861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8280870"/>
              </p:ext>
            </p:extLst>
          </p:nvPr>
        </p:nvGraphicFramePr>
        <p:xfrm>
          <a:off x="592973" y="1948179"/>
          <a:ext cx="8030186" cy="2456748"/>
        </p:xfrm>
        <a:graphic>
          <a:graphicData uri="http://schemas.openxmlformats.org/drawingml/2006/table">
            <a:tbl>
              <a:tblPr/>
              <a:tblGrid>
                <a:gridCol w="269108">
                  <a:extLst>
                    <a:ext uri="{9D8B030D-6E8A-4147-A177-3AD203B41FA5}">
                      <a16:colId xmlns:a16="http://schemas.microsoft.com/office/drawing/2014/main" val="1196225800"/>
                    </a:ext>
                  </a:extLst>
                </a:gridCol>
                <a:gridCol w="269108">
                  <a:extLst>
                    <a:ext uri="{9D8B030D-6E8A-4147-A177-3AD203B41FA5}">
                      <a16:colId xmlns:a16="http://schemas.microsoft.com/office/drawing/2014/main" val="4268226943"/>
                    </a:ext>
                  </a:extLst>
                </a:gridCol>
                <a:gridCol w="269108">
                  <a:extLst>
                    <a:ext uri="{9D8B030D-6E8A-4147-A177-3AD203B41FA5}">
                      <a16:colId xmlns:a16="http://schemas.microsoft.com/office/drawing/2014/main" val="1993427742"/>
                    </a:ext>
                  </a:extLst>
                </a:gridCol>
                <a:gridCol w="3035539">
                  <a:extLst>
                    <a:ext uri="{9D8B030D-6E8A-4147-A177-3AD203B41FA5}">
                      <a16:colId xmlns:a16="http://schemas.microsoft.com/office/drawing/2014/main" val="908347245"/>
                    </a:ext>
                  </a:extLst>
                </a:gridCol>
                <a:gridCol w="721210">
                  <a:extLst>
                    <a:ext uri="{9D8B030D-6E8A-4147-A177-3AD203B41FA5}">
                      <a16:colId xmlns:a16="http://schemas.microsoft.com/office/drawing/2014/main" val="896195639"/>
                    </a:ext>
                  </a:extLst>
                </a:gridCol>
                <a:gridCol w="721210">
                  <a:extLst>
                    <a:ext uri="{9D8B030D-6E8A-4147-A177-3AD203B41FA5}">
                      <a16:colId xmlns:a16="http://schemas.microsoft.com/office/drawing/2014/main" val="3040858038"/>
                    </a:ext>
                  </a:extLst>
                </a:gridCol>
                <a:gridCol w="721210">
                  <a:extLst>
                    <a:ext uri="{9D8B030D-6E8A-4147-A177-3AD203B41FA5}">
                      <a16:colId xmlns:a16="http://schemas.microsoft.com/office/drawing/2014/main" val="1442447257"/>
                    </a:ext>
                  </a:extLst>
                </a:gridCol>
                <a:gridCol w="721210">
                  <a:extLst>
                    <a:ext uri="{9D8B030D-6E8A-4147-A177-3AD203B41FA5}">
                      <a16:colId xmlns:a16="http://schemas.microsoft.com/office/drawing/2014/main" val="3000514280"/>
                    </a:ext>
                  </a:extLst>
                </a:gridCol>
                <a:gridCol w="656624">
                  <a:extLst>
                    <a:ext uri="{9D8B030D-6E8A-4147-A177-3AD203B41FA5}">
                      <a16:colId xmlns:a16="http://schemas.microsoft.com/office/drawing/2014/main" val="1028317305"/>
                    </a:ext>
                  </a:extLst>
                </a:gridCol>
                <a:gridCol w="645859">
                  <a:extLst>
                    <a:ext uri="{9D8B030D-6E8A-4147-A177-3AD203B41FA5}">
                      <a16:colId xmlns:a16="http://schemas.microsoft.com/office/drawing/2014/main" val="4033232261"/>
                    </a:ext>
                  </a:extLst>
                </a:gridCol>
              </a:tblGrid>
              <a:tr h="126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6062600"/>
                  </a:ext>
                </a:extLst>
              </a:tr>
              <a:tr h="3883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104291"/>
                  </a:ext>
                </a:extLst>
              </a:tr>
              <a:tr h="1664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25.103.510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25.761.703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658.193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19.952.114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4174123"/>
                  </a:ext>
                </a:extLst>
              </a:tr>
              <a:tr h="126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11.011.730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11.061.858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50.128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6.717.272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829677"/>
                  </a:ext>
                </a:extLst>
              </a:tr>
              <a:tr h="126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1.791.121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1.791.121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875.659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3281679"/>
                  </a:ext>
                </a:extLst>
              </a:tr>
              <a:tr h="126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12.185.891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12.185.891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11.676.479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5120674"/>
                  </a:ext>
                </a:extLst>
              </a:tr>
              <a:tr h="126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12.185.891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12.185.891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11.676.479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5392576"/>
                  </a:ext>
                </a:extLst>
              </a:tr>
              <a:tr h="126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PRODEMU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9.059.940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9.059.940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9.041.360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484053"/>
                  </a:ext>
                </a:extLst>
              </a:tr>
              <a:tr h="126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de las Familias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1.767.568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1.767.568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1.767.568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5535652"/>
                  </a:ext>
                </a:extLst>
              </a:tr>
              <a:tr h="126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Equidad de Genero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86.444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86.444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5837775"/>
                  </a:ext>
                </a:extLst>
              </a:tr>
              <a:tr h="126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Mujer, Sexualidad y Maternidad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866.239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866.239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860.185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826451"/>
                  </a:ext>
                </a:extLst>
              </a:tr>
              <a:tr h="126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Mujer y Participación Política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405.700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405.700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7.366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25529"/>
                  </a:ext>
                </a:extLst>
              </a:tr>
              <a:tr h="126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113.768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113.768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73.237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2626189"/>
                  </a:ext>
                </a:extLst>
              </a:tr>
              <a:tr h="126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5834526"/>
                  </a:ext>
                </a:extLst>
              </a:tr>
              <a:tr h="126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110.830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110.830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73.237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669329"/>
                  </a:ext>
                </a:extLst>
              </a:tr>
              <a:tr h="126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609.065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608.065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609.467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60946,7%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6661842"/>
                  </a:ext>
                </a:extLst>
              </a:tr>
              <a:tr h="126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609.065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608.065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609.467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60946,7%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12661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9552" y="760573"/>
            <a:ext cx="806489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02:  MUJER Y TRABAJO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7106" y="1412776"/>
            <a:ext cx="8124440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18BDAB9-EF30-41B1-94C1-5ED8380089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804047"/>
              </p:ext>
            </p:extLst>
          </p:nvPr>
        </p:nvGraphicFramePr>
        <p:xfrm>
          <a:off x="542745" y="1777901"/>
          <a:ext cx="8061704" cy="2127168"/>
        </p:xfrm>
        <a:graphic>
          <a:graphicData uri="http://schemas.openxmlformats.org/drawingml/2006/table">
            <a:tbl>
              <a:tblPr/>
              <a:tblGrid>
                <a:gridCol w="270165">
                  <a:extLst>
                    <a:ext uri="{9D8B030D-6E8A-4147-A177-3AD203B41FA5}">
                      <a16:colId xmlns:a16="http://schemas.microsoft.com/office/drawing/2014/main" val="2772773336"/>
                    </a:ext>
                  </a:extLst>
                </a:gridCol>
                <a:gridCol w="270165">
                  <a:extLst>
                    <a:ext uri="{9D8B030D-6E8A-4147-A177-3AD203B41FA5}">
                      <a16:colId xmlns:a16="http://schemas.microsoft.com/office/drawing/2014/main" val="849293067"/>
                    </a:ext>
                  </a:extLst>
                </a:gridCol>
                <a:gridCol w="270165">
                  <a:extLst>
                    <a:ext uri="{9D8B030D-6E8A-4147-A177-3AD203B41FA5}">
                      <a16:colId xmlns:a16="http://schemas.microsoft.com/office/drawing/2014/main" val="4165075132"/>
                    </a:ext>
                  </a:extLst>
                </a:gridCol>
                <a:gridCol w="3047454">
                  <a:extLst>
                    <a:ext uri="{9D8B030D-6E8A-4147-A177-3AD203B41FA5}">
                      <a16:colId xmlns:a16="http://schemas.microsoft.com/office/drawing/2014/main" val="3793823170"/>
                    </a:ext>
                  </a:extLst>
                </a:gridCol>
                <a:gridCol w="724040">
                  <a:extLst>
                    <a:ext uri="{9D8B030D-6E8A-4147-A177-3AD203B41FA5}">
                      <a16:colId xmlns:a16="http://schemas.microsoft.com/office/drawing/2014/main" val="3781488735"/>
                    </a:ext>
                  </a:extLst>
                </a:gridCol>
                <a:gridCol w="724040">
                  <a:extLst>
                    <a:ext uri="{9D8B030D-6E8A-4147-A177-3AD203B41FA5}">
                      <a16:colId xmlns:a16="http://schemas.microsoft.com/office/drawing/2014/main" val="3680782552"/>
                    </a:ext>
                  </a:extLst>
                </a:gridCol>
                <a:gridCol w="724040">
                  <a:extLst>
                    <a:ext uri="{9D8B030D-6E8A-4147-A177-3AD203B41FA5}">
                      <a16:colId xmlns:a16="http://schemas.microsoft.com/office/drawing/2014/main" val="1059361274"/>
                    </a:ext>
                  </a:extLst>
                </a:gridCol>
                <a:gridCol w="724040">
                  <a:extLst>
                    <a:ext uri="{9D8B030D-6E8A-4147-A177-3AD203B41FA5}">
                      <a16:colId xmlns:a16="http://schemas.microsoft.com/office/drawing/2014/main" val="4180039377"/>
                    </a:ext>
                  </a:extLst>
                </a:gridCol>
                <a:gridCol w="659201">
                  <a:extLst>
                    <a:ext uri="{9D8B030D-6E8A-4147-A177-3AD203B41FA5}">
                      <a16:colId xmlns:a16="http://schemas.microsoft.com/office/drawing/2014/main" val="712480601"/>
                    </a:ext>
                  </a:extLst>
                </a:gridCol>
                <a:gridCol w="648394">
                  <a:extLst>
                    <a:ext uri="{9D8B030D-6E8A-4147-A177-3AD203B41FA5}">
                      <a16:colId xmlns:a16="http://schemas.microsoft.com/office/drawing/2014/main" val="2267481825"/>
                    </a:ext>
                  </a:extLst>
                </a:gridCol>
              </a:tblGrid>
              <a:tr h="1224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0724491"/>
                  </a:ext>
                </a:extLst>
              </a:tr>
              <a:tr h="37493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4941682"/>
                  </a:ext>
                </a:extLst>
              </a:tr>
              <a:tr h="16068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13.956.738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14.032.273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75.535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13.081.536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426088"/>
                  </a:ext>
                </a:extLst>
              </a:tr>
              <a:tr h="1224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170.540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171.545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66.523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211994"/>
                  </a:ext>
                </a:extLst>
              </a:tr>
              <a:tr h="1224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229.358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229.358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317362"/>
                  </a:ext>
                </a:extLst>
              </a:tr>
              <a:tr h="1224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13.556.340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13.556.340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12.923.603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665238"/>
                  </a:ext>
                </a:extLst>
              </a:tr>
              <a:tr h="1224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4.664.634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4.664.634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4.086.120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522792"/>
                  </a:ext>
                </a:extLst>
              </a:tr>
              <a:tr h="1224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4 a 7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4.410.141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4.410.141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3.936.000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1542884"/>
                  </a:ext>
                </a:extLst>
              </a:tr>
              <a:tr h="1224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Mujer, Asociatividad y Emprendimiento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254.493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254.493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150.120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2733221"/>
                  </a:ext>
                </a:extLst>
              </a:tr>
              <a:tr h="1224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4.869.932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4.869.932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4.869.932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0040575"/>
                  </a:ext>
                </a:extLst>
              </a:tr>
              <a:tr h="1224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Mujer y Trabajo - Abeja Emprende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4.869.932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4.869.932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4.869.932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6139489"/>
                  </a:ext>
                </a:extLst>
              </a:tr>
              <a:tr h="1224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4.021.774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4.021.774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3.967.551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3360440"/>
                  </a:ext>
                </a:extLst>
              </a:tr>
              <a:tr h="1224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Mujeres Jefas de Hogar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4.021.774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4.021.774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3.967.551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4448228"/>
                  </a:ext>
                </a:extLst>
              </a:tr>
              <a:tr h="1224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74.530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15006,0%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5931739"/>
                  </a:ext>
                </a:extLst>
              </a:tr>
              <a:tr h="1224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74.530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15006,0%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2155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theme/theme1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3377</TotalTime>
  <Words>1493</Words>
  <Application>Microsoft Office PowerPoint</Application>
  <PresentationFormat>Presentación en pantalla (4:3)</PresentationFormat>
  <Paragraphs>794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3" baseType="lpstr">
      <vt:lpstr>Arial</vt:lpstr>
      <vt:lpstr>Calibri</vt:lpstr>
      <vt:lpstr>2_Tema de Office</vt:lpstr>
      <vt:lpstr>EJECUCIÓN ACUMULADA DE GASTOS PRESUPUESTARIOS AL MES DE JULIO DE 2021 PARTIDA 27: MINISTERIO DE LA MUJER Y LA EQUIDAD DE GÉNERO</vt:lpstr>
      <vt:lpstr>EJECUCIÓN ACUMULADA DE GASTOS A JULIO DE 2021  PARTIDA 27 MINISTERIO DE LA MUJER Y EQUIDAD DE GÉNERO</vt:lpstr>
      <vt:lpstr>Presentación de PowerPoint</vt:lpstr>
      <vt:lpstr>Presentación de PowerPoint</vt:lpstr>
      <vt:lpstr>EJECUCIÓN ACUMULADA DE GASTOS A JULIO DE 2021  PARTIDA 27 MINISTERIO DE LA MUJER Y EQUIDAD DE GÉNERO</vt:lpstr>
      <vt:lpstr>EJECUCIÓN ACUMULADA DE GASTOS A JULIO DE 2021  PARTIDA 27 RESUMEN POR CAPÍTULOS</vt:lpstr>
      <vt:lpstr>EJECUCIÓN ACUMULADA DE GASTOS A JULIO DE 2021  PARTIDA 27. CAPÍTULO 01. PROGRAMA 01:  SUBSECRETARÍA DE LA MUJER Y LA EQUIDAD DE GÉNERO</vt:lpstr>
      <vt:lpstr>EJECUCIÓN ACUMULADA DE GASTOS A JULIO DE 2021  PARTIDA 27. CAPÍTULO 02. PROGRAMA 01:  SERVICIO NACIONAL DE LA MUJER Y LA EQUIDAD DE GÉNERO</vt:lpstr>
      <vt:lpstr>EJECUCIÓN ACUMULADA DE GASTOS A JULIO DE 2021  PARTIDA 27. CAPÍTULO 02. PROGRAMA 02:  MUJER Y TRABAJO </vt:lpstr>
      <vt:lpstr>EJECUCIÓN ACUMULADA DE GASTOS A JULIO DE 2021  PARTIDA 27. CAPÍTULO 02. PROGRAMA 03:  PREVENCION Y ATENCION DE VIOLENCIA CONTRA LAS MUJERES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255</cp:revision>
  <cp:lastPrinted>2019-10-06T20:09:36Z</cp:lastPrinted>
  <dcterms:created xsi:type="dcterms:W3CDTF">2016-06-23T13:38:47Z</dcterms:created>
  <dcterms:modified xsi:type="dcterms:W3CDTF">2021-09-16T21:18:28Z</dcterms:modified>
</cp:coreProperties>
</file>