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F6-4B6A-BD71-4DE39A095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F6-4B6A-BD71-4DE39A095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F6-4B6A-BD71-4DE39A095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F6-4B6A-BD71-4DE39A095B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F6-4B6A-BD71-4DE39A095B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EF6-4B6A-BD71-4DE39A095B3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EF6-4B6A-BD71-4DE39A095B3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(1)'!$E$72:$E$78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(1)'!$F$72:$F$78</c:f>
              <c:numCache>
                <c:formatCode>0.0%</c:formatCode>
                <c:ptCount val="7"/>
                <c:pt idx="0">
                  <c:v>0.76224233002656816</c:v>
                </c:pt>
                <c:pt idx="1">
                  <c:v>0.17635655154519653</c:v>
                </c:pt>
                <c:pt idx="2">
                  <c:v>1.7331722445504893E-3</c:v>
                </c:pt>
                <c:pt idx="3">
                  <c:v>4.4916160966404339E-3</c:v>
                </c:pt>
                <c:pt idx="4">
                  <c:v>9.6803420093019756E-3</c:v>
                </c:pt>
                <c:pt idx="5">
                  <c:v>4.5495938555847042E-2</c:v>
                </c:pt>
                <c:pt idx="6">
                  <c:v>4.952189531861699E-8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F6-4B6A-BD71-4DE39A095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(1)'!$E$46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(1)'!$F$45:$Q$45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(1)'!$F$46:$L$46</c:f>
              <c:numCache>
                <c:formatCode>0.0%</c:formatCode>
                <c:ptCount val="7"/>
                <c:pt idx="0">
                  <c:v>7.6202133648617193E-2</c:v>
                </c:pt>
                <c:pt idx="1">
                  <c:v>7.5929118118662028E-2</c:v>
                </c:pt>
                <c:pt idx="2">
                  <c:v>0.16590627193018423</c:v>
                </c:pt>
                <c:pt idx="3">
                  <c:v>7.6336737938510549E-2</c:v>
                </c:pt>
                <c:pt idx="4">
                  <c:v>7.9227536062349349E-2</c:v>
                </c:pt>
                <c:pt idx="5">
                  <c:v>7.4991467488939589E-2</c:v>
                </c:pt>
                <c:pt idx="6">
                  <c:v>8.0011201133620036E-2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68-4F99-B95D-DCD967B788C1}"/>
            </c:ext>
          </c:extLst>
        </c:ser>
        <c:ser>
          <c:idx val="1"/>
          <c:order val="1"/>
          <c:tx>
            <c:strRef>
              <c:f>'P. 23 Ministerio Público (1)'!$E$47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(1)'!$F$45:$Q$45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(1)'!$F$47:$Q$47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7.9875838243070776E-2</c:v>
                </c:pt>
                <c:pt idx="11">
                  <c:v>0.10657764758081355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68-4F99-B95D-DCD967B788C1}"/>
            </c:ext>
          </c:extLst>
        </c:ser>
        <c:ser>
          <c:idx val="2"/>
          <c:order val="2"/>
          <c:tx>
            <c:strRef>
              <c:f>'P. 23 Ministerio Público (1)'!$E$48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(1)'!$F$45:$Q$45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(1)'!$F$48:$Q$48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68-4F99-B95D-DCD967B788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739000"/>
        <c:axId val="330742136"/>
      </c:barChart>
      <c:catAx>
        <c:axId val="33073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2136"/>
        <c:crosses val="autoZero"/>
        <c:auto val="1"/>
        <c:lblAlgn val="ctr"/>
        <c:lblOffset val="100"/>
        <c:noMultiLvlLbl val="0"/>
      </c:catAx>
      <c:valAx>
        <c:axId val="33074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39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'P. 23 Ministerio Público (1)'!$E$39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5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A0-4FA8-AD32-806BDC17091C}"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A0-4FA8-AD32-806BDC17091C}"/>
                </c:ext>
              </c:extLst>
            </c:dLbl>
            <c:dLbl>
              <c:idx val="2"/>
              <c:layout>
                <c:manualLayout>
                  <c:x val="-6.1111111111111109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A0-4FA8-AD32-806BDC17091C}"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A0-4FA8-AD32-806BDC17091C}"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A0-4FA8-AD32-806BDC17091C}"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A0-4FA8-AD32-806BDC17091C}"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A0-4FA8-AD32-806BDC17091C}"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3A0-4FA8-AD32-806BDC17091C}"/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3A0-4FA8-AD32-806BDC17091C}"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3A0-4FA8-AD32-806BDC1709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(1)'!$F$38:$Q$38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(1)'!$F$39:$L$39</c:f>
              <c:numCache>
                <c:formatCode>0.0%</c:formatCode>
                <c:ptCount val="7"/>
                <c:pt idx="0">
                  <c:v>7.6202133648617193E-2</c:v>
                </c:pt>
                <c:pt idx="1">
                  <c:v>0.15213125176727924</c:v>
                </c:pt>
                <c:pt idx="2">
                  <c:v>0.31803752369746346</c:v>
                </c:pt>
                <c:pt idx="3">
                  <c:v>0.394374261635974</c:v>
                </c:pt>
                <c:pt idx="4">
                  <c:v>0.47486616853601954</c:v>
                </c:pt>
                <c:pt idx="5">
                  <c:v>0.54969324847549517</c:v>
                </c:pt>
                <c:pt idx="6">
                  <c:v>0.62937684708896235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3A0-4FA8-AD32-806BDC17091C}"/>
            </c:ext>
          </c:extLst>
        </c:ser>
        <c:ser>
          <c:idx val="1"/>
          <c:order val="1"/>
          <c:tx>
            <c:strRef>
              <c:f>'P. 23 Ministerio Público (1)'!$E$40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(1)'!$F$38:$Q$38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(1)'!$F$40:$Q$40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0.87679451408842934</c:v>
                </c:pt>
                <c:pt idx="11">
                  <c:v>0.98542327409681396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3A0-4FA8-AD32-806BDC17091C}"/>
            </c:ext>
          </c:extLst>
        </c:ser>
        <c:ser>
          <c:idx val="2"/>
          <c:order val="2"/>
          <c:tx>
            <c:strRef>
              <c:f>'P. 23 Ministerio Público (1)'!$E$41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(1)'!$F$38:$Q$38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(1)'!$F$41:$Q$41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3A0-4FA8-AD32-806BDC1709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744488"/>
        <c:axId val="330741352"/>
      </c:lineChart>
      <c:catAx>
        <c:axId val="3307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1352"/>
        <c:crosses val="autoZero"/>
        <c:auto val="1"/>
        <c:lblAlgn val="ctr"/>
        <c:lblOffset val="100"/>
        <c:noMultiLvlLbl val="0"/>
      </c:catAx>
      <c:valAx>
        <c:axId val="330741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448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16-09-2021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43391"/>
              </p:ext>
            </p:extLst>
          </p:nvPr>
        </p:nvGraphicFramePr>
        <p:xfrm>
          <a:off x="611560" y="1988840"/>
          <a:ext cx="7759774" cy="4102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1168418"/>
              </p:ext>
            </p:extLst>
          </p:nvPr>
        </p:nvGraphicFramePr>
        <p:xfrm>
          <a:off x="539552" y="2118238"/>
          <a:ext cx="7992888" cy="3996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094320"/>
              </p:ext>
            </p:extLst>
          </p:nvPr>
        </p:nvGraphicFramePr>
        <p:xfrm>
          <a:off x="611560" y="2132856"/>
          <a:ext cx="7848872" cy="4010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16581" y="672584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6580" y="1328585"/>
            <a:ext cx="8004067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9F71BD-393E-4F36-8D16-24896E621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624724"/>
              </p:ext>
            </p:extLst>
          </p:nvPr>
        </p:nvGraphicFramePr>
        <p:xfrm>
          <a:off x="517756" y="1665589"/>
          <a:ext cx="8004067" cy="4230154"/>
        </p:xfrm>
        <a:graphic>
          <a:graphicData uri="http://schemas.openxmlformats.org/drawingml/2006/table">
            <a:tbl>
              <a:tblPr/>
              <a:tblGrid>
                <a:gridCol w="751556">
                  <a:extLst>
                    <a:ext uri="{9D8B030D-6E8A-4147-A177-3AD203B41FA5}">
                      <a16:colId xmlns:a16="http://schemas.microsoft.com/office/drawing/2014/main" val="559094959"/>
                    </a:ext>
                  </a:extLst>
                </a:gridCol>
                <a:gridCol w="313148">
                  <a:extLst>
                    <a:ext uri="{9D8B030D-6E8A-4147-A177-3AD203B41FA5}">
                      <a16:colId xmlns:a16="http://schemas.microsoft.com/office/drawing/2014/main" val="2586631072"/>
                    </a:ext>
                  </a:extLst>
                </a:gridCol>
                <a:gridCol w="313148">
                  <a:extLst>
                    <a:ext uri="{9D8B030D-6E8A-4147-A177-3AD203B41FA5}">
                      <a16:colId xmlns:a16="http://schemas.microsoft.com/office/drawing/2014/main" val="1167890640"/>
                    </a:ext>
                  </a:extLst>
                </a:gridCol>
                <a:gridCol w="2329822">
                  <a:extLst>
                    <a:ext uri="{9D8B030D-6E8A-4147-A177-3AD203B41FA5}">
                      <a16:colId xmlns:a16="http://schemas.microsoft.com/office/drawing/2014/main" val="2790021465"/>
                    </a:ext>
                  </a:extLst>
                </a:gridCol>
                <a:gridCol w="751556">
                  <a:extLst>
                    <a:ext uri="{9D8B030D-6E8A-4147-A177-3AD203B41FA5}">
                      <a16:colId xmlns:a16="http://schemas.microsoft.com/office/drawing/2014/main" val="3072091639"/>
                    </a:ext>
                  </a:extLst>
                </a:gridCol>
                <a:gridCol w="688926">
                  <a:extLst>
                    <a:ext uri="{9D8B030D-6E8A-4147-A177-3AD203B41FA5}">
                      <a16:colId xmlns:a16="http://schemas.microsoft.com/office/drawing/2014/main" val="436677772"/>
                    </a:ext>
                  </a:extLst>
                </a:gridCol>
                <a:gridCol w="688926">
                  <a:extLst>
                    <a:ext uri="{9D8B030D-6E8A-4147-A177-3AD203B41FA5}">
                      <a16:colId xmlns:a16="http://schemas.microsoft.com/office/drawing/2014/main" val="1946117337"/>
                    </a:ext>
                  </a:extLst>
                </a:gridCol>
                <a:gridCol w="663873">
                  <a:extLst>
                    <a:ext uri="{9D8B030D-6E8A-4147-A177-3AD203B41FA5}">
                      <a16:colId xmlns:a16="http://schemas.microsoft.com/office/drawing/2014/main" val="2764083435"/>
                    </a:ext>
                  </a:extLst>
                </a:gridCol>
                <a:gridCol w="751556">
                  <a:extLst>
                    <a:ext uri="{9D8B030D-6E8A-4147-A177-3AD203B41FA5}">
                      <a16:colId xmlns:a16="http://schemas.microsoft.com/office/drawing/2014/main" val="2481089554"/>
                    </a:ext>
                  </a:extLst>
                </a:gridCol>
                <a:gridCol w="751556">
                  <a:extLst>
                    <a:ext uri="{9D8B030D-6E8A-4147-A177-3AD203B41FA5}">
                      <a16:colId xmlns:a16="http://schemas.microsoft.com/office/drawing/2014/main" val="1990634787"/>
                    </a:ext>
                  </a:extLst>
                </a:gridCol>
              </a:tblGrid>
              <a:tr h="2370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80" marR="9480" marT="9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80" marR="9480" marT="9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871386"/>
                  </a:ext>
                </a:extLst>
              </a:tr>
              <a:tr h="4645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80" marR="9480" marT="9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65242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201.930.882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202.329.521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398.639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127.341.516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695628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153.920.266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153.424.495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-495.771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105.270.559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885513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35.631.849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16.906.356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63046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334.570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03935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261.683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-88.298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248.228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47513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86.342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150764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427.865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987514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177199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992312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427.440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263387"/>
                  </a:ext>
                </a:extLst>
              </a:tr>
              <a:tr h="182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427.440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095340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101404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351657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1.972.528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422.411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7243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619965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9.968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814370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35.876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786993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914.323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299.742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624848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943.242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64.242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255155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3.123.494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307670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3.123.494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73608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986477"/>
                  </a:ext>
                </a:extLst>
              </a:tr>
              <a:tr h="151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0" marR="9480" marT="948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260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451</Words>
  <Application>Microsoft Office PowerPoint</Application>
  <PresentationFormat>Presentación en pantalla (4:3)</PresentationFormat>
  <Paragraphs>253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JULIO DE 2021 PARTIDA 23: MINISTERIO PÚBLICO</vt:lpstr>
      <vt:lpstr>EJECUCIÓN PRESUPUESTARIA DE GASTOS ACUMULADA AL MES DE JULIO DE 2021  MINISTERIO PÚBLICO</vt:lpstr>
      <vt:lpstr>Presentación de PowerPoint</vt:lpstr>
      <vt:lpstr>Presentación de PowerPoint</vt:lpstr>
      <vt:lpstr>EJECUCIÓN PRESUPUESTARIA DE GASTOS ACUMULADA AL MES DE JULIO DE 2021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36</cp:revision>
  <dcterms:created xsi:type="dcterms:W3CDTF">2020-01-06T13:12:56Z</dcterms:created>
  <dcterms:modified xsi:type="dcterms:W3CDTF">2021-09-16T21:17:55Z</dcterms:modified>
</cp:coreProperties>
</file>