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8A6-4AA0-8962-7D368A83339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8A6-4AA0-8962-7D368A83339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8A6-4AA0-8962-7D368A83339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8A6-4AA0-8962-7D368A83339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8A6-4AA0-8962-7D368A83339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8A6-4AA0-8962-7D368A83339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8A6-4AA0-8962-7D368A833393}"/>
              </c:ext>
            </c:extLst>
          </c:dPt>
          <c:dLbls>
            <c:dLbl>
              <c:idx val="0"/>
              <c:layout>
                <c:manualLayout>
                  <c:x val="-6.636777341995749E-2"/>
                  <c:y val="-0.155463498759072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8A6-4AA0-8962-7D368A83339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'Partida 22'!$C$63:$C$66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22'!$D$63:$D$66</c:f>
              <c:numCache>
                <c:formatCode>_-* #,##0_-;\-* #,##0_-;_-* "-"??_-;_-@_-</c:formatCode>
                <c:ptCount val="4"/>
                <c:pt idx="0">
                  <c:v>15649360</c:v>
                </c:pt>
                <c:pt idx="1">
                  <c:v>3228414</c:v>
                </c:pt>
                <c:pt idx="2">
                  <c:v>171900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8A6-4AA0-8962-7D368A8333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2019 - 2020 -2021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4BA-4EFC-A0C4-7067C7D40CFC}"/>
            </c:ext>
          </c:extLst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0.12708940516152498</c:v>
                </c:pt>
                <c:pt idx="2">
                  <c:v>0.2068343897424193</c:v>
                </c:pt>
                <c:pt idx="3">
                  <c:v>0.27796543315930206</c:v>
                </c:pt>
                <c:pt idx="4">
                  <c:v>0.36590023767308416</c:v>
                </c:pt>
                <c:pt idx="5">
                  <c:v>0.45483567417761234</c:v>
                </c:pt>
                <c:pt idx="6">
                  <c:v>0.51898831414800917</c:v>
                </c:pt>
                <c:pt idx="7">
                  <c:v>0.5857922832201945</c:v>
                </c:pt>
                <c:pt idx="8">
                  <c:v>0.66416725490043982</c:v>
                </c:pt>
                <c:pt idx="9">
                  <c:v>0.74387574951325275</c:v>
                </c:pt>
                <c:pt idx="10">
                  <c:v>0.81732502307686339</c:v>
                </c:pt>
                <c:pt idx="11">
                  <c:v>0.96551232917278684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4BA-4EFC-A0C4-7067C7D40CFC}"/>
            </c:ext>
          </c:extLst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253308979652411E-2"/>
                  <c:y val="-2.94954107067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770855397461284E-2"/>
                  <c:y val="-2.5887651617512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5065207492338318E-2"/>
                  <c:y val="-1.7776017642765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7752503159327357E-2"/>
                  <c:y val="-4.5611517495224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4801000752098973E-2"/>
                  <c:y val="-4.8890649023901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4BA-4EFC-A0C4-7067C7D40CF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813515579556185E-2"/>
                  <c:y val="-6.3116472149351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DF-4F39-99BD-FBEDA570F80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7.1393758067677476E-2"/>
                  <c:y val="-7.5461126238082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933-4B13-A4DB-3FF376FD535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977257959714096E-2"/>
                  <c:y val="-1.5779092702169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66E-4D91-AABA-94B872BCBC8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757634827810266E-2"/>
                  <c:y val="-1.97238658777120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6E-4D91-AABA-94B872BCBC8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057179987004548E-2"/>
                  <c:y val="-7.8895463510848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6E-4D91-AABA-94B872BCBC82}"/>
                </c:ex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1981806367771277E-2"/>
                  <c:y val="-1.1834319526627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89-43CF-BB25-07B7D3F4B9B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22'!$D$32:$J$32</c:f>
              <c:numCache>
                <c:formatCode>0.0%</c:formatCode>
                <c:ptCount val="7"/>
                <c:pt idx="0">
                  <c:v>6.1999081205697477E-2</c:v>
                </c:pt>
                <c:pt idx="1">
                  <c:v>0.14344221939829116</c:v>
                </c:pt>
                <c:pt idx="2">
                  <c:v>0.19725156944478328</c:v>
                </c:pt>
                <c:pt idx="3">
                  <c:v>0.2398769986059624</c:v>
                </c:pt>
                <c:pt idx="4">
                  <c:v>0.28359388221856474</c:v>
                </c:pt>
                <c:pt idx="5">
                  <c:v>0.33583250007134663</c:v>
                </c:pt>
                <c:pt idx="6">
                  <c:v>0.38987561095824375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F4BA-4EFC-A0C4-7067C7D40C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9840144"/>
        <c:axId val="469845240"/>
      </c:lineChart>
      <c:catAx>
        <c:axId val="46984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845240"/>
        <c:crosses val="autoZero"/>
        <c:auto val="1"/>
        <c:lblAlgn val="ctr"/>
        <c:lblOffset val="100"/>
        <c:tickLblSkip val="1"/>
        <c:noMultiLvlLbl val="0"/>
      </c:catAx>
      <c:valAx>
        <c:axId val="46984524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9840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96-4250-BD41-E542AEF4BF33}"/>
            </c:ext>
          </c:extLst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5.1245710971010237E-2</c:v>
                </c:pt>
                <c:pt idx="1">
                  <c:v>7.6302225169117582E-2</c:v>
                </c:pt>
                <c:pt idx="2">
                  <c:v>7.9870314693903724E-2</c:v>
                </c:pt>
                <c:pt idx="3">
                  <c:v>6.5930604734010037E-2</c:v>
                </c:pt>
                <c:pt idx="4">
                  <c:v>7.7902313588928365E-2</c:v>
                </c:pt>
                <c:pt idx="5">
                  <c:v>8.8935436504528148E-2</c:v>
                </c:pt>
                <c:pt idx="6">
                  <c:v>6.4070539505987942E-2</c:v>
                </c:pt>
                <c:pt idx="7">
                  <c:v>6.6803969072185318E-2</c:v>
                </c:pt>
                <c:pt idx="8">
                  <c:v>8.9206155898756564E-2</c:v>
                </c:pt>
                <c:pt idx="9">
                  <c:v>7.9708494612812889E-2</c:v>
                </c:pt>
                <c:pt idx="10">
                  <c:v>7.3449273563610695E-2</c:v>
                </c:pt>
                <c:pt idx="11">
                  <c:v>0.16625981058929226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96-4250-BD41-E542AEF4BF33}"/>
            </c:ext>
          </c:extLst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22'!$D$36:$J$36</c:f>
              <c:numCache>
                <c:formatCode>0.0%</c:formatCode>
                <c:ptCount val="7"/>
                <c:pt idx="0">
                  <c:v>6.1999081205697477E-2</c:v>
                </c:pt>
                <c:pt idx="1">
                  <c:v>8.1661448837097778E-2</c:v>
                </c:pt>
                <c:pt idx="2">
                  <c:v>5.9179964113436366E-2</c:v>
                </c:pt>
                <c:pt idx="3">
                  <c:v>5.1368375621824516E-2</c:v>
                </c:pt>
                <c:pt idx="4">
                  <c:v>4.2535059938520789E-2</c:v>
                </c:pt>
                <c:pt idx="5">
                  <c:v>6.1078229510951598E-2</c:v>
                </c:pt>
                <c:pt idx="6">
                  <c:v>6.0103168824329395E-2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96-4250-BD41-E542AEF4BF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65734104"/>
        <c:axId val="465738808"/>
      </c:barChart>
      <c:catAx>
        <c:axId val="465734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5738808"/>
        <c:crosses val="autoZero"/>
        <c:auto val="0"/>
        <c:lblAlgn val="ctr"/>
        <c:lblOffset val="100"/>
        <c:noMultiLvlLbl val="0"/>
      </c:catAx>
      <c:valAx>
        <c:axId val="46573880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6573410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14-09-2021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1EBBF33B-57D4-403B-9F13-05DB1A99114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</a:t>
            </a:r>
            <a:r>
              <a:rPr lang="es-CL" sz="1200" dirty="0" smtClean="0"/>
              <a:t> </a:t>
            </a:r>
            <a:r>
              <a:rPr lang="es-CL" sz="1200" dirty="0"/>
              <a:t>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LABORATORIO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628981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936429"/>
              </p:ext>
            </p:extLst>
          </p:nvPr>
        </p:nvGraphicFramePr>
        <p:xfrm>
          <a:off x="589611" y="2348882"/>
          <a:ext cx="7860247" cy="2664294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841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703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730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1.094.075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97.575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41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1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8" y="5929736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887814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PROGRAMA: CONVENCIÓN CONSTITUCIONAL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1576750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363546"/>
              </p:ext>
            </p:extLst>
          </p:nvPr>
        </p:nvGraphicFramePr>
        <p:xfrm>
          <a:off x="589611" y="2204857"/>
          <a:ext cx="7860247" cy="3724883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027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081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60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3.753.328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2.264.879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2.072.079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Asignaciones Art. 134, inc. Final, CPR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1.407.464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Participación ciudadana y Difusión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60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1" y="69756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="" xmlns:a16="http://schemas.microsoft.com/office/drawing/2014/main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73945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0396971"/>
              </p:ext>
            </p:extLst>
          </p:nvPr>
        </p:nvGraphicFramePr>
        <p:xfrm>
          <a:off x="457200" y="1819274"/>
          <a:ext cx="8229599" cy="3697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7611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9144019"/>
              </p:ext>
            </p:extLst>
          </p:nvPr>
        </p:nvGraphicFramePr>
        <p:xfrm>
          <a:off x="467544" y="1905000"/>
          <a:ext cx="8219255" cy="404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2116" y="5868387"/>
            <a:ext cx="7848872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72939" y="1556792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6440"/>
              </p:ext>
            </p:extLst>
          </p:nvPr>
        </p:nvGraphicFramePr>
        <p:xfrm>
          <a:off x="480010" y="2017756"/>
          <a:ext cx="7764398" cy="3499472"/>
        </p:xfrm>
        <a:graphic>
          <a:graphicData uri="http://schemas.openxmlformats.org/drawingml/2006/table">
            <a:tbl>
              <a:tblPr/>
              <a:tblGrid>
                <a:gridCol w="831062"/>
                <a:gridCol w="2523346"/>
                <a:gridCol w="898083"/>
                <a:gridCol w="898083"/>
                <a:gridCol w="898083"/>
                <a:gridCol w="898083"/>
                <a:gridCol w="817658"/>
              </a:tblGrid>
              <a:tr h="28861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8388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66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24.943.194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9.724.743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15.649.360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15.919.870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270.510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7.056.449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3.228.414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5.304.367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2.075.953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1.295.889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171.900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854.661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6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14862" y="5369107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190956"/>
              </p:ext>
            </p:extLst>
          </p:nvPr>
        </p:nvGraphicFramePr>
        <p:xfrm>
          <a:off x="714861" y="2348880"/>
          <a:ext cx="7560843" cy="2736303"/>
        </p:xfrm>
        <a:graphic>
          <a:graphicData uri="http://schemas.openxmlformats.org/drawingml/2006/table">
            <a:tbl>
              <a:tblPr/>
              <a:tblGrid>
                <a:gridCol w="800595"/>
                <a:gridCol w="295742"/>
                <a:gridCol w="2545175"/>
                <a:gridCol w="800595"/>
                <a:gridCol w="800595"/>
                <a:gridCol w="800595"/>
                <a:gridCol w="800595"/>
                <a:gridCol w="716951"/>
              </a:tblGrid>
              <a:tr h="21356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54043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03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21.859.082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24.943.194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3.084.112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9.724.743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03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4.924.747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Laboratorio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1.434.724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578.196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0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Convención Constitucional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6.708.253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8.820.282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2.112.029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1.366.414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57200" y="764704"/>
            <a:ext cx="822960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06382" y="166989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960000"/>
              </p:ext>
            </p:extLst>
          </p:nvPr>
        </p:nvGraphicFramePr>
        <p:xfrm>
          <a:off x="457198" y="2049084"/>
          <a:ext cx="8229601" cy="4044219"/>
        </p:xfrm>
        <a:graphic>
          <a:graphicData uri="http://schemas.openxmlformats.org/drawingml/2006/table">
            <a:tbl>
              <a:tblPr/>
              <a:tblGrid>
                <a:gridCol w="754803"/>
                <a:gridCol w="278826"/>
                <a:gridCol w="278826"/>
                <a:gridCol w="3221992"/>
                <a:gridCol w="754803"/>
                <a:gridCol w="754803"/>
                <a:gridCol w="754803"/>
                <a:gridCol w="754803"/>
                <a:gridCol w="675942"/>
              </a:tblGrid>
              <a:tr h="1788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72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47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8.744.381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9.057.906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313.525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4.924.747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7.526.593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7.613.013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86.420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4.296.983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1.155.596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1.156.050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397.849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60.488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60.487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46.233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59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6.819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14.929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42.376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29.683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27.447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13.906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8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139.745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1394" y="5733256"/>
            <a:ext cx="7964776" cy="365125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1394" y="1526412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469339"/>
              </p:ext>
            </p:extLst>
          </p:nvPr>
        </p:nvGraphicFramePr>
        <p:xfrm>
          <a:off x="631396" y="2348882"/>
          <a:ext cx="7849746" cy="2808309"/>
        </p:xfrm>
        <a:graphic>
          <a:graphicData uri="http://schemas.openxmlformats.org/drawingml/2006/table">
            <a:tbl>
              <a:tblPr/>
              <a:tblGrid>
                <a:gridCol w="821129"/>
                <a:gridCol w="303327"/>
                <a:gridCol w="303327"/>
                <a:gridCol w="2402108"/>
                <a:gridCol w="821129"/>
                <a:gridCol w="821129"/>
                <a:gridCol w="821129"/>
                <a:gridCol w="821129"/>
                <a:gridCol w="735339"/>
              </a:tblGrid>
              <a:tr h="24688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5608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3.608.946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4.254.893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645.947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2.085.423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2.036.726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2.232.940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196.214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1.060.597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1.423.419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1.426.679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714.358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148.791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272.805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310.468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48439" y="5379275"/>
            <a:ext cx="7742591" cy="437133"/>
          </a:xfrm>
        </p:spPr>
        <p:txBody>
          <a:bodyPr/>
          <a:lstStyle/>
          <a:p>
            <a:pPr algn="l"/>
            <a:r>
              <a:rPr lang="es-CL" sz="1050" b="1" dirty="0">
                <a:solidFill>
                  <a:schemeClr val="tx1"/>
                </a:solidFill>
              </a:rPr>
              <a:t>Fuente</a:t>
            </a:r>
            <a:r>
              <a:rPr lang="es-CL" sz="1050" dirty="0">
                <a:solidFill>
                  <a:schemeClr val="tx1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4472" y="175608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976549"/>
              </p:ext>
            </p:extLst>
          </p:nvPr>
        </p:nvGraphicFramePr>
        <p:xfrm>
          <a:off x="648439" y="2209833"/>
          <a:ext cx="7786284" cy="3019364"/>
        </p:xfrm>
        <a:graphic>
          <a:graphicData uri="http://schemas.openxmlformats.org/drawingml/2006/table">
            <a:tbl>
              <a:tblPr/>
              <a:tblGrid>
                <a:gridCol w="835358"/>
                <a:gridCol w="308584"/>
                <a:gridCol w="308584"/>
                <a:gridCol w="2244244"/>
                <a:gridCol w="835358"/>
                <a:gridCol w="835358"/>
                <a:gridCol w="835358"/>
                <a:gridCol w="835358"/>
                <a:gridCol w="748082"/>
              </a:tblGrid>
              <a:tr h="24398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4721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2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1.362.778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1.375.389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1.238.638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1.226.514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703.063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39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24.584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1195</Words>
  <Application>Microsoft Office PowerPoint</Application>
  <PresentationFormat>Presentación en pantalla (4:3)</PresentationFormat>
  <Paragraphs>669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Tema de Office</vt:lpstr>
      <vt:lpstr>EJECUCIÓN ACUMULADA DE GASTOS PRESUPUESTARIOS AL MES DE JULIO DE 2021 PARTIDA 22: MINISTERIO SECRETARÍA DE LA PRESIDENCIA</vt:lpstr>
      <vt:lpstr>EJECUCIÓN ACUMULADA DE GASTOS A JULIO DE 2021  PARTIDA 22 MINISTERIO SECRETARÍA GENERAL DE LA PRESIDENCIA</vt:lpstr>
      <vt:lpstr>EJECUCIÓN ACUMULADA DE GASTOS A JULIO DE 2021  PARTIDA 22 MINISTERIO SECRETARÍA GENERAL DE LA PRESIDENCIA</vt:lpstr>
      <vt:lpstr>COMPORTAMIENTO DE LA EJECUCIÓN ACUMULADA DE GASTOS A JULIO DE 2021  PARTIDA 22 MINISTERIO SECRETARÍA GENERAL DE LA PRESIDENCIA</vt:lpstr>
      <vt:lpstr>EJECUCIÓN ACUMULADA DE GASTOS A JULIO DE 2021  PARTIDA 22 MINISTERIO SECRETARÍA GENERAL DE LA PRESIDENCIA</vt:lpstr>
      <vt:lpstr>EJECUCIÓN ACUMULADA DE GASTOS A JULIO DE 2021  PARTIDA 22,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22</cp:revision>
  <dcterms:created xsi:type="dcterms:W3CDTF">2019-11-13T19:07:15Z</dcterms:created>
  <dcterms:modified xsi:type="dcterms:W3CDTF">2021-09-14T03:32:43Z</dcterms:modified>
</cp:coreProperties>
</file>