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8A6-4AA0-8962-7D368A83339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8A6-4AA0-8962-7D368A83339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8A6-4AA0-8962-7D368A83339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C8A6-4AA0-8962-7D368A83339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8A6-4AA0-8962-7D368A83339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8A6-4AA0-8962-7D368A83339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C8A6-4AA0-8962-7D368A833393}"/>
              </c:ext>
            </c:extLst>
          </c:dPt>
          <c:dLbls>
            <c:dLbl>
              <c:idx val="0"/>
              <c:layout>
                <c:manualLayout>
                  <c:x val="-6.636777341995749E-2"/>
                  <c:y val="-0.155463498759072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C8A6-4AA0-8962-7D368A833393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22'!$C$63:$C$66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ADQUISICIÓN DE ACTIVOS NO FINANCIEROS                                           </c:v>
                </c:pt>
              </c:strCache>
            </c:strRef>
          </c:cat>
          <c:val>
            <c:numRef>
              <c:f>'Partida 22'!$D$63:$D$66</c:f>
              <c:numCache>
                <c:formatCode>_-* #,##0_-;\-* #,##0_-;_-* "-"??_-;_-@_-</c:formatCode>
                <c:ptCount val="4"/>
                <c:pt idx="0">
                  <c:v>15649360</c:v>
                </c:pt>
                <c:pt idx="1">
                  <c:v>3228414</c:v>
                </c:pt>
                <c:pt idx="2">
                  <c:v>171900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C8A6-4AA0-8962-7D368A83339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2019 - 2020 -2021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'[22.xlsx]Partida 22'!$C$30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22'!$D$30:$O$30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4BA-4EFC-A0C4-7067C7D40CFC}"/>
            </c:ext>
          </c:extLst>
        </c:ser>
        <c:ser>
          <c:idx val="1"/>
          <c:order val="1"/>
          <c:tx>
            <c:strRef>
              <c:f>'[22.xlsx]Partida 22'!$C$31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22'!$D$31:$O$31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  <c:pt idx="11">
                  <c:v>0.96551232917278684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4BA-4EFC-A0C4-7067C7D40CFC}"/>
            </c:ext>
          </c:extLst>
        </c:ser>
        <c:ser>
          <c:idx val="2"/>
          <c:order val="2"/>
          <c:tx>
            <c:strRef>
              <c:f>'[22.xlsx]Partida 22'!$C$32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7.5065207492338318E-2"/>
                  <c:y val="-1.77760176427652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7.7752503159327357E-2"/>
                  <c:y val="-4.56115174952243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4801000752098973E-2"/>
                  <c:y val="-4.8890649023901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F4BA-4EFC-A0C4-7067C7D40CF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7.813515579556185E-2"/>
                  <c:y val="-6.31164721493517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DF-4F39-99BD-FBEDA570F80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7.1393758067677476E-2"/>
                  <c:y val="-7.5461126238082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933-4B13-A4DB-3FF376FD5359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66E-4D91-AABA-94B872BCBC82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66E-4D91-AABA-94B872BCBC82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66E-4D91-AABA-94B872BCBC82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A89-43CF-BB25-07B7D3F4B9B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'[22.xlsx]Partida 22'!$D$29:$O$29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22'!$D$32:$J$32</c:f>
              <c:numCache>
                <c:formatCode>0.0%</c:formatCode>
                <c:ptCount val="7"/>
                <c:pt idx="0">
                  <c:v>6.1999081205697477E-2</c:v>
                </c:pt>
                <c:pt idx="1">
                  <c:v>0.14344221939829116</c:v>
                </c:pt>
                <c:pt idx="2">
                  <c:v>0.19725156944478328</c:v>
                </c:pt>
                <c:pt idx="3">
                  <c:v>0.2398769986059624</c:v>
                </c:pt>
                <c:pt idx="4">
                  <c:v>0.28359388221856474</c:v>
                </c:pt>
                <c:pt idx="5">
                  <c:v>0.33583250007134663</c:v>
                </c:pt>
                <c:pt idx="6">
                  <c:v>0.38987561095824375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F4BA-4EFC-A0C4-7067C7D40C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9840144"/>
        <c:axId val="469845240"/>
      </c:lineChart>
      <c:catAx>
        <c:axId val="469840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9845240"/>
        <c:crosses val="autoZero"/>
        <c:auto val="1"/>
        <c:lblAlgn val="ctr"/>
        <c:lblOffset val="100"/>
        <c:tickLblSkip val="1"/>
        <c:noMultiLvlLbl val="0"/>
      </c:catAx>
      <c:valAx>
        <c:axId val="4698452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984014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2019 - 2020 - 2021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'[22.xlsx]Partida 22'!$C$34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22'!$D$34:$O$34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96-4250-BD41-E542AEF4BF33}"/>
            </c:ext>
          </c:extLst>
        </c:ser>
        <c:ser>
          <c:idx val="1"/>
          <c:order val="1"/>
          <c:tx>
            <c:strRef>
              <c:f>'[22.xlsx]Partida 22'!$C$35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22'!$D$35:$O$35</c:f>
              <c:numCache>
                <c:formatCode>0.0%</c:formatCode>
                <c:ptCount val="12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  <c:pt idx="11">
                  <c:v>0.16625981058929226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E96-4250-BD41-E542AEF4BF33}"/>
            </c:ext>
          </c:extLst>
        </c:ser>
        <c:ser>
          <c:idx val="2"/>
          <c:order val="2"/>
          <c:tx>
            <c:strRef>
              <c:f>'[22.xlsx]Partida 22'!$C$36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'[22.xlsx]Partida 22'!$D$33:$O$33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'[22.xlsx]Partida 22'!$D$36:$J$36</c:f>
              <c:numCache>
                <c:formatCode>0.0%</c:formatCode>
                <c:ptCount val="7"/>
                <c:pt idx="0">
                  <c:v>6.1999081205697477E-2</c:v>
                </c:pt>
                <c:pt idx="1">
                  <c:v>8.1661448837097778E-2</c:v>
                </c:pt>
                <c:pt idx="2">
                  <c:v>5.9179964113436366E-2</c:v>
                </c:pt>
                <c:pt idx="3">
                  <c:v>5.1368375621824516E-2</c:v>
                </c:pt>
                <c:pt idx="4">
                  <c:v>4.2535059938520789E-2</c:v>
                </c:pt>
                <c:pt idx="5">
                  <c:v>6.1078229510951598E-2</c:v>
                </c:pt>
                <c:pt idx="6">
                  <c:v>6.0103168824329395E-2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E96-4250-BD41-E542AEF4BF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65734104"/>
        <c:axId val="465738808"/>
      </c:barChart>
      <c:catAx>
        <c:axId val="465734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65738808"/>
        <c:crosses val="autoZero"/>
        <c:auto val="0"/>
        <c:lblAlgn val="ctr"/>
        <c:lblOffset val="100"/>
        <c:noMultiLvlLbl val="0"/>
      </c:catAx>
      <c:valAx>
        <c:axId val="465738808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6573410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agosto</a:t>
            </a:r>
            <a:r>
              <a:rPr lang="es-CL" sz="1200" dirty="0" smtClean="0"/>
              <a:t>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LABORATORIO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1628981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936429"/>
              </p:ext>
            </p:extLst>
          </p:nvPr>
        </p:nvGraphicFramePr>
        <p:xfrm>
          <a:off x="589611" y="2348882"/>
          <a:ext cx="7860247" cy="2664294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841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7033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30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1.094.075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480.621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338.093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97.575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41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111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8" y="5929736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887814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PROGRAMA: CONVENCIÓN CONSTITUCIONAL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11" y="1576750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363546"/>
              </p:ext>
            </p:extLst>
          </p:nvPr>
        </p:nvGraphicFramePr>
        <p:xfrm>
          <a:off x="589611" y="2204857"/>
          <a:ext cx="7860247" cy="3724883"/>
        </p:xfrm>
        <a:graphic>
          <a:graphicData uri="http://schemas.openxmlformats.org/drawingml/2006/table">
            <a:tbl>
              <a:tblPr/>
              <a:tblGrid>
                <a:gridCol w="843293"/>
                <a:gridCol w="311515"/>
                <a:gridCol w="311515"/>
                <a:gridCol w="2265564"/>
                <a:gridCol w="843293"/>
                <a:gridCol w="843293"/>
                <a:gridCol w="843293"/>
                <a:gridCol w="843293"/>
                <a:gridCol w="755188"/>
              </a:tblGrid>
              <a:tr h="2027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08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0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8.820.282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192.800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2.264.879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2.072.079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Asignaciones Art. 134, inc. Final, CPR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1.407.464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ciudadana y Difusión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7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Sede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608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=""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39451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9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0396971"/>
              </p:ext>
            </p:extLst>
          </p:nvPr>
        </p:nvGraphicFramePr>
        <p:xfrm>
          <a:off x="457200" y="1819274"/>
          <a:ext cx="8229599" cy="3697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676116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9144019"/>
              </p:ext>
            </p:extLst>
          </p:nvPr>
        </p:nvGraphicFramePr>
        <p:xfrm>
          <a:off x="467544" y="1905000"/>
          <a:ext cx="8219255" cy="4044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2116" y="5868387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9" y="1556792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06440"/>
              </p:ext>
            </p:extLst>
          </p:nvPr>
        </p:nvGraphicFramePr>
        <p:xfrm>
          <a:off x="480010" y="2017756"/>
          <a:ext cx="7764398" cy="3499472"/>
        </p:xfrm>
        <a:graphic>
          <a:graphicData uri="http://schemas.openxmlformats.org/drawingml/2006/table">
            <a:tbl>
              <a:tblPr/>
              <a:tblGrid>
                <a:gridCol w="831062"/>
                <a:gridCol w="2523346"/>
                <a:gridCol w="898083"/>
                <a:gridCol w="898083"/>
                <a:gridCol w="898083"/>
                <a:gridCol w="898083"/>
                <a:gridCol w="817658"/>
              </a:tblGrid>
              <a:tr h="28861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8388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6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24.943.194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9.724.743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15.649.360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15.919.870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7.056.449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3.228.414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5.304.367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2.075.953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854.661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6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474.797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864" y="908720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14862" y="5369107"/>
            <a:ext cx="705678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37815" y="1878568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190956"/>
              </p:ext>
            </p:extLst>
          </p:nvPr>
        </p:nvGraphicFramePr>
        <p:xfrm>
          <a:off x="714861" y="2348880"/>
          <a:ext cx="7560843" cy="2736303"/>
        </p:xfrm>
        <a:graphic>
          <a:graphicData uri="http://schemas.openxmlformats.org/drawingml/2006/table">
            <a:tbl>
              <a:tblPr/>
              <a:tblGrid>
                <a:gridCol w="800595"/>
                <a:gridCol w="295742"/>
                <a:gridCol w="2545175"/>
                <a:gridCol w="800595"/>
                <a:gridCol w="800595"/>
                <a:gridCol w="800595"/>
                <a:gridCol w="800595"/>
                <a:gridCol w="716951"/>
              </a:tblGrid>
              <a:tr h="213565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54043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03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21.859.082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24.943.194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3.084.112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9.724.743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0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4.924.747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1.434.724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70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Constitucional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6.708.253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8.820.282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2.112.029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0" y="764704"/>
            <a:ext cx="822960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2" y="16698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960000"/>
              </p:ext>
            </p:extLst>
          </p:nvPr>
        </p:nvGraphicFramePr>
        <p:xfrm>
          <a:off x="457198" y="2049084"/>
          <a:ext cx="8229601" cy="4044219"/>
        </p:xfrm>
        <a:graphic>
          <a:graphicData uri="http://schemas.openxmlformats.org/drawingml/2006/table">
            <a:tbl>
              <a:tblPr/>
              <a:tblGrid>
                <a:gridCol w="754803"/>
                <a:gridCol w="278826"/>
                <a:gridCol w="278826"/>
                <a:gridCol w="3221992"/>
                <a:gridCol w="754803"/>
                <a:gridCol w="754803"/>
                <a:gridCol w="754803"/>
                <a:gridCol w="754803"/>
                <a:gridCol w="675942"/>
              </a:tblGrid>
              <a:tr h="1788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77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47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8.744.381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9.057.906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313.525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4.924.747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7.526.593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7.613.013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86.420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4.296.983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1.155.596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1.156.050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397.849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60.487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46.233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9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25.776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1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29.683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88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139.745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31394" y="5733256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32272" y="836712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1394" y="1526412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469339"/>
              </p:ext>
            </p:extLst>
          </p:nvPr>
        </p:nvGraphicFramePr>
        <p:xfrm>
          <a:off x="631396" y="2348882"/>
          <a:ext cx="7849746" cy="2808309"/>
        </p:xfrm>
        <a:graphic>
          <a:graphicData uri="http://schemas.openxmlformats.org/drawingml/2006/table">
            <a:tbl>
              <a:tblPr/>
              <a:tblGrid>
                <a:gridCol w="821129"/>
                <a:gridCol w="303327"/>
                <a:gridCol w="303327"/>
                <a:gridCol w="2402108"/>
                <a:gridCol w="821129"/>
                <a:gridCol w="821129"/>
                <a:gridCol w="821129"/>
                <a:gridCol w="821129"/>
                <a:gridCol w="735339"/>
              </a:tblGrid>
              <a:tr h="2468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560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4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3.608.946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4.254.893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645.947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2.036.726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1.060.597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1.423.419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1.426.679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272.805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8439" y="5379275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9611" y="764704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74472" y="1756088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976549"/>
              </p:ext>
            </p:extLst>
          </p:nvPr>
        </p:nvGraphicFramePr>
        <p:xfrm>
          <a:off x="648439" y="2209833"/>
          <a:ext cx="7786284" cy="3019364"/>
        </p:xfrm>
        <a:graphic>
          <a:graphicData uri="http://schemas.openxmlformats.org/drawingml/2006/table">
            <a:tbl>
              <a:tblPr/>
              <a:tblGrid>
                <a:gridCol w="835358"/>
                <a:gridCol w="308584"/>
                <a:gridCol w="308584"/>
                <a:gridCol w="2244244"/>
                <a:gridCol w="835358"/>
                <a:gridCol w="835358"/>
                <a:gridCol w="835358"/>
                <a:gridCol w="835358"/>
                <a:gridCol w="748082"/>
              </a:tblGrid>
              <a:tr h="2439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472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202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1.375.389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1.238.638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1.226.514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703.063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118.666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39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1195</Words>
  <Application>Microsoft Office PowerPoint</Application>
  <PresentationFormat>Presentación en pantalla (4:3)</PresentationFormat>
  <Paragraphs>669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Tema de Office</vt:lpstr>
      <vt:lpstr>EJECUCIÓN ACUMULADA DE GASTOS PRESUPUESTARIOS AL MES DE JULIO DE 2021 PARTIDA 22: MINISTERIO SECRETARÍA DE LA PRESIDENCIA</vt:lpstr>
      <vt:lpstr>EJECUCIÓN ACUMULADA DE GASTOS A JULIO DE 2021  PARTIDA 22 MINISTERIO SECRETARÍA GENERAL DE LA PRESIDENCIA</vt:lpstr>
      <vt:lpstr>EJECUCIÓN ACUMULADA DE GASTOS A JULIO DE 2021  PARTIDA 22 MINISTERIO SECRETARÍA GENERAL DE LA PRESIDENCIA</vt:lpstr>
      <vt:lpstr>COMPORTAMIENTO DE LA EJECUCIÓN ACUMULADA DE GASTOS A JULIO DE 2021  PARTIDA 22 MINISTERIO SECRETARÍA GENERAL DE LA PRESIDENCIA</vt:lpstr>
      <vt:lpstr>EJECUCIÓN ACUMULADA DE GASTOS A JULIO DE 2021  PARTIDA 22 MINISTERIO SECRETARÍA GENERAL DE LA PRESIDENCIA</vt:lpstr>
      <vt:lpstr>EJECUCIÓN ACUMULADA DE GASTOS A JULIO DE 2021  PARTIDA 22,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claudia mora</cp:lastModifiedBy>
  <cp:revision>22</cp:revision>
  <dcterms:created xsi:type="dcterms:W3CDTF">2019-11-13T19:07:15Z</dcterms:created>
  <dcterms:modified xsi:type="dcterms:W3CDTF">2021-09-14T03:32:43Z</dcterms:modified>
</cp:coreProperties>
</file>