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theme/themeOverride2.xml" ContentType="application/vnd.openxmlformats-officedocument.themeOverr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theme/themeOverride3.xml" ContentType="application/vnd.openxmlformats-officedocument.themeOverr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22"/>
  </p:notesMasterIdLst>
  <p:handoutMasterIdLst>
    <p:handoutMasterId r:id="rId23"/>
  </p:handoutMasterIdLst>
  <p:sldIdLst>
    <p:sldId id="256" r:id="rId3"/>
    <p:sldId id="309" r:id="rId4"/>
    <p:sldId id="304" r:id="rId5"/>
    <p:sldId id="312" r:id="rId6"/>
    <p:sldId id="264" r:id="rId7"/>
    <p:sldId id="263" r:id="rId8"/>
    <p:sldId id="302" r:id="rId9"/>
    <p:sldId id="317" r:id="rId10"/>
    <p:sldId id="299" r:id="rId11"/>
    <p:sldId id="318" r:id="rId12"/>
    <p:sldId id="320" r:id="rId13"/>
    <p:sldId id="321" r:id="rId14"/>
    <p:sldId id="322" r:id="rId15"/>
    <p:sldId id="325" r:id="rId16"/>
    <p:sldId id="328" r:id="rId17"/>
    <p:sldId id="327" r:id="rId18"/>
    <p:sldId id="326" r:id="rId19"/>
    <p:sldId id="323" r:id="rId20"/>
    <p:sldId id="324" r:id="rId21"/>
  </p:sldIdLst>
  <p:sldSz cx="9144000" cy="6858000" type="screen4x3"/>
  <p:notesSz cx="7077075" cy="93630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49" userDrawn="1">
          <p15:clr>
            <a:srgbClr val="A4A3A4"/>
          </p15:clr>
        </p15:guide>
        <p15:guide id="2" pos="2229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494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49"/>
        <p:guide pos="2229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theme" Target="theme/theme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2.xm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oleObject" Target="../embeddings/oleObject1.bin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3.xm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oleObject" Target="../embeddings/oleObject2.bin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200" b="1" i="0" baseline="0">
                <a:effectLst/>
              </a:rPr>
              <a:t>Distribución Presupuesto Inicial por Subtítulos de Gasto</a:t>
            </a:r>
            <a:endParaRPr lang="es-CL" sz="1200">
              <a:effectLst/>
            </a:endParaRPr>
          </a:p>
        </c:rich>
      </c:tx>
      <c:layout>
        <c:manualLayout>
          <c:xMode val="edge"/>
          <c:yMode val="edge"/>
          <c:x val="0.18158303096125525"/>
          <c:y val="5.228757452351746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2.3402200116834922E-2"/>
          <c:y val="0.18318299855104406"/>
          <c:w val="0.97659779988316509"/>
          <c:h val="0.46417944327045185"/>
        </c:manualLayout>
      </c:layout>
      <c:pie3DChart>
        <c:varyColors val="1"/>
        <c:ser>
          <c:idx val="0"/>
          <c:order val="0"/>
          <c:tx>
            <c:strRef>
              <c:f>'Partida 19'!$D$61</c:f>
              <c:strCache>
                <c:ptCount val="1"/>
                <c:pt idx="0">
                  <c:v>Presupuesto Inicial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A482-46DA-982E-89D2896810CF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A482-46DA-982E-89D2896810CF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A482-46DA-982E-89D2896810CF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A482-46DA-982E-89D2896810CF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9-A482-46DA-982E-89D2896810CF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B-A482-46DA-982E-89D2896810CF}"/>
              </c:ext>
            </c:extLst>
          </c:dPt>
          <c:dLbls>
            <c:dLbl>
              <c:idx val="0"/>
              <c:layout>
                <c:manualLayout>
                  <c:x val="-1.3215511070520573E-3"/>
                  <c:y val="1.018139259514623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1-A482-46DA-982E-89D2896810CF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7.8864829396325456E-3"/>
                  <c:y val="5.4961358996792071E-3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 xmlns:c16r2="http://schemas.microsoft.com/office/drawing/2015/06/chart">
                <c:ext xmlns:c16="http://schemas.microsoft.com/office/drawing/2014/chart" uri="{C3380CC4-5D6E-409C-BE32-E72D297353CC}">
                  <c16:uniqueId val="{00000009-A482-46DA-982E-89D2896810CF}"/>
                </c:ext>
                <c:ext xmlns:c15="http://schemas.microsoft.com/office/drawing/2012/chart" uri="{CE6537A1-D6FC-4f65-9D91-7224C49458BB}">
                  <c15:layout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'Partida 19'!$C$62:$C$67</c:f>
              <c:strCache>
                <c:ptCount val="6"/>
                <c:pt idx="0">
                  <c:v>GASTOS EN PERSONAL                                                              </c:v>
                </c:pt>
                <c:pt idx="1">
                  <c:v>INTEGROS AL FISCO                                                               </c:v>
                </c:pt>
                <c:pt idx="2">
                  <c:v>PRÉSTAMOS                                                                       </c:v>
                </c:pt>
                <c:pt idx="3">
                  <c:v>TRANSFERENCIAS DE CAPITAL                                                       </c:v>
                </c:pt>
                <c:pt idx="4">
                  <c:v>SERVICIO DE LA DEUDA                                                            </c:v>
                </c:pt>
                <c:pt idx="5">
                  <c:v>OTROS</c:v>
                </c:pt>
              </c:strCache>
            </c:strRef>
          </c:cat>
          <c:val>
            <c:numRef>
              <c:f>'Partida 19'!$D$62:$D$67</c:f>
              <c:numCache>
                <c:formatCode>#,##0</c:formatCode>
                <c:ptCount val="6"/>
                <c:pt idx="0">
                  <c:v>43336982</c:v>
                </c:pt>
                <c:pt idx="1">
                  <c:v>145013</c:v>
                </c:pt>
                <c:pt idx="2">
                  <c:v>8803214</c:v>
                </c:pt>
                <c:pt idx="3">
                  <c:v>59853143</c:v>
                </c:pt>
                <c:pt idx="4">
                  <c:v>9000</c:v>
                </c:pt>
                <c:pt idx="5">
                  <c:v>54403277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C-A482-46DA-982E-89D2896810CF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0"/>
        </c:dLbls>
      </c:pie3DChart>
      <c:spPr>
        <a:noFill/>
        <a:ln w="25400">
          <a:noFill/>
        </a:ln>
        <a:effectLst/>
      </c:spPr>
    </c:plotArea>
    <c:legend>
      <c:legendPos val="b"/>
      <c:layout>
        <c:manualLayout>
          <c:xMode val="edge"/>
          <c:yMode val="edge"/>
          <c:x val="0.30446819539407105"/>
          <c:y val="0.70288086694719887"/>
          <c:w val="0.38497878390201218"/>
          <c:h val="0.2210272496425751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  <c:extLst xmlns:c16r2="http://schemas.microsoft.com/office/drawing/2015/06/chart"/>
  </c:chart>
  <c:spPr>
    <a:noFill/>
    <a:ln>
      <a:noFill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9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900"/>
              <a:t>% Ejecución Acumulada  2019 - 2020 -2021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plotArea>
      <c:layout/>
      <c:lineChart>
        <c:grouping val="standard"/>
        <c:varyColors val="0"/>
        <c:ser>
          <c:idx val="2"/>
          <c:order val="0"/>
          <c:tx>
            <c:strRef>
              <c:f>'[19.xlsx]Partida 19'!$C$22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cat>
            <c:strRef>
              <c:f>'[19.xlsx]Partida 19'!$D$21:$O$21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'[19.xlsx]Partida 19'!$D$22:$O$22</c:f>
              <c:numCache>
                <c:formatCode>0.0%</c:formatCode>
                <c:ptCount val="12"/>
                <c:pt idx="0">
                  <c:v>5.8254143514526048E-2</c:v>
                </c:pt>
                <c:pt idx="1">
                  <c:v>0.1188452457007436</c:v>
                </c:pt>
                <c:pt idx="2">
                  <c:v>0.17149624961177792</c:v>
                </c:pt>
                <c:pt idx="3">
                  <c:v>0.25632959553173268</c:v>
                </c:pt>
                <c:pt idx="4">
                  <c:v>0.32342526231569635</c:v>
                </c:pt>
                <c:pt idx="5">
                  <c:v>0.39451342439539006</c:v>
                </c:pt>
                <c:pt idx="6">
                  <c:v>0.46972993291169934</c:v>
                </c:pt>
                <c:pt idx="7">
                  <c:v>0.54119900836142287</c:v>
                </c:pt>
                <c:pt idx="8">
                  <c:v>0.64097002736080655</c:v>
                </c:pt>
                <c:pt idx="9">
                  <c:v>0.71616734018171524</c:v>
                </c:pt>
                <c:pt idx="10">
                  <c:v>0.79752757953428799</c:v>
                </c:pt>
                <c:pt idx="11">
                  <c:v>0.96938186863210096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3889-4252-8C0E-9712464EE9B3}"/>
            </c:ext>
          </c:extLst>
        </c:ser>
        <c:ser>
          <c:idx val="0"/>
          <c:order val="1"/>
          <c:tx>
            <c:strRef>
              <c:f>'[19.xlsx]Partida 19'!$C$23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ln w="34925" cap="rnd">
              <a:solidFill>
                <a:schemeClr val="accent1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cat>
            <c:strRef>
              <c:f>'[19.xlsx]Partida 19'!$D$21:$O$21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'[19.xlsx]Partida 19'!$D$23:$O$23</c:f>
              <c:numCache>
                <c:formatCode>0.0%</c:formatCode>
                <c:ptCount val="12"/>
                <c:pt idx="0">
                  <c:v>9.4812575272963703E-2</c:v>
                </c:pt>
                <c:pt idx="1">
                  <c:v>0.15670814527818114</c:v>
                </c:pt>
                <c:pt idx="2">
                  <c:v>0.2305816485893564</c:v>
                </c:pt>
                <c:pt idx="3">
                  <c:v>0.28840251901706021</c:v>
                </c:pt>
                <c:pt idx="4">
                  <c:v>0.34776823875517016</c:v>
                </c:pt>
                <c:pt idx="5">
                  <c:v>0.42658194103928476</c:v>
                </c:pt>
                <c:pt idx="6">
                  <c:v>0.49267811541247108</c:v>
                </c:pt>
                <c:pt idx="7">
                  <c:v>0.56374905714397383</c:v>
                </c:pt>
                <c:pt idx="8">
                  <c:v>0.64931788005747837</c:v>
                </c:pt>
                <c:pt idx="9">
                  <c:v>0.72601670239088378</c:v>
                </c:pt>
                <c:pt idx="10">
                  <c:v>0.80266786970419512</c:v>
                </c:pt>
                <c:pt idx="11">
                  <c:v>0.99233467893548033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729C-44C0-833C-C452E759861A}"/>
            </c:ext>
          </c:extLst>
        </c:ser>
        <c:ser>
          <c:idx val="1"/>
          <c:order val="2"/>
          <c:tx>
            <c:strRef>
              <c:f>'[19.xlsx]Partida 19'!$C$24</c:f>
              <c:strCache>
                <c:ptCount val="1"/>
                <c:pt idx="0">
                  <c:v>% Ejecución Ppto. Vigente 2021</c:v>
                </c:pt>
              </c:strCache>
            </c:strRef>
          </c:tx>
          <c:spPr>
            <a:ln w="34925" cap="rnd">
              <a:solidFill>
                <a:schemeClr val="accent2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dLbls>
            <c:dLbl>
              <c:idx val="0"/>
              <c:layout>
                <c:manualLayout>
                  <c:x val="-2.6499745680995595E-2"/>
                  <c:y val="-9.792481635884188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2.3382128542054965E-2"/>
                  <c:y val="2.284912381706307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2.0264511403114336E-2"/>
                  <c:y val="3.590576599824198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9.3528514168220323E-3"/>
                  <c:y val="2.937744490765252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4"/>
              <c:layout>
                <c:manualLayout>
                  <c:x val="-6.2352342778813734E-3"/>
                  <c:y val="9.792481635884055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5"/>
              <c:layout>
                <c:manualLayout>
                  <c:x val="-4.676425708411102E-3"/>
                  <c:y val="2.93774449076524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6"/>
              <c:layout>
                <c:manualLayout>
                  <c:x val="-1.0911659986292304E-2"/>
                  <c:y val="3.264160545294719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val>
            <c:numRef>
              <c:f>'[19.xlsx]Partida 19'!$D$24:$J$24</c:f>
              <c:numCache>
                <c:formatCode>0.0%</c:formatCode>
                <c:ptCount val="7"/>
                <c:pt idx="0">
                  <c:v>4.1394827769182215E-3</c:v>
                </c:pt>
                <c:pt idx="1">
                  <c:v>0.10544063599304586</c:v>
                </c:pt>
                <c:pt idx="2">
                  <c:v>0.22478343050699853</c:v>
                </c:pt>
                <c:pt idx="3">
                  <c:v>0.29574402065354405</c:v>
                </c:pt>
                <c:pt idx="4">
                  <c:v>0.3463320787601038</c:v>
                </c:pt>
                <c:pt idx="5">
                  <c:v>0.40967138525288793</c:v>
                </c:pt>
                <c:pt idx="6">
                  <c:v>0.47754655132459595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E9B5-4F42-9C31-195A3799349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506094440"/>
        <c:axId val="506097184"/>
      </c:lineChart>
      <c:catAx>
        <c:axId val="5060944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040000" spcFirstLastPara="1" vertOverflow="ellipsis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506097184"/>
        <c:crosses val="autoZero"/>
        <c:auto val="1"/>
        <c:lblAlgn val="ctr"/>
        <c:lblOffset val="100"/>
        <c:noMultiLvlLbl val="0"/>
      </c:catAx>
      <c:valAx>
        <c:axId val="506097184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506094440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9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900" b="1"/>
              <a:t>% Ejecución Mensual  2019 - 2020 - 2021</a:t>
            </a:r>
          </a:p>
        </c:rich>
      </c:tx>
      <c:layout>
        <c:manualLayout>
          <c:xMode val="edge"/>
          <c:yMode val="edge"/>
          <c:x val="0.32193750000000004"/>
          <c:y val="3.952644885285378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 algn="ctr">
            <a:defRPr sz="9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'[19.xlsx]Partida 19'!$C$29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'[19.xlsx]Partida 19'!$D$28:$O$28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'[19.xlsx]Partida 19'!$D$29:$O$29</c:f>
              <c:numCache>
                <c:formatCode>0.0%</c:formatCode>
                <c:ptCount val="12"/>
                <c:pt idx="0">
                  <c:v>5.8254143514526048E-2</c:v>
                </c:pt>
                <c:pt idx="1">
                  <c:v>6.0591102186217556E-2</c:v>
                </c:pt>
                <c:pt idx="2">
                  <c:v>5.2666627071718153E-2</c:v>
                </c:pt>
                <c:pt idx="3">
                  <c:v>9.2144472697434324E-2</c:v>
                </c:pt>
                <c:pt idx="4">
                  <c:v>6.7095666783963684E-2</c:v>
                </c:pt>
                <c:pt idx="5">
                  <c:v>7.108816207969372E-2</c:v>
                </c:pt>
                <c:pt idx="6">
                  <c:v>7.5721523717805064E-2</c:v>
                </c:pt>
                <c:pt idx="7">
                  <c:v>7.1902092763366759E-2</c:v>
                </c:pt>
                <c:pt idx="8">
                  <c:v>0.10979937727321905</c:v>
                </c:pt>
                <c:pt idx="9">
                  <c:v>7.5197312820908691E-2</c:v>
                </c:pt>
                <c:pt idx="10">
                  <c:v>8.3465250183976825E-2</c:v>
                </c:pt>
                <c:pt idx="11">
                  <c:v>0.18781852822619885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6444-47F2-83BA-39194F3BF6A4}"/>
            </c:ext>
          </c:extLst>
        </c:ser>
        <c:ser>
          <c:idx val="2"/>
          <c:order val="1"/>
          <c:tx>
            <c:strRef>
              <c:f>'[19.xlsx]Partida 19'!$C$30</c:f>
              <c:strCache>
                <c:ptCount val="1"/>
                <c:pt idx="0">
                  <c:v>% Ejecución Ppto. Vigente 2020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'[19.xlsx]Partida 19'!$D$28:$O$28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'[19.xlsx]Partida 19'!$D$30:$O$30</c:f>
              <c:numCache>
                <c:formatCode>0.0%</c:formatCode>
                <c:ptCount val="12"/>
                <c:pt idx="0">
                  <c:v>9.4812575272963703E-2</c:v>
                </c:pt>
                <c:pt idx="1">
                  <c:v>6.1895570005217442E-2</c:v>
                </c:pt>
                <c:pt idx="2">
                  <c:v>7.3873503311175245E-2</c:v>
                </c:pt>
                <c:pt idx="3">
                  <c:v>6.8598757659651358E-2</c:v>
                </c:pt>
                <c:pt idx="4">
                  <c:v>5.5291306418133651E-2</c:v>
                </c:pt>
                <c:pt idx="5">
                  <c:v>7.8756493497298991E-2</c:v>
                </c:pt>
                <c:pt idx="6">
                  <c:v>6.609617437318635E-2</c:v>
                </c:pt>
                <c:pt idx="7">
                  <c:v>7.1070941731502718E-2</c:v>
                </c:pt>
                <c:pt idx="8">
                  <c:v>8.6233512288964559E-2</c:v>
                </c:pt>
                <c:pt idx="9">
                  <c:v>7.273600455307401E-2</c:v>
                </c:pt>
                <c:pt idx="10">
                  <c:v>7.6651167313311327E-2</c:v>
                </c:pt>
                <c:pt idx="11">
                  <c:v>0.16052144691238576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7482-47CD-94CC-02C1B831E1D2}"/>
            </c:ext>
          </c:extLst>
        </c:ser>
        <c:ser>
          <c:idx val="1"/>
          <c:order val="2"/>
          <c:tx>
            <c:strRef>
              <c:f>'[19.xlsx]Partida 19'!$C$31</c:f>
              <c:strCache>
                <c:ptCount val="1"/>
                <c:pt idx="0">
                  <c:v>% Ejecución Ppto. Vigente 2021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'[19.xlsx]Partida 19'!$D$28:$O$28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'[19.xlsx]Partida 19'!$D$31:$J$31</c:f>
              <c:numCache>
                <c:formatCode>0.0%</c:formatCode>
                <c:ptCount val="7"/>
                <c:pt idx="0">
                  <c:v>4.1394827769182215E-3</c:v>
                </c:pt>
                <c:pt idx="1">
                  <c:v>0.10130115321612763</c:v>
                </c:pt>
                <c:pt idx="2">
                  <c:v>0.11934299090618998</c:v>
                </c:pt>
                <c:pt idx="3">
                  <c:v>7.0960590146545502E-2</c:v>
                </c:pt>
                <c:pt idx="4">
                  <c:v>6.1554701515616948E-2</c:v>
                </c:pt>
                <c:pt idx="5">
                  <c:v>6.333346476158247E-2</c:v>
                </c:pt>
                <c:pt idx="6">
                  <c:v>6.7921483024797669E-2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7482-47CD-94CC-02C1B831E1D2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522267088"/>
        <c:axId val="522268264"/>
      </c:barChart>
      <c:catAx>
        <c:axId val="5222670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160000" spcFirstLastPara="1" vertOverflow="ellipsis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522268264"/>
        <c:crosses val="autoZero"/>
        <c:auto val="1"/>
        <c:lblAlgn val="ctr"/>
        <c:lblOffset val="100"/>
        <c:noMultiLvlLbl val="0"/>
      </c:catAx>
      <c:valAx>
        <c:axId val="522268264"/>
        <c:scaling>
          <c:orientation val="minMax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522267088"/>
        <c:crosses val="autoZero"/>
        <c:crossBetween val="between"/>
        <c:majorUnit val="5.000000000000001E-2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CL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34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lt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6" y="0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08711" y="0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14-09-2021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6" y="8893296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08711" y="8893296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6" y="0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08711" y="0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14-09-2021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98563" y="701675"/>
            <a:ext cx="4679950" cy="35115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46" tIns="46423" rIns="92846" bIns="46423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</p:spPr>
        <p:txBody>
          <a:bodyPr vert="horz" lIns="92846" tIns="46423" rIns="92846" bIns="46423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6" y="8893296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08711" y="8893296"/>
            <a:ext cx="3066732" cy="468154"/>
          </a:xfrm>
          <a:prstGeom prst="rect">
            <a:avLst/>
          </a:prstGeom>
        </p:spPr>
        <p:txBody>
          <a:bodyPr vert="horz" lIns="92846" tIns="46423" rIns="92846" bIns="46423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3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879962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15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2589730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18257961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17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35082446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18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5984248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19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3602043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8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81915493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9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3778991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10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4758773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11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402406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12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730365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13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439061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14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712415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14-09-2021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14-09-2021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14-09-2021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14-09-2021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14-09-2021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14-09-2021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14-09-2021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14-09-2021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14-09-2021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14-09-2021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14-09-2021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14-09-2021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14-09-2021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14-09-2021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14-09-2021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14-09-2021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14-09-2021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14-09-2021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14-09-2021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14-09-2021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14-09-2021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14-09-2021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14-09-2021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pic>
        <p:nvPicPr>
          <p:cNvPr id="7" name="Imagen 6">
            <a:extLst>
              <a:ext uri="{FF2B5EF4-FFF2-40B4-BE49-F238E27FC236}">
                <a16:creationId xmlns="" xmlns:a16="http://schemas.microsoft.com/office/drawing/2014/main" id="{3C698310-8BCB-4F59-809D-33CC9D683E4B}"/>
              </a:ext>
            </a:extLst>
          </p:cNvPr>
          <p:cNvPicPr>
            <a:picLocks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504000" y="136800"/>
            <a:ext cx="1951200" cy="57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14-09-2021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pic>
        <p:nvPicPr>
          <p:cNvPr id="5" name="Imagen 4">
            <a:extLst>
              <a:ext uri="{FF2B5EF4-FFF2-40B4-BE49-F238E27FC236}">
                <a16:creationId xmlns="" xmlns:a16="http://schemas.microsoft.com/office/drawing/2014/main" id="{31D9453B-D578-4DBA-8F06-03B572F5E9EA}"/>
              </a:ext>
            </a:extLst>
          </p:cNvPr>
          <p:cNvPicPr>
            <a:picLocks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504000" y="136800"/>
            <a:ext cx="1951200" cy="57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latin typeface="+mn-lt"/>
              </a:rPr>
              <a:t>EJECUCIÓN PRESUPUESTARIA DE GASTOS ACUMULADA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AL MES DE </a:t>
            </a:r>
            <a:r>
              <a:rPr lang="es-CL" sz="2000" b="1" dirty="0" smtClean="0">
                <a:latin typeface="+mn-lt"/>
              </a:rPr>
              <a:t>JULIO </a:t>
            </a:r>
            <a:r>
              <a:rPr lang="es-CL" sz="2000" b="1" dirty="0">
                <a:latin typeface="+mn-lt"/>
              </a:rPr>
              <a:t>DE 2021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PARTIDA 19: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MINISTERIO DE TRANSPORTES Y TELECOMUNICACIONES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 </a:t>
            </a:r>
            <a:r>
              <a:rPr lang="es-CL" sz="1200" dirty="0" smtClean="0"/>
              <a:t>agosto </a:t>
            </a:r>
            <a:r>
              <a:rPr lang="es-CL" sz="1200" dirty="0"/>
              <a:t>2021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90872" y="6296432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4" y="1426682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58014" y="779057"/>
            <a:ext cx="809592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JULIO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19. CAPÍTULO 01. PROGRAMA 05: FISCALIZACIÓN Y CONTROL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48418419"/>
              </p:ext>
            </p:extLst>
          </p:nvPr>
        </p:nvGraphicFramePr>
        <p:xfrm>
          <a:off x="558014" y="1772186"/>
          <a:ext cx="8095927" cy="4465129"/>
        </p:xfrm>
        <a:graphic>
          <a:graphicData uri="http://schemas.openxmlformats.org/drawingml/2006/table">
            <a:tbl>
              <a:tblPr/>
              <a:tblGrid>
                <a:gridCol w="811106"/>
                <a:gridCol w="299625"/>
                <a:gridCol w="299625"/>
                <a:gridCol w="2714784"/>
                <a:gridCol w="811106"/>
                <a:gridCol w="811106"/>
                <a:gridCol w="811106"/>
                <a:gridCol w="811106"/>
                <a:gridCol w="726363"/>
              </a:tblGrid>
              <a:tr h="199559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611147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61920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10.988.252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11.637.475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649.223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6.430.164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55,3%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9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8.284.743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8.375.933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91.190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4.966.114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59,3%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9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2.278.040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2.278.040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878.332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38,6%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9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37.275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37.275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2.427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6,5%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9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37.275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37.275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2.427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6,5%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9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2.300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2.155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93,7%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9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2.300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2.155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93,7%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9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Observatorio de Seguridad Vial (SEGIB)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2.300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2.155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93,7%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9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135.993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135.993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19.933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14,7%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9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135.993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135.993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19.933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14,7%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9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285.176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285.176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39.445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13,8%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9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17.383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17.383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9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144.684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144.684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9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51.125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51.125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9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71.984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71.984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39.445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54,8%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9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521.758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520.758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521.758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9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521.758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520.758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521.758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9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886044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73832" y="6497554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24634" y="1168794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18864" y="608176"/>
            <a:ext cx="8114582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JULIO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19. CAPÍTULO 01. PROGRAMA 06: SUBSIDIO NACIONAL AL TRANSPORTE PÚBLICO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4346123"/>
              </p:ext>
            </p:extLst>
          </p:nvPr>
        </p:nvGraphicFramePr>
        <p:xfrm>
          <a:off x="518864" y="1427613"/>
          <a:ext cx="8114582" cy="4982802"/>
        </p:xfrm>
        <a:graphic>
          <a:graphicData uri="http://schemas.openxmlformats.org/drawingml/2006/table">
            <a:tbl>
              <a:tblPr/>
              <a:tblGrid>
                <a:gridCol w="812975"/>
                <a:gridCol w="300315"/>
                <a:gridCol w="300315"/>
                <a:gridCol w="2721040"/>
                <a:gridCol w="812975"/>
                <a:gridCol w="812975"/>
                <a:gridCol w="812975"/>
                <a:gridCol w="812975"/>
                <a:gridCol w="728037"/>
              </a:tblGrid>
              <a:tr h="149018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8133" marR="8133" marT="81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8133" marR="8133" marT="8133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456375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195589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933.795.362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963.020.525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29.225.163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484.826.784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50,3%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90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3.349.114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3.498.529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149.415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1.987.708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56,8%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90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150.539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150.539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42.301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28,1%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90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897.114.227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896.955.988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-158.239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448.330.766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90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897.114.227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896.955.988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-158.239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448.330.766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90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511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Subsidios al Transporte Regional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16.288.118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16.129.879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-158.239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6.750.367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41,9%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90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512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Nacional al Transporte Público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177.613.363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177.613.363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77.706.601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43,8%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90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513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Rebaja tarifa adulto mayor en regiones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32.720.000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32.720.000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12.410.534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37,9%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90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520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Transitorio - Transantiago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226.348.070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226.348.070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112.540.300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49,7%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90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521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Transporte Público - Transantiago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238.922.964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238.922.964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238.922.964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90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522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Especial Adicional - Transantiago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154.089.554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154.089.554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90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523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Rebaja tarifa adulto mayor en Sistema Transantiago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51.132.158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51.132.158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90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173.703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173.703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69.802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40,2%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90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25.563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25.563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397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1,6%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90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148.140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148.140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69.405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46,9%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90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4.416.178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-4.416.178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90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Emergencia Transitorio                                              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4.416.178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-4.416.178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90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4.198.385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4.198.385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745.042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17,7%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90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4.198.385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4.198.385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745.042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17,7%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5833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24.391.216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24.391.216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90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7.219.898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7.219.898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90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Metro Regional de Valparaíso S.A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2.096.167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2.096.167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90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Trenes Metropolitanos S.A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1.125.388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1.125.388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90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FESUB Concepción S.A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3.998.343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3.998.343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90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17.171.318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17.171.318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90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Apoyo Regional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17.171.318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17.171.318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90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33.651.165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33.650.165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33.651.165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90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33.651.165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33.650.165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33.651.165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4901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8133" marR="8133" marT="81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8133" marR="8133" marT="8133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68064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18864" y="5646861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12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4" y="1375515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18864" y="665388"/>
            <a:ext cx="816793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JULIO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19. CAPÍTULO 01. PROGRAMA 07: PROGRAMA DESARROLLO LOGÍSTICO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27294393"/>
              </p:ext>
            </p:extLst>
          </p:nvPr>
        </p:nvGraphicFramePr>
        <p:xfrm>
          <a:off x="518864" y="1783522"/>
          <a:ext cx="8167935" cy="3733707"/>
        </p:xfrm>
        <a:graphic>
          <a:graphicData uri="http://schemas.openxmlformats.org/drawingml/2006/table">
            <a:tbl>
              <a:tblPr/>
              <a:tblGrid>
                <a:gridCol w="818320"/>
                <a:gridCol w="302290"/>
                <a:gridCol w="302290"/>
                <a:gridCol w="2738931"/>
                <a:gridCol w="818320"/>
                <a:gridCol w="818320"/>
                <a:gridCol w="818320"/>
                <a:gridCol w="818320"/>
                <a:gridCol w="732824"/>
              </a:tblGrid>
              <a:tr h="203195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622284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66693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1.026.794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1.144.970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118.176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591.384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51,7%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31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820.928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814.235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-6.693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448.040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31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188.448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188.448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12.179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6,5%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31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4.600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4.238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92,1%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31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4.600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4.238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92,1%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31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Comisión Interamericana de Puertos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4.600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4.238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92,1%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31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10.818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10.818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1.058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9,8%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31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31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1.023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1.023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31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2.695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2.695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31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6.589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6.589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1.058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16,1%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31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125.869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124.869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125.869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31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125.869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124.869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125.869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31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39104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18958" y="6009710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13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960" y="1558284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21543" y="720970"/>
            <a:ext cx="8131836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JULIO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19. CAPÍTULO 01. PROGRAMA 08: PROGRAMA DE VIALIDAD Y TRANSPORTE URBANO: SECTRA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21777365"/>
              </p:ext>
            </p:extLst>
          </p:nvPr>
        </p:nvGraphicFramePr>
        <p:xfrm>
          <a:off x="518958" y="1871356"/>
          <a:ext cx="8134421" cy="4035625"/>
        </p:xfrm>
        <a:graphic>
          <a:graphicData uri="http://schemas.openxmlformats.org/drawingml/2006/table">
            <a:tbl>
              <a:tblPr/>
              <a:tblGrid>
                <a:gridCol w="808015"/>
                <a:gridCol w="298484"/>
                <a:gridCol w="298484"/>
                <a:gridCol w="2773783"/>
                <a:gridCol w="808015"/>
                <a:gridCol w="808015"/>
                <a:gridCol w="808015"/>
                <a:gridCol w="808015"/>
                <a:gridCol w="723595"/>
              </a:tblGrid>
              <a:tr h="204984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344" marR="9344" marT="93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344" marR="9344" marT="93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627765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69042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9.565.711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6.115.106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-3.450.605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2.902.150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47,5%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2049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2.201.435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2.186.119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-15.316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1.263.037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57,8%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2049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663.592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663.592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375.531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56,6%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2049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58.025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58.025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27.515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47,4%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2049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4.601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4.601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2049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7.411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7.411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2049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46.013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46.013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27.515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59,8%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2049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4.288.365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-4.288.365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2049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Emergencia Transitorio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4.288.365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-4.288.365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2049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2.352.294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2.352.294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381.991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16,2%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26904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Estudios Básicos       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1.230.877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1.230.877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63.791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5,2%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2049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1.121.417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1.121.417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318.200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28,4%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2049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854.076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853.076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854.076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2049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854.076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853.076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854.076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20498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46269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9452" y="4727169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14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959" y="1772816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21543" y="844080"/>
            <a:ext cx="813183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JULIO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19. PROGRAMA: TRANSANTIAGO FET COVID-19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13002455"/>
              </p:ext>
            </p:extLst>
          </p:nvPr>
        </p:nvGraphicFramePr>
        <p:xfrm>
          <a:off x="520251" y="2160063"/>
          <a:ext cx="8134420" cy="2327738"/>
        </p:xfrm>
        <a:graphic>
          <a:graphicData uri="http://schemas.openxmlformats.org/drawingml/2006/table">
            <a:tbl>
              <a:tblPr/>
              <a:tblGrid>
                <a:gridCol w="808015"/>
                <a:gridCol w="298484"/>
                <a:gridCol w="298484"/>
                <a:gridCol w="2773782"/>
                <a:gridCol w="808015"/>
                <a:gridCol w="808015"/>
                <a:gridCol w="808015"/>
                <a:gridCol w="808015"/>
                <a:gridCol w="723595"/>
              </a:tblGrid>
              <a:tr h="315626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344" marR="9344" marT="93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344" marR="9344" marT="93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966602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414258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245.400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245.400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3156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245.400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245.400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31562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245.400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245.400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83231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96456" y="4816624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15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96456" y="1806152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21543" y="844080"/>
            <a:ext cx="813183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JULIO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19. PROGRAMA:UNIDAD OPERATIVA CONTROL DE TRANSITO FET COVID-19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26532690"/>
              </p:ext>
            </p:extLst>
          </p:nvPr>
        </p:nvGraphicFramePr>
        <p:xfrm>
          <a:off x="496455" y="2394076"/>
          <a:ext cx="8156922" cy="2331067"/>
        </p:xfrm>
        <a:graphic>
          <a:graphicData uri="http://schemas.openxmlformats.org/drawingml/2006/table">
            <a:tbl>
              <a:tblPr/>
              <a:tblGrid>
                <a:gridCol w="810250"/>
                <a:gridCol w="299310"/>
                <a:gridCol w="299310"/>
                <a:gridCol w="2781455"/>
                <a:gridCol w="810250"/>
                <a:gridCol w="810250"/>
                <a:gridCol w="810250"/>
                <a:gridCol w="810250"/>
                <a:gridCol w="725597"/>
              </a:tblGrid>
              <a:tr h="316077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344" marR="9344" marT="93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344" marR="9344" marT="93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967985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414851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1.093.053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1.093.053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3160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1.093.053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1.093.053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31607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1.093.053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1.093.053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39690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24782" y="4715255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16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67582" y="1765967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21543" y="844080"/>
            <a:ext cx="8131836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JULIO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19. PROGRAMA: SUBSIDIO NACIONAL TRANSPORTE PÚBLICO FET COVID-19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483263"/>
              </p:ext>
            </p:extLst>
          </p:nvPr>
        </p:nvGraphicFramePr>
        <p:xfrm>
          <a:off x="521543" y="2054939"/>
          <a:ext cx="8131836" cy="2454182"/>
        </p:xfrm>
        <a:graphic>
          <a:graphicData uri="http://schemas.openxmlformats.org/drawingml/2006/table">
            <a:tbl>
              <a:tblPr/>
              <a:tblGrid>
                <a:gridCol w="807758"/>
                <a:gridCol w="298390"/>
                <a:gridCol w="298390"/>
                <a:gridCol w="2772901"/>
                <a:gridCol w="807758"/>
                <a:gridCol w="807758"/>
                <a:gridCol w="807758"/>
                <a:gridCol w="807758"/>
                <a:gridCol w="723365"/>
              </a:tblGrid>
              <a:tr h="332771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344" marR="9344" marT="93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344" marR="9344" marT="93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1019108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436761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4.416.178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4.416.178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5.500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3327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4.416.178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4.416.178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5.500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33277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4.416.178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4.416.178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5.500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90009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18957" y="5714423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17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82953" y="1777904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21543" y="720970"/>
            <a:ext cx="8131836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JULIO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19. PROGRAMA DE VIALIDAD Y TRANSPORTE URBANO: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SECTRA FET COVID-19 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17067968"/>
              </p:ext>
            </p:extLst>
          </p:nvPr>
        </p:nvGraphicFramePr>
        <p:xfrm>
          <a:off x="518958" y="2488983"/>
          <a:ext cx="8134421" cy="2884233"/>
        </p:xfrm>
        <a:graphic>
          <a:graphicData uri="http://schemas.openxmlformats.org/drawingml/2006/table">
            <a:tbl>
              <a:tblPr/>
              <a:tblGrid>
                <a:gridCol w="808015"/>
                <a:gridCol w="298484"/>
                <a:gridCol w="298484"/>
                <a:gridCol w="2773783"/>
                <a:gridCol w="808015"/>
                <a:gridCol w="808015"/>
                <a:gridCol w="808015"/>
                <a:gridCol w="808015"/>
                <a:gridCol w="723595"/>
              </a:tblGrid>
              <a:tr h="253559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344" marR="9344" marT="93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344" marR="9344" marT="934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776524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332796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4.288.365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4.288.365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65.497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253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1.360.065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1.360.065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65.497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4,8%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253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Estudios Básicos       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968.865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968.865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65.497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6,8%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253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391.200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391.200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253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2.928.300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2.928.300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253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2.928.300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2.928.300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CE6F1"/>
                    </a:solidFill>
                  </a:tcPr>
                </a:tc>
              </a:tr>
              <a:tr h="2535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     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2.928.300 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2.928.300 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344" marR="9344" marT="934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344" marR="9344" marT="934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65497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96552" y="5934892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18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4" y="1460504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504519" y="821227"/>
            <a:ext cx="816794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JULIO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19. CAPÍTULO 02. PROGRAMA 01: SUBSECRETARÍA DE TELECOMUNICACIONES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2213179"/>
              </p:ext>
            </p:extLst>
          </p:nvPr>
        </p:nvGraphicFramePr>
        <p:xfrm>
          <a:off x="518864" y="1809372"/>
          <a:ext cx="8153593" cy="3923876"/>
        </p:xfrm>
        <a:graphic>
          <a:graphicData uri="http://schemas.openxmlformats.org/drawingml/2006/table">
            <a:tbl>
              <a:tblPr/>
              <a:tblGrid>
                <a:gridCol w="816883"/>
                <a:gridCol w="301759"/>
                <a:gridCol w="301759"/>
                <a:gridCol w="2734122"/>
                <a:gridCol w="816883"/>
                <a:gridCol w="816883"/>
                <a:gridCol w="816883"/>
                <a:gridCol w="816883"/>
                <a:gridCol w="731538"/>
              </a:tblGrid>
              <a:tr h="183573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62194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40941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53.465.866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54.438.519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972.653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9.256.120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35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8.277.704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8.240.886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-36.818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4.773.547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57,9%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35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789.108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789.108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398.407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50,5%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35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653.391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653.381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653.380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35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35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653.381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653.381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653.380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35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131.903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131.903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54.088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35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15.338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15.338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3.091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20,2%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35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116.565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116.565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50.997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43,7%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35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8.803.214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8.803.214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35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Por Anticipos a Contratistas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8.803.214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8.803.214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35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35.461.927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35.461.927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3.023.537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8,5%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35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35.461.927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35.461.927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3.023.537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8,5%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35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Desarrollo de las Telecomunicaciones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35.461.927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35.461.927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3.023.537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8,5%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35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357.090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356.090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353.161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98,9%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35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357.090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356.090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353.161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98,9%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357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6445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18864" y="5679074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19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4" y="1566138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87598" y="764704"/>
            <a:ext cx="8171659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JULIO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19. CAPÍTULO 03. PROGRAMA 01: JUNTA DE AERONÁUTICA CIVIL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45305591"/>
              </p:ext>
            </p:extLst>
          </p:nvPr>
        </p:nvGraphicFramePr>
        <p:xfrm>
          <a:off x="518864" y="1931020"/>
          <a:ext cx="8140392" cy="3586208"/>
        </p:xfrm>
        <a:graphic>
          <a:graphicData uri="http://schemas.openxmlformats.org/drawingml/2006/table">
            <a:tbl>
              <a:tblPr/>
              <a:tblGrid>
                <a:gridCol w="822944"/>
                <a:gridCol w="303998"/>
                <a:gridCol w="303998"/>
                <a:gridCol w="2680711"/>
                <a:gridCol w="822944"/>
                <a:gridCol w="822944"/>
                <a:gridCol w="822944"/>
                <a:gridCol w="822944"/>
                <a:gridCol w="736965"/>
              </a:tblGrid>
              <a:tr h="219005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670704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87444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1.215.688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1.249.483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33.795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656.255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90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1.007.907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997.847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-10.060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539.684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90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162.436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162.436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55.597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34,2%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90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29.653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29.653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14.826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90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29.653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29.653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14.826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90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Convenio de Atención de Usuarios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29.653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29.653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14.826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90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13.692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13.692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1.293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9,4%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90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4.728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4.728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1.293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90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8.964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8.964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90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44.855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43.855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44.855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90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44.855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43.855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44.855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900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17407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95625" y="793194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JULIO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19 MINISTERIO DE TRANSPORTES Y TELECOMUNICACIONES</a:t>
            </a:r>
            <a:endParaRPr lang="es-CL" sz="16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452F03-F775-4AB4-A3E9-A5A78C748C69}" type="slidenum">
              <a:rPr kumimoji="0" lang="es-CL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s-CL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496855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CL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</p:txBody>
      </p:sp>
      <p:graphicFrame>
        <p:nvGraphicFramePr>
          <p:cNvPr id="7" name="Gráfico 6">
            <a:extLst>
              <a:ext uri="{FF2B5EF4-FFF2-40B4-BE49-F238E27FC236}">
                <a16:creationId xmlns="" xmlns:a16="http://schemas.microsoft.com/office/drawing/2014/main" id="{52DDFA81-9B94-4E5F-989A-1115AA4239A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15020181"/>
              </p:ext>
            </p:extLst>
          </p:nvPr>
        </p:nvGraphicFramePr>
        <p:xfrm>
          <a:off x="395625" y="1607343"/>
          <a:ext cx="8210798" cy="419792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235319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6" name="1 Título"/>
          <p:cNvSpPr txBox="1">
            <a:spLocks noGrp="1"/>
          </p:cNvSpPr>
          <p:nvPr>
            <p:ph type="title"/>
          </p:nvPr>
        </p:nvSpPr>
        <p:spPr>
          <a:xfrm>
            <a:off x="539552" y="764704"/>
            <a:ext cx="8147248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JULIO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19 MINISTERIO DE TRANSPORTES Y TELECOMUNICACIONES</a:t>
            </a:r>
          </a:p>
        </p:txBody>
      </p:sp>
      <p:graphicFrame>
        <p:nvGraphicFramePr>
          <p:cNvPr id="7" name="1 Gráfico">
            <a:extLst>
              <a:ext uri="{FF2B5EF4-FFF2-40B4-BE49-F238E27FC236}">
                <a16:creationId xmlns:xdr="http://schemas.openxmlformats.org/drawingml/2006/spreadsheetDrawing" xmlns:a16="http://schemas.microsoft.com/office/drawing/2014/main" xmlns="" xmlns:lc="http://schemas.openxmlformats.org/drawingml/2006/lockedCanvas" id="{5DEE9E19-4B2C-479D-89DB-FF54FBE7F2B2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39370326"/>
              </p:ext>
            </p:extLst>
          </p:nvPr>
        </p:nvGraphicFramePr>
        <p:xfrm>
          <a:off x="539552" y="1914524"/>
          <a:ext cx="8147248" cy="38907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8594350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Marcador de número de diapositiva 4">
            <a:extLst>
              <a:ext uri="{FF2B5EF4-FFF2-40B4-BE49-F238E27FC236}">
                <a16:creationId xmlns="" xmlns:a16="http://schemas.microsoft.com/office/drawing/2014/main" id="{68AA2C82-760D-4566-93EB-BAC8C9BB40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8" name="1 Título"/>
          <p:cNvSpPr txBox="1">
            <a:spLocks noGrp="1"/>
          </p:cNvSpPr>
          <p:nvPr>
            <p:ph type="title"/>
          </p:nvPr>
        </p:nvSpPr>
        <p:spPr>
          <a:xfrm>
            <a:off x="457198" y="702645"/>
            <a:ext cx="8220200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JULIO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19 MINISTERIO DE TRANSPORTES Y TELECOMUNICACIONES</a:t>
            </a:r>
          </a:p>
        </p:txBody>
      </p:sp>
      <p:graphicFrame>
        <p:nvGraphicFramePr>
          <p:cNvPr id="6" name="2 Gráfico">
            <a:extLst>
              <a:ext uri="{FF2B5EF4-FFF2-40B4-BE49-F238E27FC236}">
                <a16:creationId xmlns:xdr="http://schemas.openxmlformats.org/drawingml/2006/spreadsheetDrawing" xmlns:a16="http://schemas.microsoft.com/office/drawing/2014/main" xmlns="" xmlns:lc="http://schemas.openxmlformats.org/drawingml/2006/lockedCanvas" id="{07E64580-E7A6-4D61-803A-558CCE8D2DC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36151352"/>
              </p:ext>
            </p:extLst>
          </p:nvPr>
        </p:nvGraphicFramePr>
        <p:xfrm>
          <a:off x="457198" y="1895474"/>
          <a:ext cx="8220199" cy="41258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09213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11560" y="764774"/>
            <a:ext cx="763284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JULIO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19 MINISTERIO DE TRANSPORTES Y TELECOMUNICACIONES</a:t>
            </a:r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23628" y="5775068"/>
            <a:ext cx="7320679" cy="288032"/>
          </a:xfrm>
        </p:spPr>
        <p:txBody>
          <a:bodyPr/>
          <a:lstStyle/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611560" y="1472744"/>
            <a:ext cx="7344816" cy="273359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graphicFrame>
        <p:nvGraphicFramePr>
          <p:cNvPr id="7" name="Tabl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43460781"/>
              </p:ext>
            </p:extLst>
          </p:nvPr>
        </p:nvGraphicFramePr>
        <p:xfrm>
          <a:off x="623628" y="1769266"/>
          <a:ext cx="7632850" cy="3912087"/>
        </p:xfrm>
        <a:graphic>
          <a:graphicData uri="http://schemas.openxmlformats.org/drawingml/2006/table">
            <a:tbl>
              <a:tblPr/>
              <a:tblGrid>
                <a:gridCol w="889393"/>
                <a:gridCol w="2376139"/>
                <a:gridCol w="889393"/>
                <a:gridCol w="889393"/>
                <a:gridCol w="889393"/>
                <a:gridCol w="889393"/>
                <a:gridCol w="809746"/>
              </a:tblGrid>
              <a:tr h="228443">
                <a:tc rowSpan="2" gridSpan="2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699607">
                <a:tc gridSpan="2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42721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1.073.774.005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1.115.233.894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41.459.889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532.576.100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84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43.336.982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43.425.368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88.386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25.048.240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84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10.874.173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10.874.173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4.101.636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37,7%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84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260.479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260.479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134.465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51,6%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84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897.180.380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897.022.141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-158.239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448.375.568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84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145.013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798.394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653.381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677.574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84,9%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84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1.203.383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1.203.383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376.262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84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10.042.996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-10.042.996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84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42.316.721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48.431.417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6.114.696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10.217.865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21,1%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84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PRÉSTAMOS          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8.803.214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8.803.214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84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59.853.143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62.781.443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2.928.300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3.023.537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4,8%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84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40.624.882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40.615.882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40.620.953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28443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1.009.000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1.000.000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24812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85598" y="672371"/>
            <a:ext cx="7743371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JULIO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PARTIDA 19 MINISTERIO DE TRANSPORTES Y TELECOMUNICACIONES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RESUMEN POR CAPÍTULOS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 dirty="0"/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467544" y="6065445"/>
            <a:ext cx="7480784" cy="288032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es-CL" sz="1050" b="1" dirty="0">
                <a:solidFill>
                  <a:prstClr val="black"/>
                </a:solidFill>
              </a:rPr>
              <a:t>Fuente</a:t>
            </a:r>
            <a:r>
              <a:rPr lang="es-CL" sz="1050" dirty="0">
                <a:solidFill>
                  <a:prstClr val="black"/>
                </a:solidFill>
              </a:rPr>
              <a:t>: Elaboración propia en base  a informes de ejecución presupuestaria 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585598" y="1656182"/>
            <a:ext cx="7509520" cy="36736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29997963"/>
              </p:ext>
            </p:extLst>
          </p:nvPr>
        </p:nvGraphicFramePr>
        <p:xfrm>
          <a:off x="585598" y="2019516"/>
          <a:ext cx="7743370" cy="3892536"/>
        </p:xfrm>
        <a:graphic>
          <a:graphicData uri="http://schemas.openxmlformats.org/drawingml/2006/table">
            <a:tbl>
              <a:tblPr/>
              <a:tblGrid>
                <a:gridCol w="330771"/>
                <a:gridCol w="330771"/>
                <a:gridCol w="2967024"/>
                <a:gridCol w="886469"/>
                <a:gridCol w="873238"/>
                <a:gridCol w="727699"/>
                <a:gridCol w="886469"/>
                <a:gridCol w="740929"/>
              </a:tblGrid>
              <a:tr h="184809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704583"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Prog.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Programa Presupuestario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3811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SECRETARÍA Y ADMINISTRACIÓN GENERAL DE TRANSPORTES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1.019.092.451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1.049.502.896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30.410.445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522.592.728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49,8%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48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Secretaría y Administración General de Transportes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15.509.511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16.511.504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1.001.993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9.291.648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48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Transantiago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34.346.225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37.878.660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3.532.435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14.874.155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48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Unidad Operativa de Control de Tránsito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13.860.596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13.194.656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-665.940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3.676.443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27,9%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48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Fiscalización y Control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10.988.252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11.637.475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649.223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6.430.164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48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Nacional al Transporte Público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933.795.362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963.020.525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29.225.163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484.826.784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50,3%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48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Desarrollo Logístico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1.026.794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1.144.970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118.176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591.384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51,7%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48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08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Vialidad y Transporte Urbano: Sectra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9.565.711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6.115.106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-3.450.605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2.902.150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48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Transantiago FET COVID-19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245.400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245.400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48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Unidad Operativa de Control de Tránsito FET COVID-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1.093.053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1.093.053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480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pt-BR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Subsidio Nacional al Transporte Público FET COVID-19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4.416.178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4.416.178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5.500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344206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Vialidad y Transporte Urbano: Sectra FET COVID-19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4.288.365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4.288.365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65.497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48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TELECOMUNICACIONES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53.465.866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54.438.519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972.653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9.256.120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17,0%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148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JUNTA DE AERONÁUTICA CIVIL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1.215.688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1.249.483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33.795 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656.255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52,5%</a:t>
                      </a:r>
                    </a:p>
                  </a:txBody>
                  <a:tcPr marL="9525" marR="9525" marT="9525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27985" y="6424369"/>
            <a:ext cx="7977800" cy="279550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67544" y="1694321"/>
            <a:ext cx="7860248" cy="33635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405024" y="803005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JULIO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19. CAPÍTULO 01. PROGRAMA 01: SECRETARÍA Y ADMINISTRACIÓN GENERAL DE TRANSPORTES</a:t>
            </a:r>
          </a:p>
        </p:txBody>
      </p:sp>
      <p:graphicFrame>
        <p:nvGraphicFramePr>
          <p:cNvPr id="3" name="Tabla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74460083"/>
              </p:ext>
            </p:extLst>
          </p:nvPr>
        </p:nvGraphicFramePr>
        <p:xfrm>
          <a:off x="417964" y="2030679"/>
          <a:ext cx="8210796" cy="4254109"/>
        </p:xfrm>
        <a:graphic>
          <a:graphicData uri="http://schemas.openxmlformats.org/drawingml/2006/table">
            <a:tbl>
              <a:tblPr/>
              <a:tblGrid>
                <a:gridCol w="822614"/>
                <a:gridCol w="303876"/>
                <a:gridCol w="303876"/>
                <a:gridCol w="2753304"/>
                <a:gridCol w="822614"/>
                <a:gridCol w="822614"/>
                <a:gridCol w="822614"/>
                <a:gridCol w="822614"/>
                <a:gridCol w="736670"/>
              </a:tblGrid>
              <a:tr h="181994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557356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38867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15.509.511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16.511.504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1.001.993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9.291.648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56,3%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1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12.566.037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12.509.402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-56.635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7.247.864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57,9%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1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2.592.321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2.592.321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963.763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37,2%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1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203.699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203.699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112.552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55,3%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1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203.699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203.699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112.552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55,3%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1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29.600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29.600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23.583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79,7%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1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Organismos Internacionales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29.600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29.600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23.583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79,7%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1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Foro Internacional de Transporte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25.200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-800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19.442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77,2%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1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Unión Internacional de Transporte Público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3.600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4.141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94,1%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1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4.417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4.417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9,1%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1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4.417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4.417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9,1%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1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315.136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315.136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87.557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27,8%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1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9.203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9.203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1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5.113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5.113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1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38.855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38.855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13.221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1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261.965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261.965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74.336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28,4%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1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855.929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854.929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855.929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1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855.929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854.929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855.929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8199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66054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74239" y="6033814"/>
            <a:ext cx="7905792" cy="23800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474239" y="1520213"/>
            <a:ext cx="7860248" cy="20240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2021                                                                                                                                        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537789" y="773281"/>
            <a:ext cx="814724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JULIO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19. CAPÍTULO 01. PROGRAMA 03: TRANSANTIAGO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6695296"/>
              </p:ext>
            </p:extLst>
          </p:nvPr>
        </p:nvGraphicFramePr>
        <p:xfrm>
          <a:off x="537790" y="1878464"/>
          <a:ext cx="7977562" cy="4070820"/>
        </p:xfrm>
        <a:graphic>
          <a:graphicData uri="http://schemas.openxmlformats.org/drawingml/2006/table">
            <a:tbl>
              <a:tblPr/>
              <a:tblGrid>
                <a:gridCol w="799247"/>
                <a:gridCol w="295245"/>
                <a:gridCol w="295245"/>
                <a:gridCol w="2675093"/>
                <a:gridCol w="799247"/>
                <a:gridCol w="799247"/>
                <a:gridCol w="799247"/>
                <a:gridCol w="799247"/>
                <a:gridCol w="715744"/>
              </a:tblGrid>
              <a:tr h="199795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611870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62230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34.346.225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37.878.660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3.532.435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14.874.155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39,3%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97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3.934.141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3.910.800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-23.341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2.173.101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55,6%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97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3.408.598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3.408.598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1.120.425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32,9%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97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19.505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19.505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19.486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97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19.505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19.505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19.486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97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163.089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163.089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90.723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55,6%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97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15.338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15.338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5,7%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97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147.751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147.751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89.853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60,8%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97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245.400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-245.400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97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Emergencia Transitorio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245.400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-245.400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97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26.592.997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25.592.997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-1.000.000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7.687.749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97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Estudios Básicos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8.000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97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26.592.997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25.584.997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-1.008.000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7.679.749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97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3.782.671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3.781.671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3.782.671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97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3.782.671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3.781.671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3.782.671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199795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1.001.000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12288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5592" y="5900239"/>
            <a:ext cx="7797552" cy="219821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518864" y="1566138"/>
            <a:ext cx="7869560" cy="288973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spcBef>
                <a:spcPts val="0"/>
              </a:spcBef>
            </a:pPr>
            <a:r>
              <a:rPr lang="es-CL" sz="1200" b="1" dirty="0">
                <a:solidFill>
                  <a:prstClr val="black"/>
                </a:solidFill>
                <a:ea typeface="Verdana" pitchFamily="34" charset="0"/>
                <a:cs typeface="Verdana" pitchFamily="34" charset="0"/>
              </a:rPr>
              <a:t>en miles de pesos de 2021</a:t>
            </a:r>
          </a:p>
        </p:txBody>
      </p:sp>
      <p:sp>
        <p:nvSpPr>
          <p:cNvPr id="10" name="1 Título"/>
          <p:cNvSpPr>
            <a:spLocks noGrp="1"/>
          </p:cNvSpPr>
          <p:nvPr>
            <p:ph type="title"/>
          </p:nvPr>
        </p:nvSpPr>
        <p:spPr>
          <a:xfrm>
            <a:off x="475069" y="755224"/>
            <a:ext cx="8211730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JULIO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2021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19. CAPÍTULO 01. PROGRAMA 04: UNIDAD OPERATIVA DE CONTROL DE TRÁNSITO</a:t>
            </a:r>
          </a:p>
        </p:txBody>
      </p:sp>
      <p:graphicFrame>
        <p:nvGraphicFramePr>
          <p:cNvPr id="2" name="Tab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01895335"/>
              </p:ext>
            </p:extLst>
          </p:nvPr>
        </p:nvGraphicFramePr>
        <p:xfrm>
          <a:off x="518865" y="1855108"/>
          <a:ext cx="8167934" cy="3992448"/>
        </p:xfrm>
        <a:graphic>
          <a:graphicData uri="http://schemas.openxmlformats.org/drawingml/2006/table">
            <a:tbl>
              <a:tblPr/>
              <a:tblGrid>
                <a:gridCol w="818320"/>
                <a:gridCol w="302290"/>
                <a:gridCol w="302290"/>
                <a:gridCol w="2738930"/>
                <a:gridCol w="818320"/>
                <a:gridCol w="818320"/>
                <a:gridCol w="818320"/>
                <a:gridCol w="818320"/>
                <a:gridCol w="732824"/>
              </a:tblGrid>
              <a:tr h="206062">
                <a:tc rowSpan="2" gridSpan="4"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Subtítulo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2021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9434" marR="9434" marT="9434" marB="0" anchor="b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</a:tr>
              <a:tr h="631062">
                <a:tc gridSpan="4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Pptos.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P. Vigente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</a:tr>
              <a:tr h="270456"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13.860.596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13.194.656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-665.940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3.676.443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27,9%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60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2.894.973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2.891.617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-3.356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1.649.145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60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641.091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641.091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255.101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39,8%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60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4.593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4.593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3.861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84,1%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60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4.593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4.593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3.861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84,1%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60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ES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51.841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51.841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4.781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9,2%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60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6.135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6.135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60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45.706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45.706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4.781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10,5%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60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FINANCIEROS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1.093.053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-1.093.053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60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Emergencia Transitorio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1.093.053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-1.093.053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60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9.173.045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9.173.045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1.332.086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14,5%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60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9.173.045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9.173.045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1.332.086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14,5%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60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431.469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430.469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431.469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60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431.469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430.469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431.469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  <a:tr h="206062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434" marR="9434" marT="9434" marB="0" anchor="ctr">
                    <a:lnL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9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9434" marR="9434" marT="943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19528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4093</TotalTime>
  <Words>3164</Words>
  <Application>Microsoft Office PowerPoint</Application>
  <PresentationFormat>Presentación en pantalla (4:3)</PresentationFormat>
  <Paragraphs>1961</Paragraphs>
  <Slides>19</Slides>
  <Notes>14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19</vt:i4>
      </vt:variant>
    </vt:vector>
  </HeadingPairs>
  <TitlesOfParts>
    <vt:vector size="24" baseType="lpstr">
      <vt:lpstr>Arial</vt:lpstr>
      <vt:lpstr>Calibri</vt:lpstr>
      <vt:lpstr>Verdana</vt:lpstr>
      <vt:lpstr>1_Tema de Office</vt:lpstr>
      <vt:lpstr>Tema de Office</vt:lpstr>
      <vt:lpstr>EJECUCIÓN PRESUPUESTARIA DE GASTOS ACUMULADA AL MES DE JULIO DE 2021 PARTIDA 19: MINISTERIO DE TRANSPORTES Y TELECOMUNICACIONES</vt:lpstr>
      <vt:lpstr>EJECUCIÓN ACUMULADA DE GASTOS A JULIO DE 2021  PARTIDA 19 MINISTERIO DE TRANSPORTES Y TELECOMUNICACIONES</vt:lpstr>
      <vt:lpstr>COMPORTAMIENTO DE LA EJECUCIÓN ACUMULADA DE GASTOS A JULIO DE 2021  PARTIDA 19 MINISTERIO DE TRANSPORTES Y TELECOMUNICACIONES</vt:lpstr>
      <vt:lpstr>COMPORTAMIENTO DE LA EJECUCIÓN ACUMULADA DE GASTOS A JULIO DE 2021  PARTIDA 19 MINISTERIO DE TRANSPORTES Y TELECOMUNICACIONES</vt:lpstr>
      <vt:lpstr>EJECUCIÓN ACUMULADA DE GASTOS A JULIO DE 2021  PARTIDA 19 MINISTERIO DE TRANSPORTES Y TELECOMUNICACIONES</vt:lpstr>
      <vt:lpstr>EJECUCIÓN ACUMULADA DE GASTOS A JULIO DE 2021  PARTIDA 19 MINISTERIO DE TRANSPORTES Y TELECOMUNICACIONES  RESUMEN POR CAPÍTULOS</vt:lpstr>
      <vt:lpstr>EJECUCIÓN ACUMULADA DE GASTOS A JULIO DE 2021  PARTIDA 19. CAPÍTULO 01. PROGRAMA 01: SECRETARÍA Y ADMINISTRACIÓN GENERAL DE TRANSPORTES</vt:lpstr>
      <vt:lpstr>EJECUCIÓN ACUMULADA DE GASTOS A JULIO DE 2021  PARTIDA 19. CAPÍTULO 01. PROGRAMA 03: TRANSANTIAGO</vt:lpstr>
      <vt:lpstr>EJECUCIÓN ACUMULADA DE GASTOS A JULIO DE 2021  PARTIDA 19. CAPÍTULO 01. PROGRAMA 04: UNIDAD OPERATIVA DE CONTROL DE TRÁNSITO</vt:lpstr>
      <vt:lpstr>EJECUCIÓN ACUMULADA DE GASTOS A JULIO DE 2021  PARTIDA 19. CAPÍTULO 01. PROGRAMA 05: FISCALIZACIÓN Y CONTROL</vt:lpstr>
      <vt:lpstr>EJECUCIÓN ACUMULADA DE GASTOS A JULIO DE 2021  PARTIDA 19. CAPÍTULO 01. PROGRAMA 06: SUBSIDIO NACIONAL AL TRANSPORTE PÚBLICO</vt:lpstr>
      <vt:lpstr>EJECUCIÓN ACUMULADA DE GASTOS A JULIO DE 2021  PARTIDA 19. CAPÍTULO 01. PROGRAMA 07: PROGRAMA DESARROLLO LOGÍSTICO</vt:lpstr>
      <vt:lpstr>EJECUCIÓN ACUMULADA DE GASTOS A JULIO DE 2021  PARTIDA 19. CAPÍTULO 01. PROGRAMA 08: PROGRAMA DE VIALIDAD Y TRANSPORTE URBANO: SECTRA</vt:lpstr>
      <vt:lpstr>EJECUCIÓN ACUMULADA DE GASTOS A JULIO DE 2021  PARTIDA 19. PROGRAMA: TRANSANTIAGO FET COVID-19</vt:lpstr>
      <vt:lpstr>EJECUCIÓN ACUMULADA DE GASTOS A JULIO DE 2021  PARTIDA 19. PROGRAMA:UNIDAD OPERATIVA CONTROL DE TRANSITO FET COVID-19</vt:lpstr>
      <vt:lpstr>EJECUCIÓN ACUMULADA DE GASTOS A JULIO DE 2021  PARTIDA 19. PROGRAMA: SUBSIDIO NACIONAL TRANSPORTE PÚBLICO FET COVID-19</vt:lpstr>
      <vt:lpstr>EJECUCIÓN ACUMULADA DE GASTOS A JULIO DE 2021  PARTIDA 19. PROGRAMA DE VIALIDAD Y TRANSPORTE URBANO: SECTRA FET COVID-19 </vt:lpstr>
      <vt:lpstr>EJECUCIÓN ACUMULADA DE GASTOS A JULIO DE 2021  PARTIDA 19. CAPÍTULO 02. PROGRAMA 01: SUBSECRETARÍA DE TELECOMUNICACIONES</vt:lpstr>
      <vt:lpstr>EJECUCIÓN ACUMULADA DE GASTOS A JULIO DE 2021  PARTIDA 19. CAPÍTULO 03. PROGRAMA 01: JUNTA DE AERONÁUTICA CIVIL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claudia mora</cp:lastModifiedBy>
  <cp:revision>335</cp:revision>
  <cp:lastPrinted>2019-06-03T14:10:49Z</cp:lastPrinted>
  <dcterms:created xsi:type="dcterms:W3CDTF">2016-06-23T13:38:47Z</dcterms:created>
  <dcterms:modified xsi:type="dcterms:W3CDTF">2021-09-14T20:02:26Z</dcterms:modified>
</cp:coreProperties>
</file>