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587082493406403"/>
          <c:y val="2.5206300384247225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17'!$D$57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8B-4646-AB52-8579758E40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98B-4646-AB52-8579758E40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98B-4646-AB52-8579758E40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98B-4646-AB52-8579758E405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17'!$C$58:$C$61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</c:strCache>
            </c:strRef>
          </c:cat>
          <c:val>
            <c:numRef>
              <c:f>'Partida 17'!$D$58:$D$61</c:f>
              <c:numCache>
                <c:formatCode>#,##0</c:formatCode>
                <c:ptCount val="4"/>
                <c:pt idx="0">
                  <c:v>23704325</c:v>
                </c:pt>
                <c:pt idx="1">
                  <c:v>6261305</c:v>
                </c:pt>
                <c:pt idx="2">
                  <c:v>17149517</c:v>
                </c:pt>
                <c:pt idx="3">
                  <c:v>188835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98B-4646-AB52-8579758E40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0309333399047"/>
          <c:y val="0.73276332319150128"/>
          <c:w val="0.37930592009332165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8610242277687268E-2"/>
          <c:y val="0.12355710549258936"/>
          <c:w val="0.89067152680474149"/>
          <c:h val="0.67441912829771611"/>
        </c:manualLayout>
      </c:layout>
      <c:lineChart>
        <c:grouping val="standard"/>
        <c:varyColors val="0"/>
        <c:ser>
          <c:idx val="0"/>
          <c:order val="0"/>
          <c:tx>
            <c:strRef>
              <c:f>'[17.xlsx]Partida 17'!$C$18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17'!$D$18:$O$18</c:f>
              <c:numCache>
                <c:formatCode>0.0%</c:formatCode>
                <c:ptCount val="12"/>
                <c:pt idx="0">
                  <c:v>8.1199275365686205E-2</c:v>
                </c:pt>
                <c:pt idx="1">
                  <c:v>0.12792216180849195</c:v>
                </c:pt>
                <c:pt idx="2">
                  <c:v>0.20811060457261907</c:v>
                </c:pt>
                <c:pt idx="3">
                  <c:v>0.31517184708053447</c:v>
                </c:pt>
                <c:pt idx="4">
                  <c:v>0.36747166203687814</c:v>
                </c:pt>
                <c:pt idx="5">
                  <c:v>0.44107703673653409</c:v>
                </c:pt>
                <c:pt idx="6">
                  <c:v>0.52622528566459892</c:v>
                </c:pt>
                <c:pt idx="7">
                  <c:v>0.57942002523607139</c:v>
                </c:pt>
                <c:pt idx="8">
                  <c:v>0.66007102451645883</c:v>
                </c:pt>
                <c:pt idx="9">
                  <c:v>0.76940585560507058</c:v>
                </c:pt>
                <c:pt idx="10">
                  <c:v>0.84676064965392195</c:v>
                </c:pt>
                <c:pt idx="11">
                  <c:v>0.97535974099589673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2"/>
          <c:order val="1"/>
          <c:tx>
            <c:strRef>
              <c:f>'[17.xlsx]Partida 17'!$C$19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17'!$D$19:$O$19</c:f>
              <c:numCache>
                <c:formatCode>0.0%</c:formatCode>
                <c:ptCount val="12"/>
                <c:pt idx="0">
                  <c:v>4.6279738705878717E-2</c:v>
                </c:pt>
                <c:pt idx="1">
                  <c:v>9.7596057525806662E-2</c:v>
                </c:pt>
                <c:pt idx="2">
                  <c:v>0.1824392599855692</c:v>
                </c:pt>
                <c:pt idx="3">
                  <c:v>0.2621434782150609</c:v>
                </c:pt>
                <c:pt idx="4">
                  <c:v>0.4259799415263999</c:v>
                </c:pt>
                <c:pt idx="5">
                  <c:v>0.56248501040154131</c:v>
                </c:pt>
                <c:pt idx="6">
                  <c:v>0.6400047754911834</c:v>
                </c:pt>
                <c:pt idx="7">
                  <c:v>0.70817335603564724</c:v>
                </c:pt>
                <c:pt idx="8">
                  <c:v>0.77307840453530929</c:v>
                </c:pt>
                <c:pt idx="9">
                  <c:v>0.82369587880686501</c:v>
                </c:pt>
                <c:pt idx="10">
                  <c:v>0.88851612442056394</c:v>
                </c:pt>
                <c:pt idx="11">
                  <c:v>0.97762592682706295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52-4C92-8173-22E4FD658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14656"/>
        <c:axId val="276915440"/>
      </c:lineChart>
      <c:lineChart>
        <c:grouping val="standard"/>
        <c:varyColors val="0"/>
        <c:ser>
          <c:idx val="1"/>
          <c:order val="2"/>
          <c:tx>
            <c:strRef>
              <c:f>'[17.xlsx]Partida 17'!$C$20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695947562973228E-2"/>
                  <c:y val="2.8350858000221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887658513889976E-2"/>
                  <c:y val="1.8001795076636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426202961783125E-2"/>
                  <c:y val="2.8228363885191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751017349472896E-2"/>
                  <c:y val="2.9951924245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116009531691309E-2"/>
                  <c:y val="1.8792747610746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274664197445064E-2"/>
                  <c:y val="2.9367958692091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244012974623648E-2"/>
                  <c:y val="2.8802804585804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161-4F2D-AAA0-ED713B3AAB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331487770834962E-2"/>
                  <c:y val="2.520251310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7331487770834962E-2"/>
                  <c:y val="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6961630056714293E-2"/>
                  <c:y val="-1.4401436061309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1-4F2D-AAA0-ED713B3AAB4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1436461835142588E-2"/>
                  <c:y val="-1.0462074978204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EEA-47E7-B34C-825712E29B9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'[17.xlsx]Partida 17'!$D$17:$O$17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17'!$D$20:$J$20</c:f>
              <c:numCache>
                <c:formatCode>0.0%</c:formatCode>
                <c:ptCount val="7"/>
                <c:pt idx="0">
                  <c:v>6.2783626768931747E-2</c:v>
                </c:pt>
                <c:pt idx="1">
                  <c:v>0.10618057397747568</c:v>
                </c:pt>
                <c:pt idx="2">
                  <c:v>0.19326101061015433</c:v>
                </c:pt>
                <c:pt idx="3">
                  <c:v>0.27442744891355425</c:v>
                </c:pt>
                <c:pt idx="4">
                  <c:v>0.32381593180417328</c:v>
                </c:pt>
                <c:pt idx="5">
                  <c:v>0.44824327125806301</c:v>
                </c:pt>
                <c:pt idx="6">
                  <c:v>0.50280344439496172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28F-4C6D-8169-27548700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6915832"/>
        <c:axId val="276915048"/>
      </c:lineChart>
      <c:catAx>
        <c:axId val="2769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6915440"/>
        <c:crosses val="autoZero"/>
        <c:auto val="1"/>
        <c:lblAlgn val="ctr"/>
        <c:lblOffset val="100"/>
        <c:noMultiLvlLbl val="0"/>
      </c:catAx>
      <c:valAx>
        <c:axId val="276915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76914656"/>
        <c:crosses val="autoZero"/>
        <c:crossBetween val="between"/>
        <c:majorUnit val="0.2"/>
      </c:valAx>
      <c:valAx>
        <c:axId val="276915048"/>
        <c:scaling>
          <c:orientation val="minMax"/>
        </c:scaling>
        <c:delete val="1"/>
        <c:axPos val="r"/>
        <c:numFmt formatCode="0.0%" sourceLinked="1"/>
        <c:majorTickMark val="out"/>
        <c:minorTickMark val="none"/>
        <c:tickLblPos val="nextTo"/>
        <c:crossAx val="276915832"/>
        <c:crosses val="max"/>
        <c:crossBetween val="between"/>
      </c:valAx>
      <c:catAx>
        <c:axId val="276915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69150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'[17.xlsx]Partida 17'!$C$25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4.8879833931726423E-3"/>
                  <c:y val="9.5207851484147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B9-437A-9E16-A692E6EC658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17'!$D$25:$P$25</c:f>
              <c:numCache>
                <c:formatCode>0.0%</c:formatCode>
                <c:ptCount val="13"/>
                <c:pt idx="0">
                  <c:v>9.2351552571117004E-2</c:v>
                </c:pt>
                <c:pt idx="1">
                  <c:v>5.3160478386391895E-2</c:v>
                </c:pt>
                <c:pt idx="2">
                  <c:v>8.1144682528944204E-2</c:v>
                </c:pt>
                <c:pt idx="3">
                  <c:v>0.152430451134484</c:v>
                </c:pt>
                <c:pt idx="4">
                  <c:v>-6.4376318909534802E-5</c:v>
                </c:pt>
                <c:pt idx="5">
                  <c:v>7.6446520607736129E-2</c:v>
                </c:pt>
                <c:pt idx="6">
                  <c:v>0.10658946644540759</c:v>
                </c:pt>
                <c:pt idx="7">
                  <c:v>6.1076786007794086E-2</c:v>
                </c:pt>
                <c:pt idx="8">
                  <c:v>7.8809967545149656E-2</c:v>
                </c:pt>
                <c:pt idx="9">
                  <c:v>0.10486097776175277</c:v>
                </c:pt>
                <c:pt idx="10">
                  <c:v>6.1937836437948299E-2</c:v>
                </c:pt>
                <c:pt idx="11">
                  <c:v>0.13530479219754493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17-47D9-A0B6-A6B5623EBAA4}"/>
            </c:ext>
          </c:extLst>
        </c:ser>
        <c:ser>
          <c:idx val="1"/>
          <c:order val="1"/>
          <c:tx>
            <c:strRef>
              <c:f>'[17.xlsx]Partida 17'!$C$26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17-47D9-A0B6-A6B5623EBA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17'!$D$26:$O$26</c:f>
              <c:numCache>
                <c:formatCode>0.0%</c:formatCode>
                <c:ptCount val="12"/>
                <c:pt idx="0">
                  <c:v>8.1199275365686191E-2</c:v>
                </c:pt>
                <c:pt idx="1">
                  <c:v>4.6722886442805762E-2</c:v>
                </c:pt>
                <c:pt idx="2">
                  <c:v>8.0788699446576295E-2</c:v>
                </c:pt>
                <c:pt idx="3">
                  <c:v>0.10706124250791542</c:v>
                </c:pt>
                <c:pt idx="4">
                  <c:v>5.2963856100835677E-2</c:v>
                </c:pt>
                <c:pt idx="5">
                  <c:v>8.4901031546769812E-2</c:v>
                </c:pt>
                <c:pt idx="6">
                  <c:v>9.8633025253322029E-2</c:v>
                </c:pt>
                <c:pt idx="7">
                  <c:v>5.3194739571472506E-2</c:v>
                </c:pt>
                <c:pt idx="8">
                  <c:v>8.0650999280387436E-2</c:v>
                </c:pt>
                <c:pt idx="9">
                  <c:v>0.10933483108861181</c:v>
                </c:pt>
                <c:pt idx="10">
                  <c:v>7.7354794048851358E-2</c:v>
                </c:pt>
                <c:pt idx="11">
                  <c:v>0.1313580914815726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17-47D9-A0B6-A6B5623EBAA4}"/>
            </c:ext>
          </c:extLst>
        </c:ser>
        <c:ser>
          <c:idx val="2"/>
          <c:order val="2"/>
          <c:tx>
            <c:strRef>
              <c:f>'[17.xlsx]Partida 17'!$C$27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'[17.xlsx]Partida 17'!$D$24:$O$24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'[17.xlsx]Partida 17'!$D$27:$J$27</c:f>
              <c:numCache>
                <c:formatCode>0.0%</c:formatCode>
                <c:ptCount val="7"/>
                <c:pt idx="0">
                  <c:v>6.2783626768931747E-2</c:v>
                </c:pt>
                <c:pt idx="1">
                  <c:v>4.3514566563621057E-2</c:v>
                </c:pt>
                <c:pt idx="2">
                  <c:v>8.7080436632678643E-2</c:v>
                </c:pt>
                <c:pt idx="3">
                  <c:v>8.7681847961350159E-2</c:v>
                </c:pt>
                <c:pt idx="4">
                  <c:v>5.0308858765457556E-2</c:v>
                </c:pt>
                <c:pt idx="5">
                  <c:v>0.12394990307967847</c:v>
                </c:pt>
                <c:pt idx="6">
                  <c:v>5.4560173136898697E-2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17-47D9-A0B6-A6B5623EB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0176440"/>
        <c:axId val="460177224"/>
      </c:barChart>
      <c:catAx>
        <c:axId val="46017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177224"/>
        <c:crosses val="autoZero"/>
        <c:auto val="1"/>
        <c:lblAlgn val="ctr"/>
        <c:lblOffset val="100"/>
        <c:noMultiLvlLbl val="0"/>
      </c:catAx>
      <c:valAx>
        <c:axId val="460177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0176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17: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MINERÍA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agosto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425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764077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675687"/>
              </p:ext>
            </p:extLst>
          </p:nvPr>
        </p:nvGraphicFramePr>
        <p:xfrm>
          <a:off x="476004" y="1916835"/>
          <a:ext cx="8210795" cy="4104456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21184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87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8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9.704.135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5.489.922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-9.778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3.188.070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905.794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8.005.609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7.998.931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4.392.366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Propiedad Minera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2.335.771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2.343.964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1.374.770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Proyectos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2.287.579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-13.245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Geología Aplicada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1.872.296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999.446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1.496.718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1.499.163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702.721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8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984.542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878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63862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958690"/>
              </p:ext>
            </p:extLst>
          </p:nvPr>
        </p:nvGraphicFramePr>
        <p:xfrm>
          <a:off x="530870" y="1954372"/>
          <a:ext cx="8155928" cy="3274826"/>
        </p:xfrm>
        <a:graphic>
          <a:graphicData uri="http://schemas.openxmlformats.org/drawingml/2006/table">
            <a:tbl>
              <a:tblPr/>
              <a:tblGrid>
                <a:gridCol w="883504"/>
                <a:gridCol w="326368"/>
                <a:gridCol w="326368"/>
                <a:gridCol w="2294474"/>
                <a:gridCol w="883504"/>
                <a:gridCol w="883504"/>
                <a:gridCol w="883504"/>
                <a:gridCol w="883504"/>
                <a:gridCol w="791198"/>
              </a:tblGrid>
              <a:tr h="2473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76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46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2.014.378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1.084.236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07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73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9492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62" y="742715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3830"/>
              </p:ext>
            </p:extLst>
          </p:nvPr>
        </p:nvGraphicFramePr>
        <p:xfrm>
          <a:off x="518864" y="2042360"/>
          <a:ext cx="8167935" cy="338437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975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111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05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2.237.784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3.076.604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3.077.518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1.759.706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5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035208"/>
              </p:ext>
            </p:extLst>
          </p:nvPr>
        </p:nvGraphicFramePr>
        <p:xfrm>
          <a:off x="518864" y="1945464"/>
          <a:ext cx="8167935" cy="2923441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570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70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73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4.061.505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2.396.996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0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F5B96EF4-D210-450E-9229-FF58BFC9CF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435897"/>
              </p:ext>
            </p:extLst>
          </p:nvPr>
        </p:nvGraphicFramePr>
        <p:xfrm>
          <a:off x="395625" y="1665551"/>
          <a:ext cx="8210798" cy="4067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662086"/>
              </p:ext>
            </p:extLst>
          </p:nvPr>
        </p:nvGraphicFramePr>
        <p:xfrm>
          <a:off x="417237" y="1608138"/>
          <a:ext cx="8210797" cy="4197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C7380C6-7E82-4D34-B39B-768B7DDE1F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521180"/>
              </p:ext>
            </p:extLst>
          </p:nvPr>
        </p:nvGraphicFramePr>
        <p:xfrm>
          <a:off x="466600" y="1761595"/>
          <a:ext cx="8210797" cy="4475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63153"/>
              </p:ext>
            </p:extLst>
          </p:nvPr>
        </p:nvGraphicFramePr>
        <p:xfrm>
          <a:off x="606313" y="1988840"/>
          <a:ext cx="7638095" cy="3766856"/>
        </p:xfrm>
        <a:graphic>
          <a:graphicData uri="http://schemas.openxmlformats.org/drawingml/2006/table">
            <a:tbl>
              <a:tblPr/>
              <a:tblGrid>
                <a:gridCol w="890004"/>
                <a:gridCol w="2377773"/>
                <a:gridCol w="890004"/>
                <a:gridCol w="890004"/>
                <a:gridCol w="890004"/>
                <a:gridCol w="890004"/>
                <a:gridCol w="810302"/>
              </a:tblGrid>
              <a:tr h="2869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89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4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48.093.574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49.959.079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25.119.597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23.704.325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23.617.966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13.503.921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6.261.305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17.149.517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17.142.839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6.228.265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2.241.585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1772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58601"/>
              </p:ext>
            </p:extLst>
          </p:nvPr>
        </p:nvGraphicFramePr>
        <p:xfrm>
          <a:off x="585598" y="1885181"/>
          <a:ext cx="7809103" cy="3200007"/>
        </p:xfrm>
        <a:graphic>
          <a:graphicData uri="http://schemas.openxmlformats.org/drawingml/2006/table">
            <a:tbl>
              <a:tblPr/>
              <a:tblGrid>
                <a:gridCol w="324163"/>
                <a:gridCol w="324163"/>
                <a:gridCol w="2907748"/>
                <a:gridCol w="868759"/>
                <a:gridCol w="868759"/>
                <a:gridCol w="868759"/>
                <a:gridCol w="868759"/>
                <a:gridCol w="777993"/>
              </a:tblGrid>
              <a:tr h="2392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2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4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16.015.006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16.107.281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6.845.376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Pequeña y Mediana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DEL COBRE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27.144.357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28.788.258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Geología y Minería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Vigilancia Volcánica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3.160.366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3.341.525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181.159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Nacional de Geología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4.335.228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9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Seguridad Minera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4.380.628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4.543.036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76544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92611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02393"/>
              </p:ext>
            </p:extLst>
          </p:nvPr>
        </p:nvGraphicFramePr>
        <p:xfrm>
          <a:off x="405026" y="1933870"/>
          <a:ext cx="8210796" cy="4417786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8077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36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2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6.753.101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6.845.376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3.888.960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4.636.243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4.618.873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-17.370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2.582.289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761.536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Internacional de Estudios del Cobre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205.196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392.612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3926120,0%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21218"/>
              </p:ext>
            </p:extLst>
          </p:nvPr>
        </p:nvGraphicFramePr>
        <p:xfrm>
          <a:off x="561324" y="2060857"/>
          <a:ext cx="8125476" cy="3843294"/>
        </p:xfrm>
        <a:graphic>
          <a:graphicData uri="http://schemas.openxmlformats.org/drawingml/2006/table">
            <a:tbl>
              <a:tblPr/>
              <a:tblGrid>
                <a:gridCol w="814066"/>
                <a:gridCol w="300719"/>
                <a:gridCol w="300719"/>
                <a:gridCol w="2724693"/>
                <a:gridCol w="814066"/>
                <a:gridCol w="814066"/>
                <a:gridCol w="814066"/>
                <a:gridCol w="814066"/>
                <a:gridCol w="729015"/>
              </a:tblGrid>
              <a:tr h="2091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05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45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1.894.420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8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Capacitación y Transferencia Tecnológica Pequeña Minería Artesanal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2.622.713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1.835.899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 Minería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Equipamiento para Pequeña Minería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9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482343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39" y="691405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629414"/>
              </p:ext>
            </p:extLst>
          </p:nvPr>
        </p:nvGraphicFramePr>
        <p:xfrm>
          <a:off x="474239" y="1905065"/>
          <a:ext cx="8212561" cy="3252123"/>
        </p:xfrm>
        <a:graphic>
          <a:graphicData uri="http://schemas.openxmlformats.org/drawingml/2006/table">
            <a:tbl>
              <a:tblPr/>
              <a:tblGrid>
                <a:gridCol w="822791"/>
                <a:gridCol w="303942"/>
                <a:gridCol w="303942"/>
                <a:gridCol w="2753894"/>
                <a:gridCol w="822791"/>
                <a:gridCol w="822791"/>
                <a:gridCol w="822791"/>
                <a:gridCol w="822791"/>
                <a:gridCol w="736828"/>
              </a:tblGrid>
              <a:tr h="28590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55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5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4.934.211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4.334.465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4.295.994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2.442.317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9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1625</Words>
  <Application>Microsoft Office PowerPoint</Application>
  <PresentationFormat>Presentación en pantalla (4:3)</PresentationFormat>
  <Paragraphs>968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17: MINISTERIO DE MINERÍA</vt:lpstr>
      <vt:lpstr>EJECUCIÓN ACUMULADA DE GASTOS A JULIO DE 2021  PARTIDA 17 MINISTERIO DE MINERÍA</vt:lpstr>
      <vt:lpstr>EJECUCIÓN ACUMULADA DE GASTOS A JULIO DE 2021  PARTIDA 17 MINISTERIO DE MINERÍA</vt:lpstr>
      <vt:lpstr>EJECUCIÓN ACUMULADA DE GASTOS A JULIO DE 2021  PARTIDA 17 MINISTERIO DE MINERÍA</vt:lpstr>
      <vt:lpstr>EJECUCIÓN ACUMULADA DE GASTOS A JULIO DE 2021 PARTIDA 17 MINISTERIO DE MINERÍA</vt:lpstr>
      <vt:lpstr>EJECUCIÓN ACUMULADA DE GASTOS A JULIO DE 2021  PARTIDA 17 MINISTERIO DE MINERÍA RESUMEN POR CAPÍTULOS</vt:lpstr>
      <vt:lpstr>EJECUCIÓN ACUMULADA DE GASTOS A JULIO DE 2021  PARTIDA 17. CAPÍTULO 01. PROGRAMA 01: SECRETARÍA Y ADMINISTRACIÓN GENERAL</vt:lpstr>
      <vt:lpstr>EJECUCIÓN ACUMULADA DE GASTOS A JULIO DE 2021 PARTIDA 17. CAPÍTULO 01. PROGRAMA 02:  FOMENTO DE LA PEQUEÑA Y MEDIANA MINERÍA</vt:lpstr>
      <vt:lpstr>EJECUCIÓN ACUMULADA DE GASTOS A JULIO DE 2021  PARTIDA 17. CAPÍTULO 02. PROGRAMA 01:  COMISIÓN CHILENA DEL COBRE</vt:lpstr>
      <vt:lpstr>EJECUCIÓN ACUMULADA DE GASTOS A JULIO DE 2021 PARTIDA 17. CAPÍTULO 03. PROGRAMA 01:  SERVICIO NACIONAL DE GEOLOGÍA Y MINERÍA</vt:lpstr>
      <vt:lpstr>EJECUCIÓN ACUMULADA DE GASTOS A JULIO DE 2021 PARTIDA 17. CAPÍTULO 03. PROGRAMA 02:  RED NACIONAL DE VIGILANCIA VOLCÁNICA</vt:lpstr>
      <vt:lpstr>EJECUCIÓN ACUMULADA DE GASTOS A JULIO DE 2021 PARTIDA 17. CAPÍTULO 03. PROGRAMA 03:  PLAN NACIONAL DE GEOLOGÍA</vt:lpstr>
      <vt:lpstr>EJECUCIÓN ACUMULADA DE GASTOS A JULIO DE 2021 PARTIDA 17. CAPÍTULO 03. PROGRAMA 04:  PROGRAMA DE SEGURIDAD MINERA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328</cp:revision>
  <cp:lastPrinted>2019-06-03T14:10:49Z</cp:lastPrinted>
  <dcterms:created xsi:type="dcterms:W3CDTF">2016-06-23T13:38:47Z</dcterms:created>
  <dcterms:modified xsi:type="dcterms:W3CDTF">2021-09-14T19:43:54Z</dcterms:modified>
</cp:coreProperties>
</file>