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587082493406403"/>
          <c:y val="2.520630038424722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8B-4646-AB52-8579758E40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8B-4646-AB52-8579758E40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8B-4646-AB52-8579758E40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8B-4646-AB52-8579758E40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23704325</c:v>
                </c:pt>
                <c:pt idx="1">
                  <c:v>6261305</c:v>
                </c:pt>
                <c:pt idx="2">
                  <c:v>17149517</c:v>
                </c:pt>
                <c:pt idx="3">
                  <c:v>188835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98B-4646-AB52-8579758E40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10309333399047"/>
          <c:y val="0.73276332319150128"/>
          <c:w val="0.37930592009332165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8610242277687268E-2"/>
          <c:y val="0.12355710549258936"/>
          <c:w val="0.89067152680474149"/>
          <c:h val="0.67441912829771611"/>
        </c:manualLayout>
      </c:layout>
      <c:lineChart>
        <c:grouping val="standard"/>
        <c:varyColors val="0"/>
        <c:ser>
          <c:idx val="0"/>
          <c:order val="0"/>
          <c:tx>
            <c:strRef>
              <c:f>'[17.xlsx]Partida 17'!$C$18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17'!$D$18:$O$18</c:f>
              <c:numCache>
                <c:formatCode>0.0%</c:formatCode>
                <c:ptCount val="12"/>
                <c:pt idx="0">
                  <c:v>8.1199275365686205E-2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2"/>
          <c:order val="1"/>
          <c:tx>
            <c:strRef>
              <c:f>'[17.xlsx]Partida 17'!$C$19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  <c:pt idx="10">
                  <c:v>0.88851612442056394</c:v>
                </c:pt>
                <c:pt idx="11">
                  <c:v>0.97762592682706295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52-4C92-8173-22E4FD658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14656"/>
        <c:axId val="276915440"/>
      </c:lineChart>
      <c:lineChart>
        <c:grouping val="standard"/>
        <c:varyColors val="0"/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95947562973228E-2"/>
                  <c:y val="2.8350858000221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426202961783125E-2"/>
                  <c:y val="2.8228363885191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751017349472896E-2"/>
                  <c:y val="2.9951924245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116009531691309E-2"/>
                  <c:y val="1.879274761074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74664197445064E-2"/>
                  <c:y val="2.936795869209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244012974623648E-2"/>
                  <c:y val="2.8802804585804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1-4F2D-AAA0-ED713B3AAB4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1-4F2D-AAA0-ED713B3AAB4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36461835142588E-2"/>
                  <c:y val="-1.0462074978204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EA-47E7-B34C-825712E29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17'!$D$20:$J$20</c:f>
              <c:numCache>
                <c:formatCode>0.0%</c:formatCode>
                <c:ptCount val="7"/>
                <c:pt idx="0">
                  <c:v>6.2783626768931747E-2</c:v>
                </c:pt>
                <c:pt idx="1">
                  <c:v>0.10618057397747568</c:v>
                </c:pt>
                <c:pt idx="2">
                  <c:v>0.19326101061015433</c:v>
                </c:pt>
                <c:pt idx="3">
                  <c:v>0.27442744891355425</c:v>
                </c:pt>
                <c:pt idx="4">
                  <c:v>0.32381593180417328</c:v>
                </c:pt>
                <c:pt idx="5">
                  <c:v>0.44824327125806301</c:v>
                </c:pt>
                <c:pt idx="6">
                  <c:v>0.50280344439496172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28F-4C6D-8169-27548700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6915832"/>
        <c:axId val="276915048"/>
      </c:lineChart>
      <c:catAx>
        <c:axId val="2769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6915440"/>
        <c:crosses val="autoZero"/>
        <c:auto val="1"/>
        <c:lblAlgn val="ctr"/>
        <c:lblOffset val="100"/>
        <c:noMultiLvlLbl val="0"/>
      </c:catAx>
      <c:valAx>
        <c:axId val="276915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76914656"/>
        <c:crosses val="autoZero"/>
        <c:crossBetween val="between"/>
        <c:majorUnit val="0.2"/>
      </c:valAx>
      <c:valAx>
        <c:axId val="276915048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276915832"/>
        <c:crosses val="max"/>
        <c:crossBetween val="between"/>
      </c:valAx>
      <c:catAx>
        <c:axId val="276915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6915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'[17.xlsx]Partida 17'!$C$25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CB9-437A-9E16-A692E6EC65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17'!$D$25:$P$25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17-47D9-A0B6-A6B5623EBAA4}"/>
            </c:ext>
          </c:extLst>
        </c:ser>
        <c:ser>
          <c:idx val="1"/>
          <c:order val="1"/>
          <c:tx>
            <c:strRef>
              <c:f>'[17.xlsx]Partida 17'!$C$26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7-47D9-A0B6-A6B5623EBA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17-47D9-A0B6-A6B5623EBAA4}"/>
            </c:ext>
          </c:extLst>
        </c:ser>
        <c:ser>
          <c:idx val="2"/>
          <c:order val="2"/>
          <c:tx>
            <c:strRef>
              <c:f>'[17.xlsx]Partida 17'!$C$27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17'!$D$27:$J$27</c:f>
              <c:numCache>
                <c:formatCode>0.0%</c:formatCode>
                <c:ptCount val="7"/>
                <c:pt idx="0">
                  <c:v>6.2783626768931747E-2</c:v>
                </c:pt>
                <c:pt idx="1">
                  <c:v>4.3514566563621057E-2</c:v>
                </c:pt>
                <c:pt idx="2">
                  <c:v>8.7080436632678643E-2</c:v>
                </c:pt>
                <c:pt idx="3">
                  <c:v>8.7681847961350159E-2</c:v>
                </c:pt>
                <c:pt idx="4">
                  <c:v>5.0308858765457556E-2</c:v>
                </c:pt>
                <c:pt idx="5">
                  <c:v>0.12394990307967847</c:v>
                </c:pt>
                <c:pt idx="6">
                  <c:v>5.4560173136898697E-2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17-47D9-A0B6-A6B5623E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0176440"/>
        <c:axId val="460177224"/>
      </c:barChart>
      <c:catAx>
        <c:axId val="46017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0177224"/>
        <c:crosses val="autoZero"/>
        <c:auto val="1"/>
        <c:lblAlgn val="ctr"/>
        <c:lblOffset val="100"/>
        <c:noMultiLvlLbl val="0"/>
      </c:catAx>
      <c:valAx>
        <c:axId val="46017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017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agosto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75687"/>
              </p:ext>
            </p:extLst>
          </p:nvPr>
        </p:nvGraphicFramePr>
        <p:xfrm>
          <a:off x="476004" y="1916835"/>
          <a:ext cx="8210795" cy="4104456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70"/>
              </a:tblGrid>
              <a:tr h="2118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87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80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9.704.135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5.489.922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3.188.070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8.005.609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7.998.931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2.335.771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2.343.964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1.374.770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2.287.579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1.872.296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999.446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1.496.718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702.721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58690"/>
              </p:ext>
            </p:extLst>
          </p:nvPr>
        </p:nvGraphicFramePr>
        <p:xfrm>
          <a:off x="530870" y="1954372"/>
          <a:ext cx="8155928" cy="3274826"/>
        </p:xfrm>
        <a:graphic>
          <a:graphicData uri="http://schemas.openxmlformats.org/drawingml/2006/table">
            <a:tbl>
              <a:tblPr/>
              <a:tblGrid>
                <a:gridCol w="883504"/>
                <a:gridCol w="326368"/>
                <a:gridCol w="326368"/>
                <a:gridCol w="2294474"/>
                <a:gridCol w="883504"/>
                <a:gridCol w="883504"/>
                <a:gridCol w="883504"/>
                <a:gridCol w="883504"/>
                <a:gridCol w="791198"/>
              </a:tblGrid>
              <a:tr h="247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76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4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1.053.952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0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9492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830"/>
              </p:ext>
            </p:extLst>
          </p:nvPr>
        </p:nvGraphicFramePr>
        <p:xfrm>
          <a:off x="518864" y="2042360"/>
          <a:ext cx="8167935" cy="3384376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975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111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0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2.237.784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3.076.604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3.077.518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1.759.706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35208"/>
              </p:ext>
            </p:extLst>
          </p:nvPr>
        </p:nvGraphicFramePr>
        <p:xfrm>
          <a:off x="518864" y="1945464"/>
          <a:ext cx="8167935" cy="292344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570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70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3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4.061.505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2.396.996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35897"/>
              </p:ext>
            </p:extLst>
          </p:nvPr>
        </p:nvGraphicFramePr>
        <p:xfrm>
          <a:off x="395625" y="1665551"/>
          <a:ext cx="8210798" cy="406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662086"/>
              </p:ext>
            </p:extLst>
          </p:nvPr>
        </p:nvGraphicFramePr>
        <p:xfrm>
          <a:off x="417237" y="1608138"/>
          <a:ext cx="8210797" cy="4197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521180"/>
              </p:ext>
            </p:extLst>
          </p:nvPr>
        </p:nvGraphicFramePr>
        <p:xfrm>
          <a:off x="466600" y="1761595"/>
          <a:ext cx="8210797" cy="447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63153"/>
              </p:ext>
            </p:extLst>
          </p:nvPr>
        </p:nvGraphicFramePr>
        <p:xfrm>
          <a:off x="606313" y="1988840"/>
          <a:ext cx="7638095" cy="3766856"/>
        </p:xfrm>
        <a:graphic>
          <a:graphicData uri="http://schemas.openxmlformats.org/drawingml/2006/table">
            <a:tbl>
              <a:tblPr/>
              <a:tblGrid>
                <a:gridCol w="890004"/>
                <a:gridCol w="2377773"/>
                <a:gridCol w="890004"/>
                <a:gridCol w="890004"/>
                <a:gridCol w="890004"/>
                <a:gridCol w="890004"/>
                <a:gridCol w="810302"/>
              </a:tblGrid>
              <a:tr h="2869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789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49.959.079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25.119.597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23.704.325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23.617.966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13.503.921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17.149.517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17.142.839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6.228.265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81772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58601"/>
              </p:ext>
            </p:extLst>
          </p:nvPr>
        </p:nvGraphicFramePr>
        <p:xfrm>
          <a:off x="585598" y="1885181"/>
          <a:ext cx="7809103" cy="3200007"/>
        </p:xfrm>
        <a:graphic>
          <a:graphicData uri="http://schemas.openxmlformats.org/drawingml/2006/table">
            <a:tbl>
              <a:tblPr/>
              <a:tblGrid>
                <a:gridCol w="324163"/>
                <a:gridCol w="324163"/>
                <a:gridCol w="2907748"/>
                <a:gridCol w="868759"/>
                <a:gridCol w="868759"/>
                <a:gridCol w="868759"/>
                <a:gridCol w="868759"/>
                <a:gridCol w="777993"/>
              </a:tblGrid>
              <a:tr h="239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2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4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16.107.281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6.845.376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27.144.357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15.600.393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3.160.366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4.380.628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4.543.036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02393"/>
              </p:ext>
            </p:extLst>
          </p:nvPr>
        </p:nvGraphicFramePr>
        <p:xfrm>
          <a:off x="405026" y="1933870"/>
          <a:ext cx="8210796" cy="4417786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4"/>
                <a:gridCol w="822614"/>
                <a:gridCol w="822614"/>
                <a:gridCol w="822614"/>
                <a:gridCol w="822614"/>
                <a:gridCol w="736670"/>
              </a:tblGrid>
              <a:tr h="1807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36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2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6.753.101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6.845.376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3.888.960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4.636.243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4.618.873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-17.370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2.582.289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3926120,0%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3926120,0%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21218"/>
              </p:ext>
            </p:extLst>
          </p:nvPr>
        </p:nvGraphicFramePr>
        <p:xfrm>
          <a:off x="561324" y="2060857"/>
          <a:ext cx="8125476" cy="3843294"/>
        </p:xfrm>
        <a:graphic>
          <a:graphicData uri="http://schemas.openxmlformats.org/drawingml/2006/table">
            <a:tbl>
              <a:tblPr/>
              <a:tblGrid>
                <a:gridCol w="814066"/>
                <a:gridCol w="300719"/>
                <a:gridCol w="300719"/>
                <a:gridCol w="2724693"/>
                <a:gridCol w="814066"/>
                <a:gridCol w="814066"/>
                <a:gridCol w="814066"/>
                <a:gridCol w="814066"/>
                <a:gridCol w="729015"/>
              </a:tblGrid>
              <a:tr h="2091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05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1.894.420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8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2.622.713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482343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629414"/>
              </p:ext>
            </p:extLst>
          </p:nvPr>
        </p:nvGraphicFramePr>
        <p:xfrm>
          <a:off x="474239" y="1905065"/>
          <a:ext cx="8212561" cy="3252123"/>
        </p:xfrm>
        <a:graphic>
          <a:graphicData uri="http://schemas.openxmlformats.org/drawingml/2006/table">
            <a:tbl>
              <a:tblPr/>
              <a:tblGrid>
                <a:gridCol w="822791"/>
                <a:gridCol w="303942"/>
                <a:gridCol w="303942"/>
                <a:gridCol w="2753894"/>
                <a:gridCol w="822791"/>
                <a:gridCol w="822791"/>
                <a:gridCol w="822791"/>
                <a:gridCol w="822791"/>
                <a:gridCol w="736828"/>
              </a:tblGrid>
              <a:tr h="2859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755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5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4.934.211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4.334.465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4.295.994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2.442.317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561.756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1625</Words>
  <Application>Microsoft Office PowerPoint</Application>
  <PresentationFormat>Presentación en pantalla (4:3)</PresentationFormat>
  <Paragraphs>968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17: MINISTERIO DE MINERÍA</vt:lpstr>
      <vt:lpstr>EJECUCIÓN ACUMULADA DE GASTOS A JULIO DE 2021  PARTIDA 17 MINISTERIO DE MINERÍA</vt:lpstr>
      <vt:lpstr>EJECUCIÓN ACUMULADA DE GASTOS A JULIO DE 2021  PARTIDA 17 MINISTERIO DE MINERÍA</vt:lpstr>
      <vt:lpstr>EJECUCIÓN ACUMULADA DE GASTOS A JULIO DE 2021  PARTIDA 17 MINISTERIO DE MINERÍA</vt:lpstr>
      <vt:lpstr>EJECUCIÓN ACUMULADA DE GASTOS A JULIO DE 2021 PARTIDA 17 MINISTERIO DE MINERÍA</vt:lpstr>
      <vt:lpstr>EJECUCIÓN ACUMULADA DE GASTOS A JULIO DE 2021  PARTIDA 17 MINISTERIO DE MINERÍA RESUMEN POR CAPÍTULOS</vt:lpstr>
      <vt:lpstr>EJECUCIÓN ACUMULADA DE GASTOS A JULIO DE 2021  PARTIDA 17. CAPÍTULO 01. PROGRAMA 01: SECRETARÍA Y ADMINISTRACIÓN GENERAL</vt:lpstr>
      <vt:lpstr>EJECUCIÓN ACUMULADA DE GASTOS A JULIO DE 2021 PARTIDA 17. CAPÍTULO 01. PROGRAMA 02:  FOMENTO DE LA PEQUEÑA Y MEDIANA MINERÍA</vt:lpstr>
      <vt:lpstr>EJECUCIÓN ACUMULADA DE GASTOS A JULIO DE 2021  PARTIDA 17. CAPÍTULO 02. PROGRAMA 01:  COMISIÓN CHILENA DEL COBRE</vt:lpstr>
      <vt:lpstr>EJECUCIÓN ACUMULADA DE GASTOS A JULIO DE 2021 PARTIDA 17. CAPÍTULO 03. PROGRAMA 01:  SERVICIO NACIONAL DE GEOLOGÍA Y MINERÍA</vt:lpstr>
      <vt:lpstr>EJECUCIÓN ACUMULADA DE GASTOS A JULIO DE 2021 PARTIDA 17. CAPÍTULO 03. PROGRAMA 02:  RED NACIONAL DE VIGILANCIA VOLCÁNICA</vt:lpstr>
      <vt:lpstr>EJECUCIÓN ACUMULADA DE GASTOS A JULIO DE 2021 PARTIDA 17. CAPÍTULO 03. PROGRAMA 03:  PLAN NACIONAL DE GEOLOGÍA</vt:lpstr>
      <vt:lpstr>EJECUCIÓN ACUMULADA DE GASTOS A JULIO DE 2021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328</cp:revision>
  <cp:lastPrinted>2019-06-03T14:10:49Z</cp:lastPrinted>
  <dcterms:created xsi:type="dcterms:W3CDTF">2016-06-23T13:38:47Z</dcterms:created>
  <dcterms:modified xsi:type="dcterms:W3CDTF">2021-09-14T19:43:54Z</dcterms:modified>
</cp:coreProperties>
</file>