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4"/>
  </p:notesMasterIdLst>
  <p:handoutMasterIdLst>
    <p:handoutMasterId r:id="rId15"/>
  </p:handoutMasterIdLst>
  <p:sldIdLst>
    <p:sldId id="256" r:id="rId3"/>
    <p:sldId id="299" r:id="rId4"/>
    <p:sldId id="304" r:id="rId5"/>
    <p:sldId id="305" r:id="rId6"/>
    <p:sldId id="264" r:id="rId7"/>
    <p:sldId id="263" r:id="rId8"/>
    <p:sldId id="265" r:id="rId9"/>
    <p:sldId id="268" r:id="rId10"/>
    <p:sldId id="271" r:id="rId11"/>
    <p:sldId id="301" r:id="rId12"/>
    <p:sldId id="302" r:id="rId13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5" autoAdjust="0"/>
    <p:restoredTop sz="94660"/>
  </p:normalViewPr>
  <p:slideViewPr>
    <p:cSldViewPr>
      <p:cViewPr varScale="1">
        <p:scale>
          <a:sx n="105" d="100"/>
          <a:sy n="105" d="100"/>
        </p:scale>
        <p:origin x="1710" y="96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000" b="1" i="0" baseline="0" dirty="0">
                <a:effectLst/>
              </a:rPr>
              <a:t>Distribución Presupuesto Inicial por Subtítulos de Gasto</a:t>
            </a:r>
            <a:endParaRPr lang="es-CL" sz="1000" dirty="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6692913385826774E-3"/>
          <c:y val="0.19552441792173922"/>
          <c:w val="0.99084720967256146"/>
          <c:h val="0.54830733184682312"/>
        </c:manualLayout>
      </c:layout>
      <c:pie3DChart>
        <c:varyColors val="1"/>
        <c:ser>
          <c:idx val="0"/>
          <c:order val="0"/>
          <c:tx>
            <c:strRef>
              <c:f>'Partida 14'!$D$56</c:f>
              <c:strCache>
                <c:ptCount val="1"/>
                <c:pt idx="0">
                  <c:v>M$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64FA-4F1F-948F-0D569CF969E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64FA-4F1F-948F-0D569CF969E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64FA-4F1F-948F-0D569CF969E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64FA-4F1F-948F-0D569CF969E2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14'!$C$57:$C$60</c:f>
              <c:strCache>
                <c:ptCount val="4"/>
                <c:pt idx="0">
                  <c:v>Gastos en Personal</c:v>
                </c:pt>
                <c:pt idx="1">
                  <c:v>Bienes y Servicios de Consumo</c:v>
                </c:pt>
                <c:pt idx="2">
                  <c:v>Transferencias de Capital</c:v>
                </c:pt>
                <c:pt idx="3">
                  <c:v>Otros</c:v>
                </c:pt>
              </c:strCache>
            </c:strRef>
          </c:cat>
          <c:val>
            <c:numRef>
              <c:f>'Partida 14'!$D$57:$D$60</c:f>
              <c:numCache>
                <c:formatCode>_-* #,##0_-;\-* #,##0_-;_-* "-"??_-;_-@_-</c:formatCode>
                <c:ptCount val="4"/>
                <c:pt idx="0">
                  <c:v>18476365</c:v>
                </c:pt>
                <c:pt idx="1">
                  <c:v>4125883</c:v>
                </c:pt>
                <c:pt idx="2">
                  <c:v>13308643</c:v>
                </c:pt>
                <c:pt idx="3" formatCode="#,##0">
                  <c:v>7258059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4FA-4F1F-948F-0D569CF969E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8804698593003741E-3"/>
          <c:y val="0.79061545008411394"/>
          <c:w val="0.98168151112258506"/>
          <c:h val="0.18568084989896375"/>
        </c:manualLayout>
      </c:layout>
      <c:overlay val="0"/>
      <c:spPr>
        <a:noFill/>
        <a:ln w="12700">
          <a:solidFill>
            <a:schemeClr val="lt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050" b="1" dirty="0"/>
              <a:t>Distribución Presupuesto Inicial por Programa</a:t>
            </a:r>
            <a:endParaRPr lang="es-CL" sz="1050" b="1" dirty="0"/>
          </a:p>
          <a:p>
            <a:pPr>
              <a:defRPr sz="1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050" b="1" dirty="0"/>
              <a:t>(en millones de $)</a:t>
            </a:r>
            <a:endParaRPr lang="es-CL" sz="1050" b="1" dirty="0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1.9656017965909964E-2"/>
          <c:y val="0.18457899648689463"/>
          <c:w val="0.95195195608333116"/>
          <c:h val="0.68077481233404868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14'!$H$57:$H$60</c:f>
              <c:strCache>
                <c:ptCount val="4"/>
                <c:pt idx="0">
                  <c:v>Subsecretaría de Bienes Nacionales</c:v>
                </c:pt>
                <c:pt idx="1">
                  <c:v>Regularización de la Propiedad Raíz</c:v>
                </c:pt>
                <c:pt idx="2">
                  <c:v>Administración de Bienes</c:v>
                </c:pt>
                <c:pt idx="3">
                  <c:v>Catastro</c:v>
                </c:pt>
              </c:strCache>
            </c:strRef>
          </c:cat>
          <c:val>
            <c:numRef>
              <c:f>'Partida 14'!$I$57:$I$60</c:f>
              <c:numCache>
                <c:formatCode>_-* #,##0_-;\-* #,##0_-;_-* "-"??_-;_-@_-</c:formatCode>
                <c:ptCount val="4"/>
                <c:pt idx="0">
                  <c:v>12461810000</c:v>
                </c:pt>
                <c:pt idx="1">
                  <c:v>3358757000</c:v>
                </c:pt>
                <c:pt idx="2">
                  <c:v>23941996000</c:v>
                </c:pt>
                <c:pt idx="3">
                  <c:v>3406387000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DA-4330-852A-C59A64FEF5A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19063808"/>
        <c:axId val="219070848"/>
      </c:barChart>
      <c:catAx>
        <c:axId val="219063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070848"/>
        <c:crosses val="autoZero"/>
        <c:auto val="0"/>
        <c:lblAlgn val="ctr"/>
        <c:lblOffset val="100"/>
        <c:noMultiLvlLbl val="0"/>
      </c:catAx>
      <c:valAx>
        <c:axId val="219070848"/>
        <c:scaling>
          <c:orientation val="minMax"/>
        </c:scaling>
        <c:delete val="1"/>
        <c:axPos val="l"/>
        <c:numFmt formatCode="General" sourceLinked="0"/>
        <c:majorTickMark val="none"/>
        <c:minorTickMark val="none"/>
        <c:tickLblPos val="nextTo"/>
        <c:crossAx val="219063808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Mensual 2019- 2020 - 2021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28114302137353608"/>
          <c:y val="4.3477003055973074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14'!$C$28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14'!$D$28:$O$28</c:f>
              <c:numCache>
                <c:formatCode>0.0%</c:formatCode>
                <c:ptCount val="12"/>
                <c:pt idx="0">
                  <c:v>0.10063019503927965</c:v>
                </c:pt>
                <c:pt idx="1">
                  <c:v>7.9182587005927077E-2</c:v>
                </c:pt>
                <c:pt idx="2">
                  <c:v>6.7673133335640553E-2</c:v>
                </c:pt>
                <c:pt idx="3">
                  <c:v>6.1611603883298512E-2</c:v>
                </c:pt>
                <c:pt idx="4">
                  <c:v>9.4445635842899597E-2</c:v>
                </c:pt>
                <c:pt idx="5">
                  <c:v>9.7697943124260708E-2</c:v>
                </c:pt>
                <c:pt idx="6">
                  <c:v>4.5459477058185017E-2</c:v>
                </c:pt>
                <c:pt idx="7">
                  <c:v>9.7453674277176688E-2</c:v>
                </c:pt>
                <c:pt idx="8">
                  <c:v>7.1065049144794418E-2</c:v>
                </c:pt>
                <c:pt idx="9">
                  <c:v>5.9445398173130291E-2</c:v>
                </c:pt>
                <c:pt idx="10">
                  <c:v>0.10633100315251905</c:v>
                </c:pt>
                <c:pt idx="11">
                  <c:v>8.4616702926479118E-2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79-4AAF-8F76-F36F2CCADEBA}"/>
            </c:ext>
          </c:extLst>
        </c:ser>
        <c:ser>
          <c:idx val="0"/>
          <c:order val="1"/>
          <c:tx>
            <c:strRef>
              <c:f>'Partida 14'!$C$29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14'!$D$29:$O$29</c:f>
              <c:numCache>
                <c:formatCode>0.0%</c:formatCode>
                <c:ptCount val="12"/>
                <c:pt idx="0">
                  <c:v>3.0835773029146803E-2</c:v>
                </c:pt>
                <c:pt idx="1">
                  <c:v>0.15785598507826956</c:v>
                </c:pt>
                <c:pt idx="2">
                  <c:v>0.11242335564359816</c:v>
                </c:pt>
                <c:pt idx="3">
                  <c:v>0.10048073605926697</c:v>
                </c:pt>
                <c:pt idx="4">
                  <c:v>4.9918651651859526E-2</c:v>
                </c:pt>
                <c:pt idx="5">
                  <c:v>5.6763677079873426E-2</c:v>
                </c:pt>
                <c:pt idx="6">
                  <c:v>6.9749660471060404E-2</c:v>
                </c:pt>
                <c:pt idx="7">
                  <c:v>6.9908343612688231E-2</c:v>
                </c:pt>
                <c:pt idx="8">
                  <c:v>0.22246211860727994</c:v>
                </c:pt>
                <c:pt idx="9">
                  <c:v>8.1405662255098224E-2</c:v>
                </c:pt>
                <c:pt idx="10">
                  <c:v>7.3481833802243851E-2</c:v>
                </c:pt>
                <c:pt idx="11">
                  <c:v>0.18716243224082682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779-4AAF-8F76-F36F2CCADEBA}"/>
            </c:ext>
          </c:extLst>
        </c:ser>
        <c:ser>
          <c:idx val="1"/>
          <c:order val="2"/>
          <c:tx>
            <c:strRef>
              <c:f>'Partida 14'!$C$30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6.4412238325281803E-3"/>
                  <c:y val="-3.950616669487126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779-4AAF-8F76-F36F2CCADEBA}"/>
                </c:ext>
              </c:extLst>
            </c:dLbl>
            <c:dLbl>
              <c:idx val="2"/>
              <c:layout>
                <c:manualLayout>
                  <c:x val="1.2945338354444825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779-4AAF-8F76-F36F2CCADEBA}"/>
                </c:ext>
              </c:extLst>
            </c:dLbl>
            <c:dLbl>
              <c:idx val="3"/>
              <c:layout>
                <c:manualLayout>
                  <c:x val="8.672086720867168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779-4AAF-8F76-F36F2CCADEBA}"/>
                </c:ext>
              </c:extLst>
            </c:dLbl>
            <c:dLbl>
              <c:idx val="4"/>
              <c:layout>
                <c:manualLayout>
                  <c:x val="6.5040650406504065E-3"/>
                  <c:y val="-7.2427135589478553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779-4AAF-8F76-F36F2CCADEBA}"/>
                </c:ext>
              </c:extLst>
            </c:dLbl>
            <c:dLbl>
              <c:idx val="5"/>
              <c:layout>
                <c:manualLayout>
                  <c:x val="4.294149221685374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779-4AAF-8F76-F36F2CCADEB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14'!$D$27:$O$27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14'!$D$30:$J$30</c:f>
              <c:numCache>
                <c:formatCode>0.0%</c:formatCode>
                <c:ptCount val="7"/>
                <c:pt idx="0">
                  <c:v>5.4903790803343608E-2</c:v>
                </c:pt>
                <c:pt idx="1">
                  <c:v>4.2322882455818257E-2</c:v>
                </c:pt>
                <c:pt idx="2">
                  <c:v>9.9296055171423495E-2</c:v>
                </c:pt>
                <c:pt idx="3">
                  <c:v>0.12329604664268741</c:v>
                </c:pt>
                <c:pt idx="4">
                  <c:v>8.2381574754010617E-2</c:v>
                </c:pt>
                <c:pt idx="5">
                  <c:v>8.7857165688746852E-2</c:v>
                </c:pt>
                <c:pt idx="6">
                  <c:v>0.12682820780006357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779-4AAF-8F76-F36F2CCADEB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2802304"/>
        <c:axId val="162820480"/>
      </c:barChart>
      <c:catAx>
        <c:axId val="162802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2820480"/>
        <c:crosses val="autoZero"/>
        <c:auto val="1"/>
        <c:lblAlgn val="ctr"/>
        <c:lblOffset val="100"/>
        <c:noMultiLvlLbl val="0"/>
      </c:catAx>
      <c:valAx>
        <c:axId val="162820480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2802304"/>
        <c:crosses val="autoZero"/>
        <c:crossBetween val="between"/>
        <c:majorUnit val="4.0000000000000008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s-CL" sz="12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s-CL" sz="12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latin typeface="+mn-lt"/>
                <a:ea typeface="+mn-ea"/>
                <a:cs typeface="+mn-cs"/>
              </a:rPr>
              <a:t>% Ejecución Acumulada  2019 - 2020 - 2021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s-CL" sz="12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 sz="1200" b="1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effectLst/>
              <a:latin typeface="+mn-lt"/>
              <a:ea typeface="+mn-ea"/>
              <a:cs typeface="+mn-cs"/>
            </a:endParaRPr>
          </a:p>
        </c:rich>
      </c:tx>
      <c:layout>
        <c:manualLayout>
          <c:xMode val="edge"/>
          <c:yMode val="edge"/>
          <c:x val="0.30520458265139117"/>
          <c:y val="2.7736498892568021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14'!$C$21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14'!$D$20:$O$20</c:f>
              <c:strCache>
                <c:ptCount val="12"/>
                <c:pt idx="0">
                  <c:v>Ene.</c:v>
                </c:pt>
                <c:pt idx="1">
                  <c:v>Feb.</c:v>
                </c:pt>
                <c:pt idx="2">
                  <c:v>Mar.</c:v>
                </c:pt>
                <c:pt idx="3">
                  <c:v>Abr.</c:v>
                </c:pt>
                <c:pt idx="4">
                  <c:v>May.</c:v>
                </c:pt>
                <c:pt idx="5">
                  <c:v>Jun.</c:v>
                </c:pt>
                <c:pt idx="6">
                  <c:v>Jul.</c:v>
                </c:pt>
                <c:pt idx="7">
                  <c:v>Ago.</c:v>
                </c:pt>
                <c:pt idx="8">
                  <c:v>Sept.</c:v>
                </c:pt>
                <c:pt idx="9">
                  <c:v>Oct.</c:v>
                </c:pt>
                <c:pt idx="10">
                  <c:v>Nov.</c:v>
                </c:pt>
                <c:pt idx="11">
                  <c:v>Dic.</c:v>
                </c:pt>
              </c:strCache>
            </c:strRef>
          </c:cat>
          <c:val>
            <c:numRef>
              <c:f>'Partida 14'!$D$21:$O$21</c:f>
              <c:numCache>
                <c:formatCode>0.0%</c:formatCode>
                <c:ptCount val="12"/>
                <c:pt idx="0">
                  <c:v>0.10063019503927965</c:v>
                </c:pt>
                <c:pt idx="1">
                  <c:v>0.17981278204520673</c:v>
                </c:pt>
                <c:pt idx="2">
                  <c:v>0.24665941467384236</c:v>
                </c:pt>
                <c:pt idx="3">
                  <c:v>0.3082710185571409</c:v>
                </c:pt>
                <c:pt idx="4">
                  <c:v>0.40271665440004045</c:v>
                </c:pt>
                <c:pt idx="5">
                  <c:v>0.49539438346666725</c:v>
                </c:pt>
                <c:pt idx="6">
                  <c:v>0.53816081998789678</c:v>
                </c:pt>
                <c:pt idx="7">
                  <c:v>0.62652478656872956</c:v>
                </c:pt>
                <c:pt idx="8">
                  <c:v>0.69758983571352395</c:v>
                </c:pt>
                <c:pt idx="9">
                  <c:v>0.75703523388665428</c:v>
                </c:pt>
                <c:pt idx="10">
                  <c:v>0.8628989959063309</c:v>
                </c:pt>
                <c:pt idx="11">
                  <c:v>0.94502426003859552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5E0-4CA1-AA1A-D256C7F95CEA}"/>
            </c:ext>
          </c:extLst>
        </c:ser>
        <c:ser>
          <c:idx val="0"/>
          <c:order val="1"/>
          <c:tx>
            <c:strRef>
              <c:f>'Partida 14'!$C$22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14'!$D$20:$O$20</c:f>
              <c:strCache>
                <c:ptCount val="12"/>
                <c:pt idx="0">
                  <c:v>Ene.</c:v>
                </c:pt>
                <c:pt idx="1">
                  <c:v>Feb.</c:v>
                </c:pt>
                <c:pt idx="2">
                  <c:v>Mar.</c:v>
                </c:pt>
                <c:pt idx="3">
                  <c:v>Abr.</c:v>
                </c:pt>
                <c:pt idx="4">
                  <c:v>May.</c:v>
                </c:pt>
                <c:pt idx="5">
                  <c:v>Jun.</c:v>
                </c:pt>
                <c:pt idx="6">
                  <c:v>Jul.</c:v>
                </c:pt>
                <c:pt idx="7">
                  <c:v>Ago.</c:v>
                </c:pt>
                <c:pt idx="8">
                  <c:v>Sept.</c:v>
                </c:pt>
                <c:pt idx="9">
                  <c:v>Oct.</c:v>
                </c:pt>
                <c:pt idx="10">
                  <c:v>Nov.</c:v>
                </c:pt>
                <c:pt idx="11">
                  <c:v>Dic.</c:v>
                </c:pt>
              </c:strCache>
            </c:strRef>
          </c:cat>
          <c:val>
            <c:numRef>
              <c:f>'Partida 14'!$D$22:$O$22</c:f>
              <c:numCache>
                <c:formatCode>0.0%</c:formatCode>
                <c:ptCount val="12"/>
                <c:pt idx="0">
                  <c:v>3.0835773029146803E-2</c:v>
                </c:pt>
                <c:pt idx="1">
                  <c:v>0.18869175810741637</c:v>
                </c:pt>
                <c:pt idx="2">
                  <c:v>0.29975350314655558</c:v>
                </c:pt>
                <c:pt idx="3">
                  <c:v>0.40295844708133366</c:v>
                </c:pt>
                <c:pt idx="4">
                  <c:v>0.45983391901119364</c:v>
                </c:pt>
                <c:pt idx="5">
                  <c:v>0.51552668322470352</c:v>
                </c:pt>
                <c:pt idx="6">
                  <c:v>0.58527634369576398</c:v>
                </c:pt>
                <c:pt idx="7">
                  <c:v>0.65459782650741183</c:v>
                </c:pt>
                <c:pt idx="8">
                  <c:v>0.87705994511469176</c:v>
                </c:pt>
                <c:pt idx="9">
                  <c:v>0.94168353057509946</c:v>
                </c:pt>
                <c:pt idx="10">
                  <c:v>1.0151653643773433</c:v>
                </c:pt>
                <c:pt idx="11">
                  <c:v>1.1066852044820585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5E0-4CA1-AA1A-D256C7F95CEA}"/>
            </c:ext>
          </c:extLst>
        </c:ser>
        <c:ser>
          <c:idx val="1"/>
          <c:order val="2"/>
          <c:tx>
            <c:strRef>
              <c:f>'Partida 14'!$C$23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circle"/>
            <c:size val="5"/>
          </c:marker>
          <c:dLbls>
            <c:dLbl>
              <c:idx val="0"/>
              <c:layout>
                <c:manualLayout>
                  <c:x val="-5.1958537915984725E-2"/>
                  <c:y val="-3.07778418757485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5E0-4CA1-AA1A-D256C7F95CEA}"/>
                </c:ext>
              </c:extLst>
            </c:dLbl>
            <c:dLbl>
              <c:idx val="1"/>
              <c:layout>
                <c:manualLayout>
                  <c:x val="-3.2733224222585927E-2"/>
                  <c:y val="-1.98117849232629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5E0-4CA1-AA1A-D256C7F95CEA}"/>
                </c:ext>
              </c:extLst>
            </c:dLbl>
            <c:dLbl>
              <c:idx val="2"/>
              <c:layout>
                <c:manualLayout>
                  <c:x val="-3.4915439170758358E-2"/>
                  <c:y val="-3.5661212861873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5E0-4CA1-AA1A-D256C7F95CEA}"/>
                </c:ext>
              </c:extLst>
            </c:dLbl>
            <c:dLbl>
              <c:idx val="3"/>
              <c:layout>
                <c:manualLayout>
                  <c:x val="-4.5826513911620376E-2"/>
                  <c:y val="-2.77364988925680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5E0-4CA1-AA1A-D256C7F95CEA}"/>
                </c:ext>
              </c:extLst>
            </c:dLbl>
            <c:dLbl>
              <c:idx val="4"/>
              <c:layout>
                <c:manualLayout>
                  <c:x val="-1.3093289689034371E-2"/>
                  <c:y val="1.18870709539576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5E0-4CA1-AA1A-D256C7F95CEA}"/>
                </c:ext>
              </c:extLst>
            </c:dLbl>
            <c:dLbl>
              <c:idx val="5"/>
              <c:layout>
                <c:manualLayout>
                  <c:x val="-3.9279869067103193E-2"/>
                  <c:y val="-3.56612128618731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5E0-4CA1-AA1A-D256C7F95CEA}"/>
                </c:ext>
              </c:extLst>
            </c:dLbl>
            <c:dLbl>
              <c:idx val="6"/>
              <c:layout>
                <c:manualLayout>
                  <c:x val="-4.0704058046068359E-2"/>
                  <c:y val="-2.37740296092995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5E0-4CA1-AA1A-D256C7F95CEA}"/>
                </c:ext>
              </c:extLst>
            </c:dLbl>
            <c:dLbl>
              <c:idx val="7"/>
              <c:layout>
                <c:manualLayout>
                  <c:x val="-5.0190943807965162E-2"/>
                  <c:y val="-3.56612128618731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5E0-4CA1-AA1A-D256C7F95CEA}"/>
                </c:ext>
              </c:extLst>
            </c:dLbl>
            <c:dLbl>
              <c:idx val="8"/>
              <c:layout>
                <c:manualLayout>
                  <c:x val="-6.546644844517177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5E0-4CA1-AA1A-D256C7F95CEA}"/>
                </c:ext>
              </c:extLst>
            </c:dLbl>
            <c:dLbl>
              <c:idx val="9"/>
              <c:layout>
                <c:manualLayout>
                  <c:x val="-5.4555373704309872E-2"/>
                  <c:y val="3.169885587722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5E0-4CA1-AA1A-D256C7F95CE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14'!$D$20:$O$20</c:f>
              <c:strCache>
                <c:ptCount val="12"/>
                <c:pt idx="0">
                  <c:v>Ene.</c:v>
                </c:pt>
                <c:pt idx="1">
                  <c:v>Feb.</c:v>
                </c:pt>
                <c:pt idx="2">
                  <c:v>Mar.</c:v>
                </c:pt>
                <c:pt idx="3">
                  <c:v>Abr.</c:v>
                </c:pt>
                <c:pt idx="4">
                  <c:v>May.</c:v>
                </c:pt>
                <c:pt idx="5">
                  <c:v>Jun.</c:v>
                </c:pt>
                <c:pt idx="6">
                  <c:v>Jul.</c:v>
                </c:pt>
                <c:pt idx="7">
                  <c:v>Ago.</c:v>
                </c:pt>
                <c:pt idx="8">
                  <c:v>Sept.</c:v>
                </c:pt>
                <c:pt idx="9">
                  <c:v>Oct.</c:v>
                </c:pt>
                <c:pt idx="10">
                  <c:v>Nov.</c:v>
                </c:pt>
                <c:pt idx="11">
                  <c:v>Dic.</c:v>
                </c:pt>
              </c:strCache>
            </c:strRef>
          </c:cat>
          <c:val>
            <c:numRef>
              <c:f>'Partida 14'!$D$23:$J$23</c:f>
              <c:numCache>
                <c:formatCode>0.0%</c:formatCode>
                <c:ptCount val="7"/>
                <c:pt idx="0">
                  <c:v>5.4903790803343608E-2</c:v>
                </c:pt>
                <c:pt idx="1">
                  <c:v>9.6655004131635303E-2</c:v>
                </c:pt>
                <c:pt idx="2">
                  <c:v>0.19595105930305878</c:v>
                </c:pt>
                <c:pt idx="3">
                  <c:v>0.31344675723156212</c:v>
                </c:pt>
                <c:pt idx="4">
                  <c:v>0.39531662422949609</c:v>
                </c:pt>
                <c:pt idx="5">
                  <c:v>0.48379696355682289</c:v>
                </c:pt>
                <c:pt idx="6">
                  <c:v>0.52564989665109885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15E0-4CA1-AA1A-D256C7F95C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8979712"/>
        <c:axId val="218981504"/>
      </c:lineChart>
      <c:catAx>
        <c:axId val="218979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8981504"/>
        <c:crosses val="autoZero"/>
        <c:auto val="1"/>
        <c:lblAlgn val="ctr"/>
        <c:lblOffset val="100"/>
        <c:noMultiLvlLbl val="0"/>
      </c:catAx>
      <c:valAx>
        <c:axId val="21898150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897971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266818734401244E-2"/>
          <c:y val="0.91414633202741946"/>
          <c:w val="0.96764857747936994"/>
          <c:h val="6.20795260646650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0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16-09-2021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16-09-2021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16-09-2021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16-09-2021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16-09-2021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16-09-2021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16-09-2021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16-09-2021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16-09-2021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16-09-2021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16-09-2021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16-09-2021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16-09-2021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16-09-2021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16-09-2021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16-09-2021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16-09-2021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16-09-2021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16-09-2021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16-09-2021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16-09-2021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16-09-2021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16-09-2021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16-09-2021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16-09-2021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4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2A73341-F008-4A94-B768-5C3C7DAFA9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6332314"/>
            <a:ext cx="8406135" cy="365125"/>
          </a:xfrm>
          <a:prstGeom prst="rect">
            <a:avLst/>
          </a:prstGeo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E5F01E5A-628C-4232-A6EE-99BB50980341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1988840"/>
            <a:ext cx="8172908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JULIO 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14: 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BIENES NACIONALES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agosto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75333" y="1436547"/>
            <a:ext cx="7993334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A13A1057-B71C-4454-9763-C0C4A3AC840E}"/>
              </a:ext>
            </a:extLst>
          </p:cNvPr>
          <p:cNvSpPr txBox="1">
            <a:spLocks/>
          </p:cNvSpPr>
          <p:nvPr/>
        </p:nvSpPr>
        <p:spPr>
          <a:xfrm>
            <a:off x="530352" y="6356349"/>
            <a:ext cx="8414889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61579" y="755320"/>
            <a:ext cx="799333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04: ADMINISTRACIÓN DE BIENES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ACFA46B-8129-4712-8D85-9CD6994E78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1452900"/>
              </p:ext>
            </p:extLst>
          </p:nvPr>
        </p:nvGraphicFramePr>
        <p:xfrm>
          <a:off x="580813" y="1796985"/>
          <a:ext cx="7987854" cy="2037647"/>
        </p:xfrm>
        <a:graphic>
          <a:graphicData uri="http://schemas.openxmlformats.org/drawingml/2006/table">
            <a:tbl>
              <a:tblPr/>
              <a:tblGrid>
                <a:gridCol w="258590">
                  <a:extLst>
                    <a:ext uri="{9D8B030D-6E8A-4147-A177-3AD203B41FA5}">
                      <a16:colId xmlns:a16="http://schemas.microsoft.com/office/drawing/2014/main" val="3638123509"/>
                    </a:ext>
                  </a:extLst>
                </a:gridCol>
                <a:gridCol w="258590">
                  <a:extLst>
                    <a:ext uri="{9D8B030D-6E8A-4147-A177-3AD203B41FA5}">
                      <a16:colId xmlns:a16="http://schemas.microsoft.com/office/drawing/2014/main" val="4002058848"/>
                    </a:ext>
                  </a:extLst>
                </a:gridCol>
                <a:gridCol w="258590">
                  <a:extLst>
                    <a:ext uri="{9D8B030D-6E8A-4147-A177-3AD203B41FA5}">
                      <a16:colId xmlns:a16="http://schemas.microsoft.com/office/drawing/2014/main" val="3096958780"/>
                    </a:ext>
                  </a:extLst>
                </a:gridCol>
                <a:gridCol w="3188420">
                  <a:extLst>
                    <a:ext uri="{9D8B030D-6E8A-4147-A177-3AD203B41FA5}">
                      <a16:colId xmlns:a16="http://schemas.microsoft.com/office/drawing/2014/main" val="2523360008"/>
                    </a:ext>
                  </a:extLst>
                </a:gridCol>
                <a:gridCol w="693022">
                  <a:extLst>
                    <a:ext uri="{9D8B030D-6E8A-4147-A177-3AD203B41FA5}">
                      <a16:colId xmlns:a16="http://schemas.microsoft.com/office/drawing/2014/main" val="1027731845"/>
                    </a:ext>
                  </a:extLst>
                </a:gridCol>
                <a:gridCol w="693022">
                  <a:extLst>
                    <a:ext uri="{9D8B030D-6E8A-4147-A177-3AD203B41FA5}">
                      <a16:colId xmlns:a16="http://schemas.microsoft.com/office/drawing/2014/main" val="2052542297"/>
                    </a:ext>
                  </a:extLst>
                </a:gridCol>
                <a:gridCol w="693022">
                  <a:extLst>
                    <a:ext uri="{9D8B030D-6E8A-4147-A177-3AD203B41FA5}">
                      <a16:colId xmlns:a16="http://schemas.microsoft.com/office/drawing/2014/main" val="1366662177"/>
                    </a:ext>
                  </a:extLst>
                </a:gridCol>
                <a:gridCol w="693022">
                  <a:extLst>
                    <a:ext uri="{9D8B030D-6E8A-4147-A177-3AD203B41FA5}">
                      <a16:colId xmlns:a16="http://schemas.microsoft.com/office/drawing/2014/main" val="944907273"/>
                    </a:ext>
                  </a:extLst>
                </a:gridCol>
                <a:gridCol w="630960">
                  <a:extLst>
                    <a:ext uri="{9D8B030D-6E8A-4147-A177-3AD203B41FA5}">
                      <a16:colId xmlns:a16="http://schemas.microsoft.com/office/drawing/2014/main" val="3991924621"/>
                    </a:ext>
                  </a:extLst>
                </a:gridCol>
                <a:gridCol w="620616">
                  <a:extLst>
                    <a:ext uri="{9D8B030D-6E8A-4147-A177-3AD203B41FA5}">
                      <a16:colId xmlns:a16="http://schemas.microsoft.com/office/drawing/2014/main" val="2902663896"/>
                    </a:ext>
                  </a:extLst>
                </a:gridCol>
              </a:tblGrid>
              <a:tr h="1225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2832458"/>
                  </a:ext>
                </a:extLst>
              </a:tr>
              <a:tr h="3753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2068461"/>
                  </a:ext>
                </a:extLst>
              </a:tr>
              <a:tr h="122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Maule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52.850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52.850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42.273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4867825"/>
                  </a:ext>
                </a:extLst>
              </a:tr>
              <a:tr h="122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Bíobío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361.938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361.938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1.246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2584336"/>
                  </a:ext>
                </a:extLst>
              </a:tr>
              <a:tr h="1608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La Araucanía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5.857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5.857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4100255"/>
                  </a:ext>
                </a:extLst>
              </a:tr>
              <a:tr h="122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Los Lagos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153.803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153.803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24.721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4316563"/>
                  </a:ext>
                </a:extLst>
              </a:tr>
              <a:tr h="1532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Aysén del General Carlos Ibáñez del Campo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4.919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2.213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1495780"/>
                  </a:ext>
                </a:extLst>
              </a:tr>
              <a:tr h="122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Magallanes y de la Antártica Chilena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38.060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38.060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0557853"/>
                  </a:ext>
                </a:extLst>
              </a:tr>
              <a:tr h="122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Metropolitana de Santiago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58.362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58.362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61.536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1156573"/>
                  </a:ext>
                </a:extLst>
              </a:tr>
              <a:tr h="122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Los Ríos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477.768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477.768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8934824"/>
                  </a:ext>
                </a:extLst>
              </a:tr>
              <a:tr h="122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Arica y Parinacota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311.448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311.448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235.323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1594357"/>
                  </a:ext>
                </a:extLst>
              </a:tr>
              <a:tr h="122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Ñuble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99.930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99.930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6614839"/>
                  </a:ext>
                </a:extLst>
              </a:tr>
              <a:tr h="122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330.317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330.307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12.253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122530,0%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8168259"/>
                  </a:ext>
                </a:extLst>
              </a:tr>
              <a:tr h="1225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330.317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330.307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12.253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122530,0%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36382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80325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76385" y="1549532"/>
            <a:ext cx="7886701" cy="3673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A30280A-B577-48B0-B690-473711D336F0}"/>
              </a:ext>
            </a:extLst>
          </p:cNvPr>
          <p:cNvSpPr txBox="1">
            <a:spLocks/>
          </p:cNvSpPr>
          <p:nvPr/>
        </p:nvSpPr>
        <p:spPr>
          <a:xfrm>
            <a:off x="576386" y="635634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76386" y="890901"/>
            <a:ext cx="802806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05: CATASTRO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6BBBEBA-6360-4FE6-8EF4-6EE5FC79C0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2078199"/>
              </p:ext>
            </p:extLst>
          </p:nvPr>
        </p:nvGraphicFramePr>
        <p:xfrm>
          <a:off x="576389" y="1898332"/>
          <a:ext cx="8028059" cy="2074679"/>
        </p:xfrm>
        <a:graphic>
          <a:graphicData uri="http://schemas.openxmlformats.org/drawingml/2006/table">
            <a:tbl>
              <a:tblPr/>
              <a:tblGrid>
                <a:gridCol w="269037">
                  <a:extLst>
                    <a:ext uri="{9D8B030D-6E8A-4147-A177-3AD203B41FA5}">
                      <a16:colId xmlns:a16="http://schemas.microsoft.com/office/drawing/2014/main" val="2879486515"/>
                    </a:ext>
                  </a:extLst>
                </a:gridCol>
                <a:gridCol w="269037">
                  <a:extLst>
                    <a:ext uri="{9D8B030D-6E8A-4147-A177-3AD203B41FA5}">
                      <a16:colId xmlns:a16="http://schemas.microsoft.com/office/drawing/2014/main" val="4132236009"/>
                    </a:ext>
                  </a:extLst>
                </a:gridCol>
                <a:gridCol w="269037">
                  <a:extLst>
                    <a:ext uri="{9D8B030D-6E8A-4147-A177-3AD203B41FA5}">
                      <a16:colId xmlns:a16="http://schemas.microsoft.com/office/drawing/2014/main" val="1451718273"/>
                    </a:ext>
                  </a:extLst>
                </a:gridCol>
                <a:gridCol w="3034735">
                  <a:extLst>
                    <a:ext uri="{9D8B030D-6E8A-4147-A177-3AD203B41FA5}">
                      <a16:colId xmlns:a16="http://schemas.microsoft.com/office/drawing/2014/main" val="1789993908"/>
                    </a:ext>
                  </a:extLst>
                </a:gridCol>
                <a:gridCol w="721019">
                  <a:extLst>
                    <a:ext uri="{9D8B030D-6E8A-4147-A177-3AD203B41FA5}">
                      <a16:colId xmlns:a16="http://schemas.microsoft.com/office/drawing/2014/main" val="1671212490"/>
                    </a:ext>
                  </a:extLst>
                </a:gridCol>
                <a:gridCol w="721019">
                  <a:extLst>
                    <a:ext uri="{9D8B030D-6E8A-4147-A177-3AD203B41FA5}">
                      <a16:colId xmlns:a16="http://schemas.microsoft.com/office/drawing/2014/main" val="2109480970"/>
                    </a:ext>
                  </a:extLst>
                </a:gridCol>
                <a:gridCol w="721019">
                  <a:extLst>
                    <a:ext uri="{9D8B030D-6E8A-4147-A177-3AD203B41FA5}">
                      <a16:colId xmlns:a16="http://schemas.microsoft.com/office/drawing/2014/main" val="391744118"/>
                    </a:ext>
                  </a:extLst>
                </a:gridCol>
                <a:gridCol w="721019">
                  <a:extLst>
                    <a:ext uri="{9D8B030D-6E8A-4147-A177-3AD203B41FA5}">
                      <a16:colId xmlns:a16="http://schemas.microsoft.com/office/drawing/2014/main" val="806427298"/>
                    </a:ext>
                  </a:extLst>
                </a:gridCol>
                <a:gridCol w="656449">
                  <a:extLst>
                    <a:ext uri="{9D8B030D-6E8A-4147-A177-3AD203B41FA5}">
                      <a16:colId xmlns:a16="http://schemas.microsoft.com/office/drawing/2014/main" val="685919509"/>
                    </a:ext>
                  </a:extLst>
                </a:gridCol>
                <a:gridCol w="645688">
                  <a:extLst>
                    <a:ext uri="{9D8B030D-6E8A-4147-A177-3AD203B41FA5}">
                      <a16:colId xmlns:a16="http://schemas.microsoft.com/office/drawing/2014/main" val="4290351247"/>
                    </a:ext>
                  </a:extLst>
                </a:gridCol>
              </a:tblGrid>
              <a:tr h="1266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5928146"/>
                  </a:ext>
                </a:extLst>
              </a:tr>
              <a:tr h="38801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3699549"/>
                  </a:ext>
                </a:extLst>
              </a:tr>
              <a:tr h="1662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3.406.387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4.273.100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866.713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1.895.122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5589572"/>
                  </a:ext>
                </a:extLst>
              </a:tr>
              <a:tr h="1266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2.800.983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2.800.980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1.651.561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5455591"/>
                  </a:ext>
                </a:extLst>
              </a:tr>
              <a:tr h="1266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516.642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489.002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-27.640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94.728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7413761"/>
                  </a:ext>
                </a:extLst>
              </a:tr>
              <a:tr h="1266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788602"/>
                  </a:ext>
                </a:extLst>
              </a:tr>
              <a:tr h="1266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4632151"/>
                  </a:ext>
                </a:extLst>
              </a:tr>
              <a:tr h="1266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626.157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626.157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3240551"/>
                  </a:ext>
                </a:extLst>
              </a:tr>
              <a:tr h="1266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626.157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626.157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2056523"/>
                  </a:ext>
                </a:extLst>
              </a:tr>
              <a:tr h="1266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88.752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99.352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88.730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2010302"/>
                  </a:ext>
                </a:extLst>
              </a:tr>
              <a:tr h="1266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88.752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93.352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88.730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7298557"/>
                  </a:ext>
                </a:extLst>
              </a:tr>
              <a:tr h="1266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9926566"/>
                  </a:ext>
                </a:extLst>
              </a:tr>
              <a:tr h="1266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200.629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200.619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31230,0%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3267524"/>
                  </a:ext>
                </a:extLst>
              </a:tr>
              <a:tr h="1266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200.629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200.619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31230,0%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57094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7045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2993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80083" y="836712"/>
            <a:ext cx="818383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DISTRIBUCIÓN POR SUBTÍTULO DE GASTO Y CÁPITULO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PARTIDA 14 MINISTERIO DE BIENES NACIONALES</a:t>
            </a:r>
          </a:p>
        </p:txBody>
      </p:sp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F8DC11A3-1BCE-494D-A97F-5FD09B08D39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9315146"/>
              </p:ext>
            </p:extLst>
          </p:nvPr>
        </p:nvGraphicFramePr>
        <p:xfrm>
          <a:off x="450457" y="1988841"/>
          <a:ext cx="4086000" cy="2519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Gráfico 11">
            <a:extLst>
              <a:ext uri="{FF2B5EF4-FFF2-40B4-BE49-F238E27FC236}">
                <a16:creationId xmlns:a16="http://schemas.microsoft.com/office/drawing/2014/main" id="{64439BD4-B649-451A-80FE-59DC10C8AE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8077522"/>
              </p:ext>
            </p:extLst>
          </p:nvPr>
        </p:nvGraphicFramePr>
        <p:xfrm>
          <a:off x="4632681" y="1988841"/>
          <a:ext cx="4036393" cy="25200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5529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05529" y="724413"/>
            <a:ext cx="809891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E4AE7043-75CF-4F41-85FD-E4C15A50544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7471274"/>
              </p:ext>
            </p:extLst>
          </p:nvPr>
        </p:nvGraphicFramePr>
        <p:xfrm>
          <a:off x="505529" y="2060848"/>
          <a:ext cx="8064894" cy="3664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5345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19"/>
            <a:ext cx="7920881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00062" y="875360"/>
            <a:ext cx="7920881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PARTIDA 14 MINISTERIO DE BIENES NACIONALES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E5E03742-9430-4FFB-9A3C-50BE0A5CD0C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3556894"/>
              </p:ext>
            </p:extLst>
          </p:nvPr>
        </p:nvGraphicFramePr>
        <p:xfrm>
          <a:off x="500062" y="2204864"/>
          <a:ext cx="7920881" cy="36632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00677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71749" y="1485506"/>
            <a:ext cx="8229600" cy="36512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F4FFFE78-8C05-4F16-956B-50BBA66A3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1749" y="630356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71749" y="776791"/>
            <a:ext cx="789133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CAC148D-473C-4891-AAA3-DC32C21E94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2660343"/>
              </p:ext>
            </p:extLst>
          </p:nvPr>
        </p:nvGraphicFramePr>
        <p:xfrm>
          <a:off x="571749" y="1820097"/>
          <a:ext cx="7886700" cy="2189499"/>
        </p:xfrm>
        <a:graphic>
          <a:graphicData uri="http://schemas.openxmlformats.org/drawingml/2006/table">
            <a:tbl>
              <a:tblPr/>
              <a:tblGrid>
                <a:gridCol w="715032">
                  <a:extLst>
                    <a:ext uri="{9D8B030D-6E8A-4147-A177-3AD203B41FA5}">
                      <a16:colId xmlns:a16="http://schemas.microsoft.com/office/drawing/2014/main" val="3828588589"/>
                    </a:ext>
                  </a:extLst>
                </a:gridCol>
                <a:gridCol w="3009540">
                  <a:extLst>
                    <a:ext uri="{9D8B030D-6E8A-4147-A177-3AD203B41FA5}">
                      <a16:colId xmlns:a16="http://schemas.microsoft.com/office/drawing/2014/main" val="2411093697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757247467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55315603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3062646083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947982549"/>
                    </a:ext>
                  </a:extLst>
                </a:gridCol>
                <a:gridCol w="651000">
                  <a:extLst>
                    <a:ext uri="{9D8B030D-6E8A-4147-A177-3AD203B41FA5}">
                      <a16:colId xmlns:a16="http://schemas.microsoft.com/office/drawing/2014/main" val="2819069865"/>
                    </a:ext>
                  </a:extLst>
                </a:gridCol>
                <a:gridCol w="651000">
                  <a:extLst>
                    <a:ext uri="{9D8B030D-6E8A-4147-A177-3AD203B41FA5}">
                      <a16:colId xmlns:a16="http://schemas.microsoft.com/office/drawing/2014/main" val="647348487"/>
                    </a:ext>
                  </a:extLst>
                </a:gridCol>
              </a:tblGrid>
              <a:tr h="135783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7358279"/>
                  </a:ext>
                </a:extLst>
              </a:tr>
              <a:tr h="415834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1905986"/>
                  </a:ext>
                </a:extLst>
              </a:tr>
              <a:tr h="14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43.168.950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54.535.171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11.366.221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28.666.407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3161008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18.476.365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18.630.441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154.076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10.723.786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1578231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4.125.883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4.263.056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137.173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1.730.149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8617845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222.012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222.001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2018181,8%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9656065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1.680.993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1.680.993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645.403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3274043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5.119.038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14.348.850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9.229.812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3.695.652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6032387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513.656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359.010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404.541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2559033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231.135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277.575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46.440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183.676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708544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71.206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71.206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51.779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5461384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13.308.643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13.308.643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10.375.778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8940471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1.218.738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1.217.708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633.643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61518,7%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3387018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7746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4948" y="1479698"/>
            <a:ext cx="8069500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4DD7D21C-DEC1-4162-9317-902862704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4947" y="635634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4947" y="841574"/>
            <a:ext cx="799749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RESUMEN POR CAPÍTULOS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FFB5F8DD-0F06-44CE-8A06-1DCF3B799F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1133914"/>
              </p:ext>
            </p:extLst>
          </p:nvPr>
        </p:nvGraphicFramePr>
        <p:xfrm>
          <a:off x="534947" y="1844823"/>
          <a:ext cx="7997494" cy="1329035"/>
        </p:xfrm>
        <a:graphic>
          <a:graphicData uri="http://schemas.openxmlformats.org/drawingml/2006/table">
            <a:tbl>
              <a:tblPr/>
              <a:tblGrid>
                <a:gridCol w="277306">
                  <a:extLst>
                    <a:ext uri="{9D8B030D-6E8A-4147-A177-3AD203B41FA5}">
                      <a16:colId xmlns:a16="http://schemas.microsoft.com/office/drawing/2014/main" val="3608292918"/>
                    </a:ext>
                  </a:extLst>
                </a:gridCol>
                <a:gridCol w="277306">
                  <a:extLst>
                    <a:ext uri="{9D8B030D-6E8A-4147-A177-3AD203B41FA5}">
                      <a16:colId xmlns:a16="http://schemas.microsoft.com/office/drawing/2014/main" val="3915048752"/>
                    </a:ext>
                  </a:extLst>
                </a:gridCol>
                <a:gridCol w="3128007">
                  <a:extLst>
                    <a:ext uri="{9D8B030D-6E8A-4147-A177-3AD203B41FA5}">
                      <a16:colId xmlns:a16="http://schemas.microsoft.com/office/drawing/2014/main" val="1955025379"/>
                    </a:ext>
                  </a:extLst>
                </a:gridCol>
                <a:gridCol w="743179">
                  <a:extLst>
                    <a:ext uri="{9D8B030D-6E8A-4147-A177-3AD203B41FA5}">
                      <a16:colId xmlns:a16="http://schemas.microsoft.com/office/drawing/2014/main" val="3970440487"/>
                    </a:ext>
                  </a:extLst>
                </a:gridCol>
                <a:gridCol w="743179">
                  <a:extLst>
                    <a:ext uri="{9D8B030D-6E8A-4147-A177-3AD203B41FA5}">
                      <a16:colId xmlns:a16="http://schemas.microsoft.com/office/drawing/2014/main" val="4105834335"/>
                    </a:ext>
                  </a:extLst>
                </a:gridCol>
                <a:gridCol w="743179">
                  <a:extLst>
                    <a:ext uri="{9D8B030D-6E8A-4147-A177-3AD203B41FA5}">
                      <a16:colId xmlns:a16="http://schemas.microsoft.com/office/drawing/2014/main" val="1218082216"/>
                    </a:ext>
                  </a:extLst>
                </a:gridCol>
                <a:gridCol w="743179">
                  <a:extLst>
                    <a:ext uri="{9D8B030D-6E8A-4147-A177-3AD203B41FA5}">
                      <a16:colId xmlns:a16="http://schemas.microsoft.com/office/drawing/2014/main" val="2440982717"/>
                    </a:ext>
                  </a:extLst>
                </a:gridCol>
                <a:gridCol w="676626">
                  <a:extLst>
                    <a:ext uri="{9D8B030D-6E8A-4147-A177-3AD203B41FA5}">
                      <a16:colId xmlns:a16="http://schemas.microsoft.com/office/drawing/2014/main" val="1573298234"/>
                    </a:ext>
                  </a:extLst>
                </a:gridCol>
                <a:gridCol w="665533">
                  <a:extLst>
                    <a:ext uri="{9D8B030D-6E8A-4147-A177-3AD203B41FA5}">
                      <a16:colId xmlns:a16="http://schemas.microsoft.com/office/drawing/2014/main" val="165078365"/>
                    </a:ext>
                  </a:extLst>
                </a:gridCol>
              </a:tblGrid>
              <a:tr h="1312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5615731"/>
                  </a:ext>
                </a:extLst>
              </a:tr>
              <a:tr h="4019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0531865"/>
                  </a:ext>
                </a:extLst>
              </a:tr>
              <a:tr h="17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Bienes Nacionales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43.168.950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54.535.171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11.366.221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28.666.407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408086"/>
                  </a:ext>
                </a:extLst>
              </a:tr>
              <a:tr h="147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Bienes Nacionales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12.461.810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17.229.837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4.768.027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7.393.340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5729703"/>
                  </a:ext>
                </a:extLst>
              </a:tr>
              <a:tr h="147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Regularización de la Propiedad Raíz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3.358.757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4.037.450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678.693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1.591.241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8725163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de Bienes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23.941.996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28.994.784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5.052.788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17.786.704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8860560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Catastro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3.406.387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4.273.100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866.713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1.895.122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60047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90447" y="1410601"/>
            <a:ext cx="7983361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EF3D9FE3-EFD7-4C80-A823-F03730BF8E6E}"/>
              </a:ext>
            </a:extLst>
          </p:cNvPr>
          <p:cNvSpPr txBox="1">
            <a:spLocks/>
          </p:cNvSpPr>
          <p:nvPr/>
        </p:nvSpPr>
        <p:spPr>
          <a:xfrm>
            <a:off x="590447" y="635634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90448" y="764704"/>
            <a:ext cx="7963106" cy="610501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01: SUBSECRETARÍA DE BIENES NACIONALES 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0258C06-5674-4BDE-BB87-75F964A7BC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289188"/>
              </p:ext>
            </p:extLst>
          </p:nvPr>
        </p:nvGraphicFramePr>
        <p:xfrm>
          <a:off x="623520" y="1740477"/>
          <a:ext cx="7950288" cy="2325560"/>
        </p:xfrm>
        <a:graphic>
          <a:graphicData uri="http://schemas.openxmlformats.org/drawingml/2006/table">
            <a:tbl>
              <a:tblPr/>
              <a:tblGrid>
                <a:gridCol w="266431">
                  <a:extLst>
                    <a:ext uri="{9D8B030D-6E8A-4147-A177-3AD203B41FA5}">
                      <a16:colId xmlns:a16="http://schemas.microsoft.com/office/drawing/2014/main" val="1163796566"/>
                    </a:ext>
                  </a:extLst>
                </a:gridCol>
                <a:gridCol w="266431">
                  <a:extLst>
                    <a:ext uri="{9D8B030D-6E8A-4147-A177-3AD203B41FA5}">
                      <a16:colId xmlns:a16="http://schemas.microsoft.com/office/drawing/2014/main" val="609332627"/>
                    </a:ext>
                  </a:extLst>
                </a:gridCol>
                <a:gridCol w="266431">
                  <a:extLst>
                    <a:ext uri="{9D8B030D-6E8A-4147-A177-3AD203B41FA5}">
                      <a16:colId xmlns:a16="http://schemas.microsoft.com/office/drawing/2014/main" val="2034587319"/>
                    </a:ext>
                  </a:extLst>
                </a:gridCol>
                <a:gridCol w="3005336">
                  <a:extLst>
                    <a:ext uri="{9D8B030D-6E8A-4147-A177-3AD203B41FA5}">
                      <a16:colId xmlns:a16="http://schemas.microsoft.com/office/drawing/2014/main" val="2055298602"/>
                    </a:ext>
                  </a:extLst>
                </a:gridCol>
                <a:gridCol w="714034">
                  <a:extLst>
                    <a:ext uri="{9D8B030D-6E8A-4147-A177-3AD203B41FA5}">
                      <a16:colId xmlns:a16="http://schemas.microsoft.com/office/drawing/2014/main" val="3563600242"/>
                    </a:ext>
                  </a:extLst>
                </a:gridCol>
                <a:gridCol w="714034">
                  <a:extLst>
                    <a:ext uri="{9D8B030D-6E8A-4147-A177-3AD203B41FA5}">
                      <a16:colId xmlns:a16="http://schemas.microsoft.com/office/drawing/2014/main" val="1363888631"/>
                    </a:ext>
                  </a:extLst>
                </a:gridCol>
                <a:gridCol w="714034">
                  <a:extLst>
                    <a:ext uri="{9D8B030D-6E8A-4147-A177-3AD203B41FA5}">
                      <a16:colId xmlns:a16="http://schemas.microsoft.com/office/drawing/2014/main" val="1639770762"/>
                    </a:ext>
                  </a:extLst>
                </a:gridCol>
                <a:gridCol w="714034">
                  <a:extLst>
                    <a:ext uri="{9D8B030D-6E8A-4147-A177-3AD203B41FA5}">
                      <a16:colId xmlns:a16="http://schemas.microsoft.com/office/drawing/2014/main" val="3884710555"/>
                    </a:ext>
                  </a:extLst>
                </a:gridCol>
                <a:gridCol w="650090">
                  <a:extLst>
                    <a:ext uri="{9D8B030D-6E8A-4147-A177-3AD203B41FA5}">
                      <a16:colId xmlns:a16="http://schemas.microsoft.com/office/drawing/2014/main" val="2958786478"/>
                    </a:ext>
                  </a:extLst>
                </a:gridCol>
                <a:gridCol w="639433">
                  <a:extLst>
                    <a:ext uri="{9D8B030D-6E8A-4147-A177-3AD203B41FA5}">
                      <a16:colId xmlns:a16="http://schemas.microsoft.com/office/drawing/2014/main" val="991148707"/>
                    </a:ext>
                  </a:extLst>
                </a:gridCol>
              </a:tblGrid>
              <a:tr h="1265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8726573"/>
                  </a:ext>
                </a:extLst>
              </a:tr>
              <a:tr h="3875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6413193"/>
                  </a:ext>
                </a:extLst>
              </a:tr>
              <a:tr h="16611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12.461.810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17.229.837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4.768.027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7.393.340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101738"/>
                  </a:ext>
                </a:extLst>
              </a:tr>
              <a:tr h="126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9.531.464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9.548.909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5.451.394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266645"/>
                  </a:ext>
                </a:extLst>
              </a:tr>
              <a:tr h="126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2.786.625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2.786.625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1.202.582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102874"/>
                  </a:ext>
                </a:extLst>
              </a:tr>
              <a:tr h="126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28.978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263436,4%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1681957"/>
                  </a:ext>
                </a:extLst>
              </a:tr>
              <a:tr h="126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28.978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263436,4%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858026"/>
                  </a:ext>
                </a:extLst>
              </a:tr>
              <a:tr h="126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4.126.946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4.126.619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3399878"/>
                  </a:ext>
                </a:extLst>
              </a:tr>
              <a:tr h="126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2183026"/>
                  </a:ext>
                </a:extLst>
              </a:tr>
              <a:tr h="126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4.126.619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4.126.619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1271294"/>
                  </a:ext>
                </a:extLst>
              </a:tr>
              <a:tr h="126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142.383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159.423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94.946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0697448"/>
                  </a:ext>
                </a:extLst>
              </a:tr>
              <a:tr h="126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20.503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15.803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3834578"/>
                  </a:ext>
                </a:extLst>
              </a:tr>
              <a:tr h="126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7303238"/>
                  </a:ext>
                </a:extLst>
              </a:tr>
              <a:tr h="126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111.892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128.932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79.143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9635280"/>
                  </a:ext>
                </a:extLst>
              </a:tr>
              <a:tr h="126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578.944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577.944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615.406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61540,6%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043999"/>
                  </a:ext>
                </a:extLst>
              </a:tr>
              <a:tr h="1265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578.944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577.944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615.406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61540,6%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24147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6189" y="1411596"/>
            <a:ext cx="7886701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E0C1AD33-FD84-4261-A37D-F8D77FB671FD}"/>
              </a:ext>
            </a:extLst>
          </p:cNvPr>
          <p:cNvSpPr txBox="1">
            <a:spLocks/>
          </p:cNvSpPr>
          <p:nvPr/>
        </p:nvSpPr>
        <p:spPr>
          <a:xfrm>
            <a:off x="566190" y="6309320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68052" y="737547"/>
            <a:ext cx="788670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03: REGULARIZACIÓN DE LA PROPIEDAD RAÍZ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20609EA-978F-4AB1-A6A8-998A0C1E17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56502"/>
              </p:ext>
            </p:extLst>
          </p:nvPr>
        </p:nvGraphicFramePr>
        <p:xfrm>
          <a:off x="566189" y="1700808"/>
          <a:ext cx="7886701" cy="2457989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2998770658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128458794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729292844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22515807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13161858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61503678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400517259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4291724720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2195722388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2877750639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459360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8652090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3.358.757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4.037.450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678.693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1.591.241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061012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1.641.033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1.644.165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961.622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3473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313.580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313.580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126.276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285275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25.472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401553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25.472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117682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1.249.488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1.249.488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466.782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232838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1.249.488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1.249.488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466.782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370143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Regularización Rezago de la Pequeña Propiedad Raíz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1.249.488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1.249.488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466.782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936547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578.554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578.554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718261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578.554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578.554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282668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117.342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-37.304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8.228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58713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117.342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-37.304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8.228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099116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108.848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108.838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28610,0%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432931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108.848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108.838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28610,0%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653293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6661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4726" y="1406590"/>
            <a:ext cx="8129125" cy="2603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…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1 de 2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52F5F0AC-E7B4-40BA-B246-EADF69FD4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675" y="635634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58071" y="722377"/>
            <a:ext cx="8028145" cy="605890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04: ADMINISTRACIÓN DE BIENES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81E03E7-EB55-4FBC-8038-39EA8D5E7C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6846845"/>
              </p:ext>
            </p:extLst>
          </p:nvPr>
        </p:nvGraphicFramePr>
        <p:xfrm>
          <a:off x="570359" y="1745283"/>
          <a:ext cx="8015857" cy="3970114"/>
        </p:xfrm>
        <a:graphic>
          <a:graphicData uri="http://schemas.openxmlformats.org/drawingml/2006/table">
            <a:tbl>
              <a:tblPr/>
              <a:tblGrid>
                <a:gridCol w="259496">
                  <a:extLst>
                    <a:ext uri="{9D8B030D-6E8A-4147-A177-3AD203B41FA5}">
                      <a16:colId xmlns:a16="http://schemas.microsoft.com/office/drawing/2014/main" val="3411251413"/>
                    </a:ext>
                  </a:extLst>
                </a:gridCol>
                <a:gridCol w="259496">
                  <a:extLst>
                    <a:ext uri="{9D8B030D-6E8A-4147-A177-3AD203B41FA5}">
                      <a16:colId xmlns:a16="http://schemas.microsoft.com/office/drawing/2014/main" val="270059494"/>
                    </a:ext>
                  </a:extLst>
                </a:gridCol>
                <a:gridCol w="259496">
                  <a:extLst>
                    <a:ext uri="{9D8B030D-6E8A-4147-A177-3AD203B41FA5}">
                      <a16:colId xmlns:a16="http://schemas.microsoft.com/office/drawing/2014/main" val="569464812"/>
                    </a:ext>
                  </a:extLst>
                </a:gridCol>
                <a:gridCol w="3199597">
                  <a:extLst>
                    <a:ext uri="{9D8B030D-6E8A-4147-A177-3AD203B41FA5}">
                      <a16:colId xmlns:a16="http://schemas.microsoft.com/office/drawing/2014/main" val="1609497051"/>
                    </a:ext>
                  </a:extLst>
                </a:gridCol>
                <a:gridCol w="695452">
                  <a:extLst>
                    <a:ext uri="{9D8B030D-6E8A-4147-A177-3AD203B41FA5}">
                      <a16:colId xmlns:a16="http://schemas.microsoft.com/office/drawing/2014/main" val="1665914621"/>
                    </a:ext>
                  </a:extLst>
                </a:gridCol>
                <a:gridCol w="695452">
                  <a:extLst>
                    <a:ext uri="{9D8B030D-6E8A-4147-A177-3AD203B41FA5}">
                      <a16:colId xmlns:a16="http://schemas.microsoft.com/office/drawing/2014/main" val="3394941825"/>
                    </a:ext>
                  </a:extLst>
                </a:gridCol>
                <a:gridCol w="695452">
                  <a:extLst>
                    <a:ext uri="{9D8B030D-6E8A-4147-A177-3AD203B41FA5}">
                      <a16:colId xmlns:a16="http://schemas.microsoft.com/office/drawing/2014/main" val="2665240711"/>
                    </a:ext>
                  </a:extLst>
                </a:gridCol>
                <a:gridCol w="695452">
                  <a:extLst>
                    <a:ext uri="{9D8B030D-6E8A-4147-A177-3AD203B41FA5}">
                      <a16:colId xmlns:a16="http://schemas.microsoft.com/office/drawing/2014/main" val="157463975"/>
                    </a:ext>
                  </a:extLst>
                </a:gridCol>
                <a:gridCol w="633172">
                  <a:extLst>
                    <a:ext uri="{9D8B030D-6E8A-4147-A177-3AD203B41FA5}">
                      <a16:colId xmlns:a16="http://schemas.microsoft.com/office/drawing/2014/main" val="2391096282"/>
                    </a:ext>
                  </a:extLst>
                </a:gridCol>
                <a:gridCol w="622792">
                  <a:extLst>
                    <a:ext uri="{9D8B030D-6E8A-4147-A177-3AD203B41FA5}">
                      <a16:colId xmlns:a16="http://schemas.microsoft.com/office/drawing/2014/main" val="3874603610"/>
                    </a:ext>
                  </a:extLst>
                </a:gridCol>
              </a:tblGrid>
              <a:tr h="12262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62" marR="7662" marT="76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1341947"/>
                  </a:ext>
                </a:extLst>
              </a:tr>
              <a:tr h="3755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1221988"/>
                  </a:ext>
                </a:extLst>
              </a:tr>
              <a:tr h="1609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23.941.996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28.994.784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5.052.788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17.786.704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8494486"/>
                  </a:ext>
                </a:extLst>
              </a:tr>
              <a:tr h="122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4.502.885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4.636.387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133.502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2.659.209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3350198"/>
                  </a:ext>
                </a:extLst>
              </a:tr>
              <a:tr h="122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509.036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673.849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164.813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306.563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4490485"/>
                  </a:ext>
                </a:extLst>
              </a:tr>
              <a:tr h="122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110.570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110.570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110.570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8400815"/>
                  </a:ext>
                </a:extLst>
              </a:tr>
              <a:tr h="122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110.570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110.570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110.570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640802"/>
                  </a:ext>
                </a:extLst>
              </a:tr>
              <a:tr h="122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431.505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431.505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178.621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0263753"/>
                  </a:ext>
                </a:extLst>
              </a:tr>
              <a:tr h="122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431.505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431.505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178.621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8082517"/>
                  </a:ext>
                </a:extLst>
              </a:tr>
              <a:tr h="122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Puesta en Valor del Territorio Fiscal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48.246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48.246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13.726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998621"/>
                  </a:ext>
                </a:extLst>
              </a:tr>
              <a:tr h="122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Recuperación y Fortalecimiento de Rutas Patrimoniales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82.414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82.414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26.268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8102233"/>
                  </a:ext>
                </a:extLst>
              </a:tr>
              <a:tr h="122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Gestión Territorial Regional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300.845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300.845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138.627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3429312"/>
                  </a:ext>
                </a:extLst>
              </a:tr>
              <a:tr h="122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5.118.711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9.017.193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3.898.482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3.695.618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7460933"/>
                  </a:ext>
                </a:extLst>
              </a:tr>
              <a:tr h="122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5.118.711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9.017.193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3.898.482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3.695.618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107382"/>
                  </a:ext>
                </a:extLst>
              </a:tr>
              <a:tr h="122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396.314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396.314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396.313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5349822"/>
                  </a:ext>
                </a:extLst>
              </a:tr>
              <a:tr h="122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396.314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396.314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396.313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9443661"/>
                  </a:ext>
                </a:extLst>
              </a:tr>
              <a:tr h="122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8593833"/>
                  </a:ext>
                </a:extLst>
              </a:tr>
              <a:tr h="122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6905657"/>
                  </a:ext>
                </a:extLst>
              </a:tr>
              <a:tr h="122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9212169"/>
                  </a:ext>
                </a:extLst>
              </a:tr>
              <a:tr h="122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6230700"/>
                  </a:ext>
                </a:extLst>
              </a:tr>
              <a:tr h="122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71.206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71.206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51.779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5296569"/>
                  </a:ext>
                </a:extLst>
              </a:tr>
              <a:tr h="122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Ventas a Plazo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71.206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71.206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51.779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1847996"/>
                  </a:ext>
                </a:extLst>
              </a:tr>
              <a:tr h="122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13.308.643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13.308.643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10.375.778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8705744"/>
                  </a:ext>
                </a:extLst>
              </a:tr>
              <a:tr h="122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13.308.643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13.308.643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10.375.778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1339555"/>
                  </a:ext>
                </a:extLst>
              </a:tr>
              <a:tr h="122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Tarapacá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699.751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699.751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445.267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6202564"/>
                  </a:ext>
                </a:extLst>
              </a:tr>
              <a:tr h="122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Antofagasta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9.178.018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9.178.018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7.565.801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708127"/>
                  </a:ext>
                </a:extLst>
              </a:tr>
              <a:tr h="122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Atacama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1.110.578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1.110.578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1.853.640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166,9%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2406900"/>
                  </a:ext>
                </a:extLst>
              </a:tr>
              <a:tr h="122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Coquimbo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196.174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196.174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142.375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815259"/>
                  </a:ext>
                </a:extLst>
              </a:tr>
              <a:tr h="122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Valparaíso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483.019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483.019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8423126"/>
                  </a:ext>
                </a:extLst>
              </a:tr>
              <a:tr h="122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Libertador General B. O’Higgins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76.168 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76.168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2" marR="7662" marT="76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2" marR="7662" marT="76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90426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3901</TotalTime>
  <Words>2054</Words>
  <Application>Microsoft Office PowerPoint</Application>
  <PresentationFormat>Presentación en pantalla (4:3)</PresentationFormat>
  <Paragraphs>1099</Paragraphs>
  <Slides>11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8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JULIO DE 2021 PARTIDA 14:  MINISTERIO DE BIENES NACIONALES</vt:lpstr>
      <vt:lpstr>Presentación de PowerPoint</vt:lpstr>
      <vt:lpstr>Presentación de PowerPoint</vt:lpstr>
      <vt:lpstr>Presentación de PowerPoint</vt:lpstr>
      <vt:lpstr>EJECUCIÓN ACUMULADA DE GASTOS A JULIO DE 2021  PARTIDA 14 MINISTERIO DE BIENES NACIONALES</vt:lpstr>
      <vt:lpstr>EJECUCIÓN ACUMULADA DE GASTOS A JULIO DE 2021  PARTIDA 14 RESUMEN POR CAPÍTULOS</vt:lpstr>
      <vt:lpstr>EJECUCIÓN ACUMULADA DE GASTOS A JULIO DE 2021  PARTIDA 14. CAPÍTULO 01. PROGRAMA 01: SUBSECRETARÍA DE BIENES NACIONALES </vt:lpstr>
      <vt:lpstr>EJECUCIÓN ACUMULADA DE GASTOS A JULIO DE 2021  PARTIDA 14. CAPÍTULO 01. PROGRAMA 03: REGULARIZACIÓN DE LA PROPIEDAD RAÍZ</vt:lpstr>
      <vt:lpstr>EJECUCIÓN ACUMULADA DE GASTOS A JULIO DE 2021  PARTIDA 14. CAPÍTULO 01. PROGRAMA 04: ADMINISTRACIÓN DE BIENES</vt:lpstr>
      <vt:lpstr>EJECUCIÓN ACUMULADA DE GASTOS A JULIO DE 2021  PARTIDA 14. CAPÍTULO 01. PROGRAMA 04: ADMINISTRACIÓN DE BIENES</vt:lpstr>
      <vt:lpstr>EJECUCIÓN ACUMULADA DE GASTOS A JULIO DE 2021  PARTIDA 14. CAPÍTULO 01. PROGRAMA 05: CATASTRO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272</cp:revision>
  <cp:lastPrinted>2019-10-14T13:03:08Z</cp:lastPrinted>
  <dcterms:created xsi:type="dcterms:W3CDTF">2016-06-23T13:38:47Z</dcterms:created>
  <dcterms:modified xsi:type="dcterms:W3CDTF">2021-09-16T21:15:12Z</dcterms:modified>
</cp:coreProperties>
</file>