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39" r:id="rId17"/>
    <p:sldId id="322" r:id="rId18"/>
    <p:sldId id="323" r:id="rId19"/>
    <p:sldId id="324" r:id="rId20"/>
    <p:sldId id="325" r:id="rId21"/>
    <p:sldId id="326" r:id="rId22"/>
    <p:sldId id="319" r:id="rId23"/>
    <p:sldId id="332" r:id="rId24"/>
    <p:sldId id="338" r:id="rId25"/>
    <p:sldId id="334" r:id="rId26"/>
    <p:sldId id="331" r:id="rId27"/>
    <p:sldId id="330" r:id="rId28"/>
    <p:sldId id="329" r:id="rId29"/>
    <p:sldId id="328" r:id="rId30"/>
    <p:sldId id="336" r:id="rId31"/>
    <p:sldId id="335" r:id="rId32"/>
    <p:sldId id="337" r:id="rId33"/>
    <p:sldId id="327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50-4E7A-9F6D-0AF1F3DB60D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50-4E7A-9F6D-0AF1F3DB60D8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50-4E7A-9F6D-0AF1F3DB60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13'!$D$24:$J$24</c:f>
              <c:numCache>
                <c:formatCode>0.0%</c:formatCode>
                <c:ptCount val="7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  <c:pt idx="3">
                  <c:v>0.31377029580049232</c:v>
                </c:pt>
                <c:pt idx="4">
                  <c:v>0.39320081703568532</c:v>
                </c:pt>
                <c:pt idx="5">
                  <c:v>0.4801514462924828</c:v>
                </c:pt>
                <c:pt idx="6">
                  <c:v>0.54355963032573573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0175104"/>
        <c:axId val="570165696"/>
      </c:lineChart>
      <c:catAx>
        <c:axId val="57017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0165696"/>
        <c:crosses val="autoZero"/>
        <c:auto val="1"/>
        <c:lblAlgn val="ctr"/>
        <c:lblOffset val="100"/>
        <c:noMultiLvlLbl val="0"/>
      </c:catAx>
      <c:valAx>
        <c:axId val="57016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01751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F0B-425B-9363-CA34B56582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13'!$D$31:$J$31</c:f>
              <c:numCache>
                <c:formatCode>0.0%</c:formatCode>
                <c:ptCount val="7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  <c:pt idx="3">
                  <c:v>8.7316231044955644E-2</c:v>
                </c:pt>
                <c:pt idx="4">
                  <c:v>8.8602623010525086E-2</c:v>
                </c:pt>
                <c:pt idx="5">
                  <c:v>8.8656778103983966E-2</c:v>
                </c:pt>
                <c:pt idx="6">
                  <c:v>6.3408184033252879E-2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0186472"/>
        <c:axId val="570182944"/>
      </c:barChart>
      <c:catAx>
        <c:axId val="57018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0182944"/>
        <c:crosses val="autoZero"/>
        <c:auto val="1"/>
        <c:lblAlgn val="ctr"/>
        <c:lblOffset val="100"/>
        <c:noMultiLvlLbl val="0"/>
      </c:catAx>
      <c:valAx>
        <c:axId val="5701829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018647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00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41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agosto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474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2470" y="13484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659412"/>
              </p:ext>
            </p:extLst>
          </p:nvPr>
        </p:nvGraphicFramePr>
        <p:xfrm>
          <a:off x="458476" y="1659108"/>
          <a:ext cx="8210796" cy="4697233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2305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60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2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14.976.758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2.379.406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12.083.676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11.877.177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11.378.953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3000" y="130332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3000" y="69510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561313"/>
              </p:ext>
            </p:extLst>
          </p:nvPr>
        </p:nvGraphicFramePr>
        <p:xfrm>
          <a:off x="566872" y="1609436"/>
          <a:ext cx="8142061" cy="4892218"/>
        </p:xfrm>
        <a:graphic>
          <a:graphicData uri="http://schemas.openxmlformats.org/drawingml/2006/table">
            <a:tbl>
              <a:tblPr/>
              <a:tblGrid>
                <a:gridCol w="815728"/>
                <a:gridCol w="301333"/>
                <a:gridCol w="301333"/>
                <a:gridCol w="2730253"/>
                <a:gridCol w="815728"/>
                <a:gridCol w="815728"/>
                <a:gridCol w="815728"/>
                <a:gridCol w="815728"/>
                <a:gridCol w="730502"/>
              </a:tblGrid>
              <a:tr h="1458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44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304.145.059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-4.238.779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187.172.335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43.281.938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25.305.812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6.719.472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3.642.548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1.114.612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11146120,0%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1.114.612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11146120,0%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83.767.500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48.994.941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83.764.054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48.994.941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603.863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21.043.368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8.331.257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1.821.465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1.149.713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4.648.402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15.834.307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12.879.358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740.674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772.772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345.891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90" y="132122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406461"/>
              </p:ext>
            </p:extLst>
          </p:nvPr>
        </p:nvGraphicFramePr>
        <p:xfrm>
          <a:off x="516740" y="1610188"/>
          <a:ext cx="8197398" cy="4886598"/>
        </p:xfrm>
        <a:graphic>
          <a:graphicData uri="http://schemas.openxmlformats.org/drawingml/2006/table">
            <a:tbl>
              <a:tblPr/>
              <a:tblGrid>
                <a:gridCol w="821272"/>
                <a:gridCol w="303381"/>
                <a:gridCol w="303381"/>
                <a:gridCol w="2748809"/>
                <a:gridCol w="821272"/>
                <a:gridCol w="821272"/>
                <a:gridCol w="821272"/>
                <a:gridCol w="821272"/>
                <a:gridCol w="735467"/>
              </a:tblGrid>
              <a:tr h="1631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36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422.502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57.303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365.199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51.651.310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51.651.310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36.043.504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15.139.532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459.582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53.564.325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53.564.325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9.522.786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2.185.290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15.653.220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12.802.882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4.512.288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743.665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1.100.607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1.132.012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5.834.654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2.476.285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2.476.285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5266" y="51861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267" y="19102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589501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628630"/>
              </p:ext>
            </p:extLst>
          </p:nvPr>
        </p:nvGraphicFramePr>
        <p:xfrm>
          <a:off x="509463" y="2377212"/>
          <a:ext cx="8177337" cy="2419939"/>
        </p:xfrm>
        <a:graphic>
          <a:graphicData uri="http://schemas.openxmlformats.org/drawingml/2006/table">
            <a:tbl>
              <a:tblPr/>
              <a:tblGrid>
                <a:gridCol w="819262"/>
                <a:gridCol w="302638"/>
                <a:gridCol w="302638"/>
                <a:gridCol w="2742083"/>
                <a:gridCol w="819262"/>
                <a:gridCol w="819262"/>
                <a:gridCol w="819262"/>
                <a:gridCol w="819262"/>
                <a:gridCol w="733668"/>
              </a:tblGrid>
              <a:tr h="2581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05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8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496.369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496.369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496.369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47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0080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 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234450"/>
              </p:ext>
            </p:extLst>
          </p:nvPr>
        </p:nvGraphicFramePr>
        <p:xfrm>
          <a:off x="518864" y="2060848"/>
          <a:ext cx="8167935" cy="2160239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3031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285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21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31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3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473409"/>
              </p:ext>
            </p:extLst>
          </p:nvPr>
        </p:nvGraphicFramePr>
        <p:xfrm>
          <a:off x="518860" y="1664485"/>
          <a:ext cx="8167939" cy="4691869"/>
        </p:xfrm>
        <a:graphic>
          <a:graphicData uri="http://schemas.openxmlformats.org/drawingml/2006/table">
            <a:tbl>
              <a:tblPr/>
              <a:tblGrid>
                <a:gridCol w="818321"/>
                <a:gridCol w="302290"/>
                <a:gridCol w="302290"/>
                <a:gridCol w="2738931"/>
                <a:gridCol w="818321"/>
                <a:gridCol w="818321"/>
                <a:gridCol w="818321"/>
                <a:gridCol w="818321"/>
                <a:gridCol w="732823"/>
              </a:tblGrid>
              <a:tr h="1604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2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5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27.763.999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1.083.609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17.074.257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23.188.933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13.593.561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723.595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11456660,0%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11456660,0%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285.688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2675,5%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275.265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2752650,0%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275.265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2752650,0%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48.519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485190,0%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46.706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467060,0%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972.475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972.475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244" y="46531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5" y="18089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441825"/>
              </p:ext>
            </p:extLst>
          </p:nvPr>
        </p:nvGraphicFramePr>
        <p:xfrm>
          <a:off x="522381" y="2259117"/>
          <a:ext cx="8167935" cy="2232803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381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93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25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22.030.720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13.160.735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11.575.110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526.629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526.629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636878"/>
              </p:ext>
            </p:extLst>
          </p:nvPr>
        </p:nvGraphicFramePr>
        <p:xfrm>
          <a:off x="523173" y="1865260"/>
          <a:ext cx="8167942" cy="3942857"/>
        </p:xfrm>
        <a:graphic>
          <a:graphicData uri="http://schemas.openxmlformats.org/drawingml/2006/table">
            <a:tbl>
              <a:tblPr/>
              <a:tblGrid>
                <a:gridCol w="818321"/>
                <a:gridCol w="302290"/>
                <a:gridCol w="302290"/>
                <a:gridCol w="2738933"/>
                <a:gridCol w="818321"/>
                <a:gridCol w="818321"/>
                <a:gridCol w="818321"/>
                <a:gridCol w="818321"/>
                <a:gridCol w="732824"/>
              </a:tblGrid>
              <a:tr h="2269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49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14.129.883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7.856.999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10.745.352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6.188.635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1.343.501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228.659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228.659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040" y="565096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7317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52180"/>
              </p:ext>
            </p:extLst>
          </p:nvPr>
        </p:nvGraphicFramePr>
        <p:xfrm>
          <a:off x="508034" y="2020755"/>
          <a:ext cx="8167942" cy="3240360"/>
        </p:xfrm>
        <a:graphic>
          <a:graphicData uri="http://schemas.openxmlformats.org/drawingml/2006/table">
            <a:tbl>
              <a:tblPr/>
              <a:tblGrid>
                <a:gridCol w="811345"/>
                <a:gridCol w="299714"/>
                <a:gridCol w="299714"/>
                <a:gridCol w="2785212"/>
                <a:gridCol w="811345"/>
                <a:gridCol w="811345"/>
                <a:gridCol w="811345"/>
                <a:gridCol w="811345"/>
                <a:gridCol w="726577"/>
              </a:tblGrid>
              <a:tr h="2422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1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7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31.436.722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1.026.800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15.450.407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19.012.632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11.272.618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3.185.444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942.873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942.873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958" y="5219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8954" y="13783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9085"/>
              </p:ext>
            </p:extLst>
          </p:nvPr>
        </p:nvGraphicFramePr>
        <p:xfrm>
          <a:off x="476005" y="1813026"/>
          <a:ext cx="8210795" cy="3272154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2102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39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9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16.431.802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8.201.488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13.339.849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6.836.692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858.640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05830"/>
              </p:ext>
            </p:extLst>
          </p:nvPr>
        </p:nvGraphicFramePr>
        <p:xfrm>
          <a:off x="467544" y="1626393"/>
          <a:ext cx="8148280" cy="438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32565"/>
              </p:ext>
            </p:extLst>
          </p:nvPr>
        </p:nvGraphicFramePr>
        <p:xfrm>
          <a:off x="518864" y="1849339"/>
          <a:ext cx="8167939" cy="3739900"/>
        </p:xfrm>
        <a:graphic>
          <a:graphicData uri="http://schemas.openxmlformats.org/drawingml/2006/table">
            <a:tbl>
              <a:tblPr/>
              <a:tblGrid>
                <a:gridCol w="825729"/>
                <a:gridCol w="305027"/>
                <a:gridCol w="305027"/>
                <a:gridCol w="2689781"/>
                <a:gridCol w="825729"/>
                <a:gridCol w="825729"/>
                <a:gridCol w="825729"/>
                <a:gridCol w="825729"/>
                <a:gridCol w="739459"/>
              </a:tblGrid>
              <a:tr h="2035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33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13.747.765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5.330.038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5.805.963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7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625684"/>
              </p:ext>
            </p:extLst>
          </p:nvPr>
        </p:nvGraphicFramePr>
        <p:xfrm>
          <a:off x="518864" y="1947910"/>
          <a:ext cx="8167935" cy="320928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593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42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03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7.157.481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2.891.683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659.587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8992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7728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MANEJO DEL FUEGO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914766"/>
              </p:ext>
            </p:extLst>
          </p:nvPr>
        </p:nvGraphicFramePr>
        <p:xfrm>
          <a:off x="518864" y="2276872"/>
          <a:ext cx="8167935" cy="1867469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929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971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4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013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2904" y="15053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898051"/>
              </p:ext>
            </p:extLst>
          </p:nvPr>
        </p:nvGraphicFramePr>
        <p:xfrm>
          <a:off x="565213" y="1794324"/>
          <a:ext cx="8075238" cy="3362871"/>
        </p:xfrm>
        <a:graphic>
          <a:graphicData uri="http://schemas.openxmlformats.org/drawingml/2006/table">
            <a:tbl>
              <a:tblPr/>
              <a:tblGrid>
                <a:gridCol w="809033"/>
                <a:gridCol w="298859"/>
                <a:gridCol w="298859"/>
                <a:gridCol w="2707848"/>
                <a:gridCol w="809033"/>
                <a:gridCol w="809033"/>
                <a:gridCol w="809033"/>
                <a:gridCol w="809033"/>
                <a:gridCol w="724507"/>
              </a:tblGrid>
              <a:tr h="2514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700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0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1.818.239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1.262.268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35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46371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9351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13943"/>
              </p:ext>
            </p:extLst>
          </p:nvPr>
        </p:nvGraphicFramePr>
        <p:xfrm>
          <a:off x="518864" y="2204861"/>
          <a:ext cx="8167935" cy="316835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368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54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09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20.925.387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12.778.101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9.802.826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1.350.101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782031"/>
              </p:ext>
            </p:extLst>
          </p:nvPr>
        </p:nvGraphicFramePr>
        <p:xfrm>
          <a:off x="518864" y="1921972"/>
          <a:ext cx="8167935" cy="3240366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254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03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76.906.748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41.484.611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56.037.712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19.256.743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13.614.924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46.538.800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31.504.176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31.501.313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838099"/>
              </p:ext>
            </p:extLst>
          </p:nvPr>
        </p:nvGraphicFramePr>
        <p:xfrm>
          <a:off x="518864" y="1988840"/>
          <a:ext cx="8167935" cy="333084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317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96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41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18.477.906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10.854.821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13.449.580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7.580.025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1.457.977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57441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037036"/>
              </p:ext>
            </p:extLst>
          </p:nvPr>
        </p:nvGraphicFramePr>
        <p:xfrm>
          <a:off x="499743" y="1863545"/>
          <a:ext cx="8167935" cy="388055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904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32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9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22.525.902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-15.522.042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12.459.406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13.185.799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7.638.543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1.658.694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0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567" y="50048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073" y="151460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26008"/>
              </p:ext>
            </p:extLst>
          </p:nvPr>
        </p:nvGraphicFramePr>
        <p:xfrm>
          <a:off x="515073" y="1850486"/>
          <a:ext cx="8171728" cy="2874658"/>
        </p:xfrm>
        <a:graphic>
          <a:graphicData uri="http://schemas.openxmlformats.org/drawingml/2006/table">
            <a:tbl>
              <a:tblPr/>
              <a:tblGrid>
                <a:gridCol w="818700"/>
                <a:gridCol w="302431"/>
                <a:gridCol w="302431"/>
                <a:gridCol w="2740202"/>
                <a:gridCol w="818700"/>
                <a:gridCol w="818700"/>
                <a:gridCol w="818700"/>
                <a:gridCol w="818700"/>
                <a:gridCol w="733164"/>
              </a:tblGrid>
              <a:tr h="3066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39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2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734.654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408.951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220.426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237" y="488554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392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795189"/>
              </p:ext>
            </p:extLst>
          </p:nvPr>
        </p:nvGraphicFramePr>
        <p:xfrm>
          <a:off x="518864" y="1989933"/>
          <a:ext cx="8167935" cy="259119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482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02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5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9.913.337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9.913.337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6.062.817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6.989.520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6.989.520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4.513.045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668.844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3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537831"/>
              </p:ext>
            </p:extLst>
          </p:nvPr>
        </p:nvGraphicFramePr>
        <p:xfrm>
          <a:off x="539552" y="1614486"/>
          <a:ext cx="8147248" cy="433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79715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41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073169"/>
              </p:ext>
            </p:extLst>
          </p:nvPr>
        </p:nvGraphicFramePr>
        <p:xfrm>
          <a:off x="518864" y="2438390"/>
          <a:ext cx="8167935" cy="185470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514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701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00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386735"/>
              </p:ext>
            </p:extLst>
          </p:nvPr>
        </p:nvGraphicFramePr>
        <p:xfrm>
          <a:off x="549524" y="1988840"/>
          <a:ext cx="7996486" cy="3168350"/>
        </p:xfrm>
        <a:graphic>
          <a:graphicData uri="http://schemas.openxmlformats.org/drawingml/2006/table">
            <a:tbl>
              <a:tblPr/>
              <a:tblGrid>
                <a:gridCol w="801143"/>
                <a:gridCol w="295945"/>
                <a:gridCol w="295945"/>
                <a:gridCol w="2681439"/>
                <a:gridCol w="801143"/>
                <a:gridCol w="801143"/>
                <a:gridCol w="801143"/>
                <a:gridCol w="801143"/>
                <a:gridCol w="717442"/>
              </a:tblGrid>
              <a:tr h="2204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49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4.813.677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0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0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3" y="649524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792" y="125760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69788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75243"/>
              </p:ext>
            </p:extLst>
          </p:nvPr>
        </p:nvGraphicFramePr>
        <p:xfrm>
          <a:off x="517792" y="1546572"/>
          <a:ext cx="8169010" cy="4948672"/>
        </p:xfrm>
        <a:graphic>
          <a:graphicData uri="http://schemas.openxmlformats.org/drawingml/2006/table">
            <a:tbl>
              <a:tblPr/>
              <a:tblGrid>
                <a:gridCol w="818428"/>
                <a:gridCol w="302330"/>
                <a:gridCol w="302330"/>
                <a:gridCol w="2739290"/>
                <a:gridCol w="818428"/>
                <a:gridCol w="818428"/>
                <a:gridCol w="818428"/>
                <a:gridCol w="818428"/>
                <a:gridCol w="732920"/>
              </a:tblGrid>
              <a:tr h="1633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3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81.922.942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-46.909.026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38.439.419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5.461.438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3.323.844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367.690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991.690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991.690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991.690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621.161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432.403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188.758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32.864.358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32.864.358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828.268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67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32.036.090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3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467718"/>
              </p:ext>
            </p:extLst>
          </p:nvPr>
        </p:nvGraphicFramePr>
        <p:xfrm>
          <a:off x="466600" y="1609724"/>
          <a:ext cx="8220200" cy="441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620385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76" y="136150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123109"/>
              </p:ext>
            </p:extLst>
          </p:nvPr>
        </p:nvGraphicFramePr>
        <p:xfrm>
          <a:off x="606314" y="1740333"/>
          <a:ext cx="7638095" cy="4463512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2"/>
              </a:tblGrid>
              <a:tr h="26064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79821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831.906.004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75.526.798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452.190.520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227.772.832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12.063.064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134.700.369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111.071.613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52.897.800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50.892.161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163.246.591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91.967.071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242595,0%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-75.729.720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7.199.022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51.651.310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91.743.299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26.778.509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6857" y="660227"/>
            <a:ext cx="80475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6861" y="1280621"/>
            <a:ext cx="7509520" cy="2761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01791"/>
              </p:ext>
            </p:extLst>
          </p:nvPr>
        </p:nvGraphicFramePr>
        <p:xfrm>
          <a:off x="585597" y="1556790"/>
          <a:ext cx="8018849" cy="4876661"/>
        </p:xfrm>
        <a:graphic>
          <a:graphicData uri="http://schemas.openxmlformats.org/drawingml/2006/table">
            <a:tbl>
              <a:tblPr/>
              <a:tblGrid>
                <a:gridCol w="332870"/>
                <a:gridCol w="332870"/>
                <a:gridCol w="2985847"/>
                <a:gridCol w="892093"/>
                <a:gridCol w="892093"/>
                <a:gridCol w="892093"/>
                <a:gridCol w="892093"/>
                <a:gridCol w="798890"/>
              </a:tblGrid>
              <a:tr h="149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8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67.284.368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5.220.867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35.197.183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31.523.288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3.333.598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16.927.400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0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18.269.783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219.050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14.976.758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304.145.059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-4.238.779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187.172.335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503.258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132.698.372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4.213.716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71.110.646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27.763.999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1.083.609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17.074.257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22.030.720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13.160.735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14.129.883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7.856.999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31.436.722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1.026.800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15.450.407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16.431.802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585.372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8.201.488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9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13.747.765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97.002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5.330.038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7.157.481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4.036.722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140.244.175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28.352.729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92.864.694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1.818.239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20.925.387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1.431.169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12.778.101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76.906.748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41.484.611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56.037.712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18.477.906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10.854.821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22.525.902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-15.522.042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12.459.406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734.654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408.951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9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81.922.942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-46.909.026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38.439.419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7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4.813.677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6016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4957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234501"/>
              </p:ext>
            </p:extLst>
          </p:nvPr>
        </p:nvGraphicFramePr>
        <p:xfrm>
          <a:off x="467544" y="1700808"/>
          <a:ext cx="8281779" cy="4474226"/>
        </p:xfrm>
        <a:graphic>
          <a:graphicData uri="http://schemas.openxmlformats.org/drawingml/2006/table">
            <a:tbl>
              <a:tblPr/>
              <a:tblGrid>
                <a:gridCol w="829726"/>
                <a:gridCol w="306503"/>
                <a:gridCol w="306503"/>
                <a:gridCol w="2777105"/>
                <a:gridCol w="829726"/>
                <a:gridCol w="829726"/>
                <a:gridCol w="829726"/>
                <a:gridCol w="829726"/>
                <a:gridCol w="743038"/>
              </a:tblGrid>
              <a:tr h="1914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61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16.927.400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3.787.286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451.080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20.510.004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9.324.730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591.244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207.488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3.431.648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1.041.711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380" y="6118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065993"/>
              </p:ext>
            </p:extLst>
          </p:nvPr>
        </p:nvGraphicFramePr>
        <p:xfrm>
          <a:off x="551760" y="1929012"/>
          <a:ext cx="8210797" cy="4121176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2289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79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318.618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7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7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7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764071"/>
              </p:ext>
            </p:extLst>
          </p:nvPr>
        </p:nvGraphicFramePr>
        <p:xfrm>
          <a:off x="463744" y="1930448"/>
          <a:ext cx="8210797" cy="4018834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2613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004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30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18.269.783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17.974.155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17.974.155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10.198.386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3.050.291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2.507.753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2.119.725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2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5543</Words>
  <Application>Microsoft Office PowerPoint</Application>
  <PresentationFormat>Presentación en pantalla (4:3)</PresentationFormat>
  <Paragraphs>3307</Paragraphs>
  <Slides>32</Slides>
  <Notes>27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JULIO DE 2021 PARTIDA 13: MINISTERIO DE AGRICULTURA</vt:lpstr>
      <vt:lpstr>COMPORTAMIENTO DE LA EJECUCIÓN ACUMULADA DE GASTOS A JULIO DE 2021  PARTIDA 13 MINISTERIO DE AGRICULTURA</vt:lpstr>
      <vt:lpstr>COMPORTAMIENTO DE LA EJECUCIÓN ACUMULADA DE GASTOS A JULIO DE 2021  PARTIDA 13 MINISTERIO DE AGRICULTURA</vt:lpstr>
      <vt:lpstr>COMPORTAMIENTO DE LA EJECUCIÓN ACUMULADA DE GASTOS A JULIO DE 2021  PARTIDA 13 MINISTERIO DE AGRICULTURA</vt:lpstr>
      <vt:lpstr>EJECUCIÓN ACUMULADA DE GASTOS A JULIO DE 2021 PARTIDA 13 MINISTERIO DE AGRICULTURA</vt:lpstr>
      <vt:lpstr>EJECUCIÓN ACUMULADA DE GASTOS A JULIO DE 2021  PARTIDA 13 MINISTERIO DE AGRICULTURA RESUMEN POR CAPÍTULOS</vt:lpstr>
      <vt:lpstr>EJECUCIÓN ACUMULADA DE GASTOS A JULIO DE 2021  PARTIDA 13. CAPÍTULO 01. PROGRAMA 01:  SUBSECRETARÍA DE AGRICULTURA</vt:lpstr>
      <vt:lpstr>EJECUCIÓN ACUMULADA DE GASTOS A JULIO DE 2021  PARTIDA 13. CAPÍTULO 01. PROGRAMA 01:  SUBSECRETARÍA DE AGRICULTURA</vt:lpstr>
      <vt:lpstr>EJECUCIÓN ACUMULADA DE GASTOS A JULIO DE 2021  PARTIDA 13. CAPÍTULO 01. PROGRAMA 02:  INVESTIGACIÓN E INNOVACIÓN TECNOLÓGICA SILVOAGROPECUARIA</vt:lpstr>
      <vt:lpstr>EJECUCIÓN ACUMULADA DE GASTOS A JULIO DE 2021  PARTIDA 13. CAPÍTULO 02. PROGRAMA 01:  OFICINA DE ESTUDIOS Y POLÍTICAS AGRARIAS</vt:lpstr>
      <vt:lpstr>EJECUCIÓN ACUMULADA DE GASTOS A JULIO DE 2021  PARTIDA 13. CAPÍTULO 03. PROGRAMA 01:  INSTITUTO DE DESARROLLO AGROPECUARIO</vt:lpstr>
      <vt:lpstr>EJECUCIÓN ACUMULADA DE GASTOS A JULIO DE 2021  PARTIDA 13. CAPÍTULO 03. PROGRAMA 01:  INSTITUTO DE DESARROLLO AGROPECUARIO</vt:lpstr>
      <vt:lpstr>EJECUCIÓN ACUMULADA DE GASTOS A JULIO DE 2021  PARTIDA 13. CAPÍTULO 03. PROGRAMA:  INSTITUTO DE DESARROLLO  AGROPECUARIO FET COVID-19</vt:lpstr>
      <vt:lpstr>EJECUCIÓN ACUMULADA DE GASTOS A JULIO DE 2021  PARTIDA 13. PROGRAMA : SERVICIO AGRÍCOLA Y GANADERO FET COVID-19</vt:lpstr>
      <vt:lpstr>EJECUCIÓN ACUMULADA DE GASTOS A JULIO DE 2021  PARTIDA 13. CAPÍTULO 04. PROGRAMA 01:  SERVICIO AGRÍCOLA Y GANADERO</vt:lpstr>
      <vt:lpstr>EJECUCIÓN ACUMULADA DE GASTOS A JULIO DE 2021  PARTIDA 13. CAPÍTULO 04. PROGRAMA 04:  INSPECCIONES EXPORTACIONES SILVOAGROPECUARIAS</vt:lpstr>
      <vt:lpstr>EJECUCIÓN ACUMULADA DE GASTOS A JULIO DE 2021  PARTIDA 13. CAPÍTULO 04. PROGRAMA 05:  PROGRAMA DESARROLLO GANADERO</vt:lpstr>
      <vt:lpstr>EJECUCIÓN ACUMULADA DE GASTOS A JULIO DE 2021  PARTIDA 13. CAPÍTULO 04. PROGRAMA 06:  VIGILANCIA Y CONTROL SILVOAGRÍCOLA</vt:lpstr>
      <vt:lpstr>EJECUCIÓN ACUMULADA DE GASTOS A JULIO DE 2021  PARTIDA 13. CAPÍTULO 04. PROGRAMA 07:  PROGRAMA DE CONTROLES FRONTERIZOS</vt:lpstr>
      <vt:lpstr>EJECUCIÓN ACUMULADA DE GASTOS A JULIO DE 2021  PARTIDA 13. CAPÍTULO 04. PROGRAMA 08:  PROGRAMA GESTIÓN Y CONSERVACIÓN DE RECURSOS NATURALES RENOVABLES</vt:lpstr>
      <vt:lpstr>EJECUCIÓN ACUMULADA DE GASTOS A JULIO DE 2021  PARTIDA 13. CAPÍTULO 04. PROGRAMA 09:  LABORATORIOS</vt:lpstr>
      <vt:lpstr>EJECUCIÓN ACUMULADA DE GASTOS A JULIO DE 2021  PARTIDA 13. PROGRAMA:  MANEJO DEL FUEGO FET COVID-19</vt:lpstr>
      <vt:lpstr>EJECUCIÓN ACUMULADA DE GASTOS A JULIO DE 2021  PARTIDA 13. PROGRAMA:  GESTIÓN FORESTAL FET COVID-19</vt:lpstr>
      <vt:lpstr>EJECUCIÓN ACUMULADA DE GASTOS A JULIO DE 2021  PARTIDA 13. CAPÍTULO 05. PROGRAMA 01:  CORPORACIÓN NACIONAL FORESTAL</vt:lpstr>
      <vt:lpstr>EJECUCIÓN ACUMULADA DE GASTOS A JULIO DE 2021  PARTIDA 13. CAPÍTULO 05. PROGRAMA 03:  PROGRAMA DE MANEJO DEL FUEGO</vt:lpstr>
      <vt:lpstr>EJECUCIÓN ACUMULADA DE GASTOS A JULIO DE 2021  PARTIDA 13. CAPÍTULO 05. PROGRAMA 04:  ÁREAS SILVESTRES PROTEGIDAS</vt:lpstr>
      <vt:lpstr>EJECUCIÓN ACUMULADA DE GASTOS A JULIO DE 2021  PARTIDA 13. CAPÍTULO 05. PROGRAMA 05:  GESTIÓN FORESTAL</vt:lpstr>
      <vt:lpstr>EJECUCIÓN ACUMULADA DE GASTOS A JULIO DE 2021  PARTIDA 13. CAPÍTULO 05. PROGRAMA 06:  PROGRAMA  DE ARBORIZACIÓN URBANA</vt:lpstr>
      <vt:lpstr>EJECUCIÓN ACUMULADA DE GASTOS A JULIO DE 2021  PARTIDA 13. PROGRAMA:  PROGRAMAS DE EMPLEOS</vt:lpstr>
      <vt:lpstr>EJECUCIÓN ACUMULADA DE GASTOS A JULIO DE 2021  PARTIDA 13. PROGRAMA:  AREAS SILVESTRES PROTEGIDAS FET COVID-19</vt:lpstr>
      <vt:lpstr>EJECUCIÓN ACUMULADA DE GASTOS A JULIO DE 2021  PARTIDA 13. PROGRAMA:  COMISIÓN NACIONAL DE RIEGO FET COVID-19</vt:lpstr>
      <vt:lpstr>EJECUCIÓN ACUMULADA DE GASTOS A JULIO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348</cp:revision>
  <cp:lastPrinted>2019-06-03T14:10:49Z</cp:lastPrinted>
  <dcterms:created xsi:type="dcterms:W3CDTF">2016-06-23T13:38:47Z</dcterms:created>
  <dcterms:modified xsi:type="dcterms:W3CDTF">2021-09-14T19:32:00Z</dcterms:modified>
</cp:coreProperties>
</file>