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3"/>
  </p:notesMasterIdLst>
  <p:handoutMasterIdLst>
    <p:handoutMasterId r:id="rId3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27" r:id="rId10"/>
    <p:sldId id="316" r:id="rId11"/>
    <p:sldId id="317" r:id="rId12"/>
    <p:sldId id="299" r:id="rId13"/>
    <p:sldId id="318" r:id="rId14"/>
    <p:sldId id="320" r:id="rId15"/>
    <p:sldId id="321" r:id="rId16"/>
    <p:sldId id="322" r:id="rId17"/>
    <p:sldId id="323" r:id="rId18"/>
    <p:sldId id="328" r:id="rId19"/>
    <p:sldId id="334" r:id="rId20"/>
    <p:sldId id="335" r:id="rId21"/>
    <p:sldId id="329" r:id="rId22"/>
    <p:sldId id="333" r:id="rId23"/>
    <p:sldId id="332" r:id="rId24"/>
    <p:sldId id="331" r:id="rId25"/>
    <p:sldId id="330" r:id="rId26"/>
    <p:sldId id="324" r:id="rId27"/>
    <p:sldId id="336" r:id="rId28"/>
    <p:sldId id="325" r:id="rId29"/>
    <p:sldId id="337" r:id="rId30"/>
    <p:sldId id="326" r:id="rId31"/>
    <p:sldId id="319" r:id="rId3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3148372127465258"/>
          <c:y val="8.714595753919578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9075386410032084"/>
          <c:w val="1"/>
          <c:h val="0.37953885972586759"/>
        </c:manualLayout>
      </c:layout>
      <c:pie3DChart>
        <c:varyColors val="1"/>
        <c:ser>
          <c:idx val="0"/>
          <c:order val="0"/>
          <c:tx>
            <c:strRef>
              <c:f>'Partida 12'!$D$64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857-4104-808B-60D3BDE4B8B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857-4104-808B-60D3BDE4B8B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857-4104-808B-60D3BDE4B8B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857-4104-808B-60D3BDE4B8BB}"/>
              </c:ext>
            </c:extLst>
          </c:dPt>
          <c:dLbls>
            <c:dLbl>
              <c:idx val="1"/>
              <c:layout>
                <c:manualLayout>
                  <c:x val="-9.6766538581947295E-2"/>
                  <c:y val="-0.1362889726595990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857-4104-808B-60D3BDE4B8B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1844203327776434"/>
                  <c:y val="3.216160186533480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857-4104-808B-60D3BDE4B8B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12'!$C$65:$C$68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INICIATIVAS DE INVERSIÓN                                                        </c:v>
                </c:pt>
                <c:pt idx="2">
                  <c:v>SALDO FINAL DE CAJA     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12'!$D$65:$D$68</c:f>
              <c:numCache>
                <c:formatCode>#,##0</c:formatCode>
                <c:ptCount val="4"/>
                <c:pt idx="0">
                  <c:v>221642970</c:v>
                </c:pt>
                <c:pt idx="1">
                  <c:v>1966413591</c:v>
                </c:pt>
                <c:pt idx="2">
                  <c:v>215000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857-4104-808B-60D3BDE4B8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330489938757655"/>
          <c:y val="0.70173702245552638"/>
          <c:w val="0.50997878390201212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2019 - 2020</a:t>
            </a:r>
            <a:r>
              <a:rPr lang="es-CL" sz="900" b="1" baseline="0"/>
              <a:t> - 2021</a:t>
            </a:r>
            <a:endParaRPr lang="es-CL" sz="900" b="1"/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'[12.xlsx]Partida 12'!$C$31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12'!$D$31:$O$31</c:f>
              <c:numCache>
                <c:formatCode>0.0%</c:formatCode>
                <c:ptCount val="12"/>
                <c:pt idx="0">
                  <c:v>0.114</c:v>
                </c:pt>
                <c:pt idx="1">
                  <c:v>7.3999999999999996E-2</c:v>
                </c:pt>
                <c:pt idx="2">
                  <c:v>7.1999999999999995E-2</c:v>
                </c:pt>
                <c:pt idx="3">
                  <c:v>7.2999999999999995E-2</c:v>
                </c:pt>
                <c:pt idx="4">
                  <c:v>5.1999999999999998E-2</c:v>
                </c:pt>
                <c:pt idx="5">
                  <c:v>7.6999999999999999E-2</c:v>
                </c:pt>
                <c:pt idx="6">
                  <c:v>8.3000000000000004E-2</c:v>
                </c:pt>
                <c:pt idx="7">
                  <c:v>7.0999999999999994E-2</c:v>
                </c:pt>
                <c:pt idx="8">
                  <c:v>6.3E-2</c:v>
                </c:pt>
                <c:pt idx="9">
                  <c:v>0.10299999999999999</c:v>
                </c:pt>
                <c:pt idx="10">
                  <c:v>8.3000000000000004E-2</c:v>
                </c:pt>
                <c:pt idx="11">
                  <c:v>0.159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C0-4F88-AE19-2681FA97450D}"/>
            </c:ext>
          </c:extLst>
        </c:ser>
        <c:ser>
          <c:idx val="1"/>
          <c:order val="1"/>
          <c:tx>
            <c:strRef>
              <c:f>'[12.xlsx]Partida 12'!$C$32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12'!$D$32:$O$32</c:f>
              <c:numCache>
                <c:formatCode>0.0%</c:formatCode>
                <c:ptCount val="12"/>
                <c:pt idx="0">
                  <c:v>0.115</c:v>
                </c:pt>
                <c:pt idx="1">
                  <c:v>6.5000000000000002E-2</c:v>
                </c:pt>
                <c:pt idx="2">
                  <c:v>8.3000000000000004E-2</c:v>
                </c:pt>
                <c:pt idx="3">
                  <c:v>7.0000000000000007E-2</c:v>
                </c:pt>
                <c:pt idx="4">
                  <c:v>4.4999999999999998E-2</c:v>
                </c:pt>
                <c:pt idx="5">
                  <c:v>8.6999999999999994E-2</c:v>
                </c:pt>
                <c:pt idx="6">
                  <c:v>7.0999999999999994E-2</c:v>
                </c:pt>
                <c:pt idx="7">
                  <c:v>0.06</c:v>
                </c:pt>
                <c:pt idx="8">
                  <c:v>5.0999999999999997E-2</c:v>
                </c:pt>
                <c:pt idx="9">
                  <c:v>7.4999999999999997E-2</c:v>
                </c:pt>
                <c:pt idx="10">
                  <c:v>6.8000000000000005E-2</c:v>
                </c:pt>
                <c:pt idx="11">
                  <c:v>0.129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C0-4F88-AE19-2681FA97450D}"/>
            </c:ext>
          </c:extLst>
        </c:ser>
        <c:ser>
          <c:idx val="2"/>
          <c:order val="2"/>
          <c:tx>
            <c:strRef>
              <c:f>'[12.xlsx]Partida 12'!$C$33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8.2177709296353367E-3"/>
                  <c:y val="2.2897026865914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1633281972265025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1633281972265025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1633281972265025E-3"/>
                  <c:y val="1.0506105315000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1088854648176684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1088854648176684E-3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6.1633281972264271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3A6F-44F1-9A10-0FCAB0E5A56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4.1088854648175174E-3"/>
                  <c:y val="1.05061053150003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F50-4051-BADD-DF997F62FC9E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1.5065739330291764E-16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F50-4051-BADD-DF997F62FC9E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"/>
                  <c:y val="3.52530444124591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F50-4051-BADD-DF997F62FC9E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0"/>
                  <c:y val="7.01570487812318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15F-418C-B043-FBF96285638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t" anchorCtr="0">
                <a:spAutoFit/>
              </a:bodyPr>
              <a:lstStyle/>
              <a:p>
                <a:pPr algn="ctr">
                  <a:defRPr lang="es-CL" sz="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12'!$D$33:$J$33</c:f>
              <c:numCache>
                <c:formatCode>0.0%</c:formatCode>
                <c:ptCount val="7"/>
                <c:pt idx="0">
                  <c:v>6.9664206993816383E-2</c:v>
                </c:pt>
                <c:pt idx="1">
                  <c:v>6.2158422963842282E-2</c:v>
                </c:pt>
                <c:pt idx="2">
                  <c:v>6.6726144853013605E-2</c:v>
                </c:pt>
                <c:pt idx="3">
                  <c:v>6.7353406967729762E-2</c:v>
                </c:pt>
                <c:pt idx="4">
                  <c:v>5.3967116125673426E-2</c:v>
                </c:pt>
                <c:pt idx="5">
                  <c:v>7.2420770760977318E-2</c:v>
                </c:pt>
                <c:pt idx="6">
                  <c:v>5.6273122871008822E-2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5C0-4F88-AE19-2681FA9745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5458800"/>
        <c:axId val="305461544"/>
      </c:barChart>
      <c:catAx>
        <c:axId val="30545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5461544"/>
        <c:crosses val="autoZero"/>
        <c:auto val="1"/>
        <c:lblAlgn val="ctr"/>
        <c:lblOffset val="100"/>
        <c:noMultiLvlLbl val="0"/>
      </c:catAx>
      <c:valAx>
        <c:axId val="3054615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54588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'[12.xlsx]Partida 12'!$C$24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12'!$D$24:$O$24</c:f>
              <c:numCache>
                <c:formatCode>0.0%</c:formatCode>
                <c:ptCount val="12"/>
                <c:pt idx="0">
                  <c:v>0.114</c:v>
                </c:pt>
                <c:pt idx="1">
                  <c:v>0.189</c:v>
                </c:pt>
                <c:pt idx="2">
                  <c:v>0.26</c:v>
                </c:pt>
                <c:pt idx="3">
                  <c:v>0.33300000000000002</c:v>
                </c:pt>
                <c:pt idx="4">
                  <c:v>0.35099999999999998</c:v>
                </c:pt>
                <c:pt idx="5">
                  <c:v>0.42899999999999999</c:v>
                </c:pt>
                <c:pt idx="6">
                  <c:v>0.51</c:v>
                </c:pt>
                <c:pt idx="7">
                  <c:v>0.57599999999999996</c:v>
                </c:pt>
                <c:pt idx="8">
                  <c:v>0.63500000000000001</c:v>
                </c:pt>
                <c:pt idx="9">
                  <c:v>0.73899999999999999</c:v>
                </c:pt>
                <c:pt idx="10">
                  <c:v>0.82099999999999995</c:v>
                </c:pt>
                <c:pt idx="11">
                  <c:v>0.99099999999999999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1BB-4D09-9DC4-91BF91026CD8}"/>
            </c:ext>
          </c:extLst>
        </c:ser>
        <c:ser>
          <c:idx val="1"/>
          <c:order val="1"/>
          <c:tx>
            <c:strRef>
              <c:f>'[12.xlsx]Partida 12'!$C$25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12'!$D$25:$O$25</c:f>
              <c:numCache>
                <c:formatCode>0.0%</c:formatCode>
                <c:ptCount val="12"/>
                <c:pt idx="0">
                  <c:v>0.115</c:v>
                </c:pt>
                <c:pt idx="1">
                  <c:v>0.18</c:v>
                </c:pt>
                <c:pt idx="2">
                  <c:v>0.255</c:v>
                </c:pt>
                <c:pt idx="3">
                  <c:v>0.32300000000000001</c:v>
                </c:pt>
                <c:pt idx="4">
                  <c:v>0.35399999999999998</c:v>
                </c:pt>
                <c:pt idx="5">
                  <c:v>0.441</c:v>
                </c:pt>
                <c:pt idx="6">
                  <c:v>0.51200000000000001</c:v>
                </c:pt>
                <c:pt idx="7">
                  <c:v>0.56999999999999995</c:v>
                </c:pt>
                <c:pt idx="8">
                  <c:v>0.62</c:v>
                </c:pt>
                <c:pt idx="9">
                  <c:v>0.69199999999999995</c:v>
                </c:pt>
                <c:pt idx="10">
                  <c:v>0.76700000000000002</c:v>
                </c:pt>
                <c:pt idx="11">
                  <c:v>0.98599999999999999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1BB-4D09-9DC4-91BF91026CD8}"/>
            </c:ext>
          </c:extLst>
        </c:ser>
        <c:ser>
          <c:idx val="2"/>
          <c:order val="2"/>
          <c:tx>
            <c:strRef>
              <c:f>'[12.xlsx]Partida 12'!$C$26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7383177570093476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383177570093497E-2"/>
                  <c:y val="2.4496931132485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520178428454824E-2"/>
                  <c:y val="3.51751994782540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9503590272224456E-2"/>
                  <c:y val="3.65032311045190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7426691047569308E-2"/>
                  <c:y val="3.51751994782540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1152647975077958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81-4EFE-9455-14ED797AA74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EC4-4A52-A04F-6EC6B7634D6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3613707165109108E-2"/>
                  <c:y val="2.4496931132485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EC4-4A52-A04F-6EC6B7634D69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7383177570093608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EC4-4A52-A04F-6EC6B7634D69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1152647975077882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EC4-4A52-A04F-6EC6B7634D6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12'!$D$26:$J$26</c:f>
              <c:numCache>
                <c:formatCode>0.0%</c:formatCode>
                <c:ptCount val="7"/>
                <c:pt idx="0">
                  <c:v>6.9664206993816383E-2</c:v>
                </c:pt>
                <c:pt idx="1">
                  <c:v>0.13178777054440402</c:v>
                </c:pt>
                <c:pt idx="2">
                  <c:v>0.19851391539741761</c:v>
                </c:pt>
                <c:pt idx="3">
                  <c:v>0.26577832622101843</c:v>
                </c:pt>
                <c:pt idx="4">
                  <c:v>0.30705253185381481</c:v>
                </c:pt>
                <c:pt idx="5">
                  <c:v>0.37949610942267253</c:v>
                </c:pt>
                <c:pt idx="6">
                  <c:v>0.43585437560218654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11BB-4D09-9DC4-91BF91026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5459584"/>
        <c:axId val="305458016"/>
      </c:lineChart>
      <c:catAx>
        <c:axId val="30545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5458016"/>
        <c:crosses val="autoZero"/>
        <c:auto val="1"/>
        <c:lblAlgn val="ctr"/>
        <c:lblOffset val="100"/>
        <c:noMultiLvlLbl val="0"/>
      </c:catAx>
      <c:valAx>
        <c:axId val="3054580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545958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781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124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98747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14428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12848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35171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34602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68304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96910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76655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3670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3221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967740"/>
              </p:ext>
            </p:extLst>
          </p:nvPr>
        </p:nvGraphicFramePr>
        <p:xfrm>
          <a:off x="474239" y="1653976"/>
          <a:ext cx="8210797" cy="4295296"/>
        </p:xfrm>
        <a:graphic>
          <a:graphicData uri="http://schemas.openxmlformats.org/drawingml/2006/table">
            <a:tbl>
              <a:tblPr/>
              <a:tblGrid>
                <a:gridCol w="822614"/>
                <a:gridCol w="303877"/>
                <a:gridCol w="303877"/>
                <a:gridCol w="2753303"/>
                <a:gridCol w="822614"/>
                <a:gridCol w="822614"/>
                <a:gridCol w="822614"/>
                <a:gridCol w="822614"/>
                <a:gridCol w="736670"/>
              </a:tblGrid>
              <a:tr h="1847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56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24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48.126.181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29.013.533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-19.112.648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10.499.140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10.502.510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10.647.612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6.105.531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539.491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533.626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7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107.372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25.061.381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4.045.033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-21.016.348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25.061.381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4.045.033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-21.016.348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11.904.427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2.083.480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480.008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320.984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11.424.419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11.270.777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-153.642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1.762.496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17530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81969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378230"/>
              </p:ext>
            </p:extLst>
          </p:nvPr>
        </p:nvGraphicFramePr>
        <p:xfrm>
          <a:off x="476004" y="1855116"/>
          <a:ext cx="8210796" cy="4238184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1686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65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2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258.323.603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173.630.106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-84.693.497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86.960.106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15.640.480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15.678.443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9.049.052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999.151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-33.571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548.365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961.914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920.976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140.801.596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133.918.279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-6.883.317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54.019.806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464.423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537.416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140.337.173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132.916.440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-7.420.733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53.887.573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22.886.375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22.267.802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22.886.375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22.267.802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5158" y="13003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2989" y="674309"/>
            <a:ext cx="80877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662648"/>
              </p:ext>
            </p:extLst>
          </p:nvPr>
        </p:nvGraphicFramePr>
        <p:xfrm>
          <a:off x="590872" y="1589266"/>
          <a:ext cx="8089817" cy="4707176"/>
        </p:xfrm>
        <a:graphic>
          <a:graphicData uri="http://schemas.openxmlformats.org/drawingml/2006/table">
            <a:tbl>
              <a:tblPr/>
              <a:tblGrid>
                <a:gridCol w="810494"/>
                <a:gridCol w="299399"/>
                <a:gridCol w="299399"/>
                <a:gridCol w="2712734"/>
                <a:gridCol w="810494"/>
                <a:gridCol w="810494"/>
                <a:gridCol w="810494"/>
                <a:gridCol w="810494"/>
                <a:gridCol w="725815"/>
              </a:tblGrid>
              <a:tr h="1410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49" marR="8149" marT="81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49" marR="8149" marT="81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19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1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1.717.781.702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1.243.447.655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-474.334.047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651.018.952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101.650.511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102.413.043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762.532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60.889.659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7.222.002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7.201.209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-20.793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3.459.182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1.429.688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188,6%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1.357.859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38.919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38.919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606.460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1558,3%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19.419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19.419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2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606.460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3110,1%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1.930.914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4.731.492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2.800.578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2.183.844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446.613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446.613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847.557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847.557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36.557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1.624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1.513.300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2.854.726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1.341.426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2.015.875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52.251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121.953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69.702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67.514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365.363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427.637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62.274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62.274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380.805.877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380.805.877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1.224.421.462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1.048.217.333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-176.204.129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503.354.400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4.731.644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2.572.203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-2.159.441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898.215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1.219.689.818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1.045.645.130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-174.044.688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502.456.185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79.095.723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79.094.723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79.095.719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79.095.723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79.094.723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79.095.719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210" y="630143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210" y="135214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09462" y="755224"/>
            <a:ext cx="8177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514683"/>
              </p:ext>
            </p:extLst>
          </p:nvPr>
        </p:nvGraphicFramePr>
        <p:xfrm>
          <a:off x="509462" y="1696041"/>
          <a:ext cx="8177337" cy="4605395"/>
        </p:xfrm>
        <a:graphic>
          <a:graphicData uri="http://schemas.openxmlformats.org/drawingml/2006/table">
            <a:tbl>
              <a:tblPr/>
              <a:tblGrid>
                <a:gridCol w="819262"/>
                <a:gridCol w="302638"/>
                <a:gridCol w="302638"/>
                <a:gridCol w="2742083"/>
                <a:gridCol w="819262"/>
                <a:gridCol w="819262"/>
                <a:gridCol w="819262"/>
                <a:gridCol w="819262"/>
                <a:gridCol w="733668"/>
              </a:tblGrid>
              <a:tr h="2154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98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27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95.609.082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90.559.575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-5.049.507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47.041.819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7.916.733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4.406.229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601.007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2.902.086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2.902.086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439.678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2.855.364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2.855.364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439.638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73.670.723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73.670.723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36.444.446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73.283.841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73.507.706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36.314.918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4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230822"/>
              </p:ext>
            </p:extLst>
          </p:nvPr>
        </p:nvGraphicFramePr>
        <p:xfrm>
          <a:off x="518864" y="1658621"/>
          <a:ext cx="8167935" cy="4401232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1967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24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81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113.299.292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77.074.932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-36.224.360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55.981.359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5.839.459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5.857.439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3.308.459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120.335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60.144.148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60.144.148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41.928.107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1.185.335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1.310.341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605.915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58.958.813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58.833.807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41.322.192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10.589.248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10.589.248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63008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9488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217323"/>
              </p:ext>
            </p:extLst>
          </p:nvPr>
        </p:nvGraphicFramePr>
        <p:xfrm>
          <a:off x="518859" y="1683862"/>
          <a:ext cx="8167941" cy="4529017"/>
        </p:xfrm>
        <a:graphic>
          <a:graphicData uri="http://schemas.openxmlformats.org/drawingml/2006/table">
            <a:tbl>
              <a:tblPr/>
              <a:tblGrid>
                <a:gridCol w="811345"/>
                <a:gridCol w="299714"/>
                <a:gridCol w="299714"/>
                <a:gridCol w="2785212"/>
                <a:gridCol w="811345"/>
                <a:gridCol w="811345"/>
                <a:gridCol w="811345"/>
                <a:gridCol w="811345"/>
                <a:gridCol w="726576"/>
              </a:tblGrid>
              <a:tr h="2088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95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40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5.380.940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7.663.490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2.282.550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3.022.966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4.740.470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4.760.196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2.578.411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208.922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35.385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487" y="141846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295198"/>
              </p:ext>
            </p:extLst>
          </p:nvPr>
        </p:nvGraphicFramePr>
        <p:xfrm>
          <a:off x="518862" y="1707000"/>
          <a:ext cx="8093814" cy="4386294"/>
        </p:xfrm>
        <a:graphic>
          <a:graphicData uri="http://schemas.openxmlformats.org/drawingml/2006/table">
            <a:tbl>
              <a:tblPr/>
              <a:tblGrid>
                <a:gridCol w="810894"/>
                <a:gridCol w="299547"/>
                <a:gridCol w="299547"/>
                <a:gridCol w="2714076"/>
                <a:gridCol w="810894"/>
                <a:gridCol w="810894"/>
                <a:gridCol w="810894"/>
                <a:gridCol w="810894"/>
                <a:gridCol w="726174"/>
              </a:tblGrid>
              <a:tr h="2387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3104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3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253.915.311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188.613.057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-65.302.254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90.669.132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6.378.749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6.401.453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2.856.331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332.635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160.995.572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18.947.500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67.196.224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160.995.572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18.947.500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67.196.224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20.274.110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20.274.110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980" y="168085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3537" y="728769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 ADMINISTRACIÓN Y EJECUCIÓN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OBRAS PÚBLICAS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288393"/>
              </p:ext>
            </p:extLst>
          </p:nvPr>
        </p:nvGraphicFramePr>
        <p:xfrm>
          <a:off x="573535" y="2348881"/>
          <a:ext cx="8093813" cy="2880318"/>
        </p:xfrm>
        <a:graphic>
          <a:graphicData uri="http://schemas.openxmlformats.org/drawingml/2006/table">
            <a:tbl>
              <a:tblPr/>
              <a:tblGrid>
                <a:gridCol w="810894"/>
                <a:gridCol w="299547"/>
                <a:gridCol w="299547"/>
                <a:gridCol w="2714075"/>
                <a:gridCol w="810894"/>
                <a:gridCol w="810894"/>
                <a:gridCol w="810894"/>
                <a:gridCol w="810894"/>
                <a:gridCol w="726174"/>
              </a:tblGrid>
              <a:tr h="2776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502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643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71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41322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3" y="144716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ARQUITECTURA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022102"/>
              </p:ext>
            </p:extLst>
          </p:nvPr>
        </p:nvGraphicFramePr>
        <p:xfrm>
          <a:off x="518863" y="2069626"/>
          <a:ext cx="8093812" cy="3231583"/>
        </p:xfrm>
        <a:graphic>
          <a:graphicData uri="http://schemas.openxmlformats.org/drawingml/2006/table">
            <a:tbl>
              <a:tblPr/>
              <a:tblGrid>
                <a:gridCol w="810894"/>
                <a:gridCol w="299547"/>
                <a:gridCol w="299547"/>
                <a:gridCol w="2714074"/>
                <a:gridCol w="810894"/>
                <a:gridCol w="810894"/>
                <a:gridCol w="810894"/>
                <a:gridCol w="810894"/>
                <a:gridCol w="726174"/>
              </a:tblGrid>
              <a:tr h="2611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997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27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360.176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26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26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26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26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331.027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331.027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06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OBRAS HIDRAULICAS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772982"/>
              </p:ext>
            </p:extLst>
          </p:nvPr>
        </p:nvGraphicFramePr>
        <p:xfrm>
          <a:off x="518862" y="1916832"/>
          <a:ext cx="8093813" cy="3701182"/>
        </p:xfrm>
        <a:graphic>
          <a:graphicData uri="http://schemas.openxmlformats.org/drawingml/2006/table">
            <a:tbl>
              <a:tblPr/>
              <a:tblGrid>
                <a:gridCol w="810894"/>
                <a:gridCol w="299547"/>
                <a:gridCol w="299547"/>
                <a:gridCol w="2714075"/>
                <a:gridCol w="810894"/>
                <a:gridCol w="810894"/>
                <a:gridCol w="810894"/>
                <a:gridCol w="810894"/>
                <a:gridCol w="726174"/>
              </a:tblGrid>
              <a:tr h="2563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850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64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25.394.868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70.515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99.206.026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99.206.026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25.309.603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949.632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949.632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2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98.256.394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98.256.394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25.309.107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191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7696676"/>
              </p:ext>
            </p:extLst>
          </p:nvPr>
        </p:nvGraphicFramePr>
        <p:xfrm>
          <a:off x="528176" y="1607343"/>
          <a:ext cx="8078247" cy="4408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VIALIDAD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370581"/>
              </p:ext>
            </p:extLst>
          </p:nvPr>
        </p:nvGraphicFramePr>
        <p:xfrm>
          <a:off x="518863" y="2060296"/>
          <a:ext cx="8093813" cy="3240366"/>
        </p:xfrm>
        <a:graphic>
          <a:graphicData uri="http://schemas.openxmlformats.org/drawingml/2006/table">
            <a:tbl>
              <a:tblPr/>
              <a:tblGrid>
                <a:gridCol w="810894"/>
                <a:gridCol w="299547"/>
                <a:gridCol w="299547"/>
                <a:gridCol w="2714075"/>
                <a:gridCol w="810894"/>
                <a:gridCol w="810894"/>
                <a:gridCol w="810894"/>
                <a:gridCol w="810894"/>
                <a:gridCol w="726174"/>
              </a:tblGrid>
              <a:tr h="2254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903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58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58.674.870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5.608.592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5.608.592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194.066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7.962.674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7.962.674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7.832.350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7.832.350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468.712.800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468.712.800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57.974.212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5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468.652.675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468.652.675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57.974.162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498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OBRAS PORTUARIAS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680312"/>
              </p:ext>
            </p:extLst>
          </p:nvPr>
        </p:nvGraphicFramePr>
        <p:xfrm>
          <a:off x="518862" y="2074930"/>
          <a:ext cx="8093813" cy="3293552"/>
        </p:xfrm>
        <a:graphic>
          <a:graphicData uri="http://schemas.openxmlformats.org/drawingml/2006/table">
            <a:tbl>
              <a:tblPr/>
              <a:tblGrid>
                <a:gridCol w="810894"/>
                <a:gridCol w="299547"/>
                <a:gridCol w="299547"/>
                <a:gridCol w="2714075"/>
                <a:gridCol w="810894"/>
                <a:gridCol w="810894"/>
                <a:gridCol w="810894"/>
                <a:gridCol w="810894"/>
                <a:gridCol w="726174"/>
              </a:tblGrid>
              <a:tr h="2661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150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93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3.095.708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3.023.538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3.023.538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133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58081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AEROPUERTOS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787429"/>
              </p:ext>
            </p:extLst>
          </p:nvPr>
        </p:nvGraphicFramePr>
        <p:xfrm>
          <a:off x="518862" y="2074932"/>
          <a:ext cx="8093814" cy="3224414"/>
        </p:xfrm>
        <a:graphic>
          <a:graphicData uri="http://schemas.openxmlformats.org/drawingml/2006/table">
            <a:tbl>
              <a:tblPr/>
              <a:tblGrid>
                <a:gridCol w="810894"/>
                <a:gridCol w="299547"/>
                <a:gridCol w="299547"/>
                <a:gridCol w="2714076"/>
                <a:gridCol w="810894"/>
                <a:gridCol w="810894"/>
                <a:gridCol w="810894"/>
                <a:gridCol w="810894"/>
                <a:gridCol w="726174"/>
              </a:tblGrid>
              <a:tr h="2410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382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64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7.642.098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138.919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46.279.674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46.279.674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7.484.201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987.182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987.182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45.292.492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45.292.492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7.403.666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582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0" y="518574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PLANEAMIENTO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873052"/>
              </p:ext>
            </p:extLst>
          </p:nvPr>
        </p:nvGraphicFramePr>
        <p:xfrm>
          <a:off x="518860" y="2074932"/>
          <a:ext cx="8093814" cy="2938242"/>
        </p:xfrm>
        <a:graphic>
          <a:graphicData uri="http://schemas.openxmlformats.org/drawingml/2006/table">
            <a:tbl>
              <a:tblPr/>
              <a:tblGrid>
                <a:gridCol w="810894"/>
                <a:gridCol w="299547"/>
                <a:gridCol w="299547"/>
                <a:gridCol w="2714076"/>
                <a:gridCol w="810894"/>
                <a:gridCol w="810894"/>
                <a:gridCol w="810894"/>
                <a:gridCol w="810894"/>
                <a:gridCol w="726174"/>
              </a:tblGrid>
              <a:tr h="2832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673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71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3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3384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157192"/>
            <a:ext cx="7906650" cy="24155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7523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AGUA POTABLE RURAL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411386"/>
              </p:ext>
            </p:extLst>
          </p:nvPr>
        </p:nvGraphicFramePr>
        <p:xfrm>
          <a:off x="521725" y="2132856"/>
          <a:ext cx="8090951" cy="2329319"/>
        </p:xfrm>
        <a:graphic>
          <a:graphicData uri="http://schemas.openxmlformats.org/drawingml/2006/table">
            <a:tbl>
              <a:tblPr/>
              <a:tblGrid>
                <a:gridCol w="810607"/>
                <a:gridCol w="299441"/>
                <a:gridCol w="299441"/>
                <a:gridCol w="2713117"/>
                <a:gridCol w="810607"/>
                <a:gridCol w="810607"/>
                <a:gridCol w="810607"/>
                <a:gridCol w="810607"/>
                <a:gridCol w="725917"/>
              </a:tblGrid>
              <a:tr h="3158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672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145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14.490.390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14.490.390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14.490.390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2166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3" y="153592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66840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519749"/>
              </p:ext>
            </p:extLst>
          </p:nvPr>
        </p:nvGraphicFramePr>
        <p:xfrm>
          <a:off x="518863" y="1824907"/>
          <a:ext cx="8125077" cy="4531439"/>
        </p:xfrm>
        <a:graphic>
          <a:graphicData uri="http://schemas.openxmlformats.org/drawingml/2006/table">
            <a:tbl>
              <a:tblPr/>
              <a:tblGrid>
                <a:gridCol w="821396"/>
                <a:gridCol w="303426"/>
                <a:gridCol w="303426"/>
                <a:gridCol w="2675667"/>
                <a:gridCol w="821396"/>
                <a:gridCol w="821396"/>
                <a:gridCol w="821396"/>
                <a:gridCol w="821396"/>
                <a:gridCol w="735578"/>
              </a:tblGrid>
              <a:tr h="1718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61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54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823.721.774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901.058.301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77.336.527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451.909.722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11.736.865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11.678.439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6.771.951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468.663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319.096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319.096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Concesiones 2020-2022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319.096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3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470.555.831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162.859.368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196.953.182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470.555.831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162.859.368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196.953.182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223.663.773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223.663.773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223.663.773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1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23.591.208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23.591.205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1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511039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1" y="191683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66840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PROGRAMA: DIRECCIÓN GENERAL DE CONCESIONES DE OBRAS PÚBLICAS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747436"/>
              </p:ext>
            </p:extLst>
          </p:nvPr>
        </p:nvGraphicFramePr>
        <p:xfrm>
          <a:off x="476001" y="2376755"/>
          <a:ext cx="8167939" cy="1916340"/>
        </p:xfrm>
        <a:graphic>
          <a:graphicData uri="http://schemas.openxmlformats.org/drawingml/2006/table">
            <a:tbl>
              <a:tblPr/>
              <a:tblGrid>
                <a:gridCol w="825729"/>
                <a:gridCol w="305026"/>
                <a:gridCol w="305026"/>
                <a:gridCol w="2689782"/>
                <a:gridCol w="825729"/>
                <a:gridCol w="825729"/>
                <a:gridCol w="825729"/>
                <a:gridCol w="825729"/>
                <a:gridCol w="739460"/>
              </a:tblGrid>
              <a:tr h="2598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957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10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9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4553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38415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13625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633632"/>
              </p:ext>
            </p:extLst>
          </p:nvPr>
        </p:nvGraphicFramePr>
        <p:xfrm>
          <a:off x="477927" y="1696051"/>
          <a:ext cx="8210795" cy="4603778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3"/>
                <a:gridCol w="822614"/>
                <a:gridCol w="822614"/>
                <a:gridCol w="822614"/>
                <a:gridCol w="822614"/>
                <a:gridCol w="736670"/>
              </a:tblGrid>
              <a:tr h="1888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84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78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31.091.601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22.953.321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-8.138.280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12.581.114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14.174.761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14.223.723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8.204.486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1.146.295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1.142.682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421.336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186.529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186.529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7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275.828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64.418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211.410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5.224.853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5.224.853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1.686.569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1.606.458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1.606.458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443.226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3.618.395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3.618.395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1.243.343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561311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3720" y="165371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13625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PROGRAMA: DIRECCIÓN GENERAL DE AGUAS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066803"/>
              </p:ext>
            </p:extLst>
          </p:nvPr>
        </p:nvGraphicFramePr>
        <p:xfrm>
          <a:off x="433723" y="2119929"/>
          <a:ext cx="8253076" cy="2979119"/>
        </p:xfrm>
        <a:graphic>
          <a:graphicData uri="http://schemas.openxmlformats.org/drawingml/2006/table">
            <a:tbl>
              <a:tblPr/>
              <a:tblGrid>
                <a:gridCol w="826850"/>
                <a:gridCol w="305441"/>
                <a:gridCol w="305441"/>
                <a:gridCol w="2767481"/>
                <a:gridCol w="826850"/>
                <a:gridCol w="826850"/>
                <a:gridCol w="826850"/>
                <a:gridCol w="826850"/>
                <a:gridCol w="740463"/>
              </a:tblGrid>
              <a:tr h="22273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21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23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738.755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655.247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053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3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3" y="149032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7552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515474"/>
              </p:ext>
            </p:extLst>
          </p:nvPr>
        </p:nvGraphicFramePr>
        <p:xfrm>
          <a:off x="476008" y="1779300"/>
          <a:ext cx="8093807" cy="4102014"/>
        </p:xfrm>
        <a:graphic>
          <a:graphicData uri="http://schemas.openxmlformats.org/drawingml/2006/table">
            <a:tbl>
              <a:tblPr/>
              <a:tblGrid>
                <a:gridCol w="810893"/>
                <a:gridCol w="299547"/>
                <a:gridCol w="299547"/>
                <a:gridCol w="2714075"/>
                <a:gridCol w="810893"/>
                <a:gridCol w="810893"/>
                <a:gridCol w="810893"/>
                <a:gridCol w="810893"/>
                <a:gridCol w="726173"/>
              </a:tblGrid>
              <a:tr h="2117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83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78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2.245.716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1.080.632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1.733.101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1.737.365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942.137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222.064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91.270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4596106"/>
              </p:ext>
            </p:extLst>
          </p:nvPr>
        </p:nvGraphicFramePr>
        <p:xfrm>
          <a:off x="417237" y="1609724"/>
          <a:ext cx="8210798" cy="4483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980" y="142165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0510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780611"/>
              </p:ext>
            </p:extLst>
          </p:nvPr>
        </p:nvGraphicFramePr>
        <p:xfrm>
          <a:off x="510510" y="1825388"/>
          <a:ext cx="8159581" cy="3503653"/>
        </p:xfrm>
        <a:graphic>
          <a:graphicData uri="http://schemas.openxmlformats.org/drawingml/2006/table">
            <a:tbl>
              <a:tblPr/>
              <a:tblGrid>
                <a:gridCol w="817483"/>
                <a:gridCol w="301981"/>
                <a:gridCol w="301981"/>
                <a:gridCol w="2736129"/>
                <a:gridCol w="817483"/>
                <a:gridCol w="817483"/>
                <a:gridCol w="817483"/>
                <a:gridCol w="817483"/>
                <a:gridCol w="732075"/>
              </a:tblGrid>
              <a:tr h="2278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978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90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12.854.140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1.018.262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6.823.952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7.863.299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7.830.468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-32.831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4.355.406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3.754.050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3.754.050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1.390.572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4710488"/>
              </p:ext>
            </p:extLst>
          </p:nvPr>
        </p:nvGraphicFramePr>
        <p:xfrm>
          <a:off x="466600" y="1614486"/>
          <a:ext cx="8210798" cy="4478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439425"/>
              </p:ext>
            </p:extLst>
          </p:nvPr>
        </p:nvGraphicFramePr>
        <p:xfrm>
          <a:off x="606313" y="1909495"/>
          <a:ext cx="7638095" cy="3766863"/>
        </p:xfrm>
        <a:graphic>
          <a:graphicData uri="http://schemas.openxmlformats.org/drawingml/2006/table">
            <a:tbl>
              <a:tblPr/>
              <a:tblGrid>
                <a:gridCol w="890004"/>
                <a:gridCol w="2377773"/>
                <a:gridCol w="890004"/>
                <a:gridCol w="890004"/>
                <a:gridCol w="890004"/>
                <a:gridCol w="890004"/>
                <a:gridCol w="810302"/>
              </a:tblGrid>
              <a:tr h="21996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36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37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3.402.938.200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3.559.476.350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156.538.150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1.551.413.342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221.642.970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231.558.579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9.915.609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129.272.342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21.619.257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22.516.668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9.930.210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2.901.890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1.789.027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7.371.666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20.060.266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3.025.128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788.868.012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-784.822.979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1.966.413.591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2.714.307.435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747.893.844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1.013.054.540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223.663.773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728.902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168.272.471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167.543.569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167.262.845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692696"/>
            <a:ext cx="8018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66287" y="6462197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1287212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838967"/>
              </p:ext>
            </p:extLst>
          </p:nvPr>
        </p:nvGraphicFramePr>
        <p:xfrm>
          <a:off x="566286" y="1556790"/>
          <a:ext cx="8038161" cy="4905405"/>
        </p:xfrm>
        <a:graphic>
          <a:graphicData uri="http://schemas.openxmlformats.org/drawingml/2006/table">
            <a:tbl>
              <a:tblPr/>
              <a:tblGrid>
                <a:gridCol w="327820"/>
                <a:gridCol w="327820"/>
                <a:gridCol w="3081516"/>
                <a:gridCol w="878559"/>
                <a:gridCol w="878559"/>
                <a:gridCol w="878559"/>
                <a:gridCol w="878559"/>
                <a:gridCol w="786769"/>
              </a:tblGrid>
              <a:tr h="1527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5" marR="8485" marT="8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5" marR="8485" marT="8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77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0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23.385.501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23.097.165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-288.336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12.361.739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16.589.590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55.943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9.229.783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2.510.702.222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1.828.466.194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-682.236.028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956.103.137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18.266.111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18.463.846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197.735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10.909.663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48.126.181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29.013.533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-19.112.648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10.499.140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258.323.603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173.630.106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-84.693.497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86.960.106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1.717.781.702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1.243.447.655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-474.334.047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651.018.952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95.609.082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90.559.575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-5.049.507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47.041.819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113.299.292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77.074.932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-36.224.360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55.981.359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5.380.940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7.663.490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2.282.550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3.022.966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Agual Potable Rural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253.915.311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188.613.057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-65.302.254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90.669.132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OOPP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75.588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360.176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25.394.868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58.674.870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3.095.708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7.642.098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Agua Potable Rural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14.490.390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823.721.774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901.058.301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77.336.527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451.909.722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2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OOPP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31.091.601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22.953.321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-8.138.280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12.581.114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738.755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2.245.716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44.492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1.080.632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SERVICIOS SANITARIOS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12.854.140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1.018.262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6.823.952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311436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56212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53295"/>
              </p:ext>
            </p:extLst>
          </p:nvPr>
        </p:nvGraphicFramePr>
        <p:xfrm>
          <a:off x="405029" y="1891888"/>
          <a:ext cx="8210793" cy="4323128"/>
        </p:xfrm>
        <a:graphic>
          <a:graphicData uri="http://schemas.openxmlformats.org/drawingml/2006/table">
            <a:tbl>
              <a:tblPr/>
              <a:tblGrid>
                <a:gridCol w="889447"/>
                <a:gridCol w="328564"/>
                <a:gridCol w="328564"/>
                <a:gridCol w="2309910"/>
                <a:gridCol w="889447"/>
                <a:gridCol w="889447"/>
                <a:gridCol w="889447"/>
                <a:gridCol w="889447"/>
                <a:gridCol w="796520"/>
              </a:tblGrid>
              <a:tr h="1944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53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51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23.385.501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23.097.165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-288.336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12.361.739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16.589.590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9.229.783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1.910.538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2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1.242.261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718.143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1.253.480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863.450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803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PROGRAMA: SECRETARÍA Y ADMINISTRACIÓN GENERAL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909823"/>
              </p:ext>
            </p:extLst>
          </p:nvPr>
        </p:nvGraphicFramePr>
        <p:xfrm>
          <a:off x="405026" y="2492896"/>
          <a:ext cx="8210793" cy="2808311"/>
        </p:xfrm>
        <a:graphic>
          <a:graphicData uri="http://schemas.openxmlformats.org/drawingml/2006/table">
            <a:tbl>
              <a:tblPr/>
              <a:tblGrid>
                <a:gridCol w="889447"/>
                <a:gridCol w="328564"/>
                <a:gridCol w="328564"/>
                <a:gridCol w="2309910"/>
                <a:gridCol w="889447"/>
                <a:gridCol w="889447"/>
                <a:gridCol w="889447"/>
                <a:gridCol w="889447"/>
                <a:gridCol w="796520"/>
              </a:tblGrid>
              <a:tr h="2499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653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8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65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9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350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2" y="70240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137877"/>
              </p:ext>
            </p:extLst>
          </p:nvPr>
        </p:nvGraphicFramePr>
        <p:xfrm>
          <a:off x="561322" y="1930055"/>
          <a:ext cx="8125477" cy="4154952"/>
        </p:xfrm>
        <a:graphic>
          <a:graphicData uri="http://schemas.openxmlformats.org/drawingml/2006/table">
            <a:tbl>
              <a:tblPr/>
              <a:tblGrid>
                <a:gridCol w="814066"/>
                <a:gridCol w="300719"/>
                <a:gridCol w="300719"/>
                <a:gridCol w="2724694"/>
                <a:gridCol w="814066"/>
                <a:gridCol w="814066"/>
                <a:gridCol w="814066"/>
                <a:gridCol w="814066"/>
                <a:gridCol w="729015"/>
              </a:tblGrid>
              <a:tr h="1772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29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26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18.266.111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18.463.846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10.909.663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16.932.385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16.994.901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9.649.776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791.897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821.897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85.251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168.422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-36.210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4325</TotalTime>
  <Words>5519</Words>
  <Application>Microsoft Office PowerPoint</Application>
  <PresentationFormat>Presentación en pantalla (4:3)</PresentationFormat>
  <Paragraphs>3458</Paragraphs>
  <Slides>30</Slides>
  <Notes>24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30</vt:i4>
      </vt:variant>
    </vt:vector>
  </HeadingPairs>
  <TitlesOfParts>
    <vt:vector size="35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JULIO DE 2021 PARTIDA 12: MINISTERIO DE OBRAS PÚBLICAS</vt:lpstr>
      <vt:lpstr>EJECUCIÓN ACUMULADA DE GASTOS A JULIO DE 2021  PARTIDA 12 MINISTERIO DE OBRAS PÚBLICAS</vt:lpstr>
      <vt:lpstr>EJECUCIÓN ACUMULADA DE GASTOS A JULIO DE 2021  PARTIDA 12 MINISTERIO DE OBRAS PÚBLICAS</vt:lpstr>
      <vt:lpstr>EJECUCIÓN ACUMULADA DE GASTOS A JULIO DE 2021  PARTIDA 12 MINISTERIO DE OBRAS PÚBLICAS</vt:lpstr>
      <vt:lpstr>EJECUCIÓN ACUMULADA DE GASTOS A JULIO DE 2021  PARTIDA 12 MINISTERIO DE OBRAS PÚBLICAS</vt:lpstr>
      <vt:lpstr>EJECUCIÓN ACUMULADA DE GASTOS A JULIO DE 2021  PARTIDA 12 MINISTERIO DE OBRAS PÚBLICAS RESUMEN POR CAPÍTULOS</vt:lpstr>
      <vt:lpstr>EJECUCIÓN ACUMULADA DE GASTOS A JULIO DE 2021  PARTIDA 12. CAPÍTULO 01. PROGRAMA 01: SECRETARÍA Y ADMINISTRACIÓN GENERAL</vt:lpstr>
      <vt:lpstr>EJECUCIÓN ACUMULADA DE GASTOS A JULIO DE 2021  PARTIDA 12. CAPÍTULO 01. PROGRAMA: SECRETARÍA Y ADMINISTRACIÓN GENERAL FET COVID-19</vt:lpstr>
      <vt:lpstr>EJECUCIÓN ACUMULADA DE GASTOS A JULIO DE 2021  PARTIDA 12. CAPÍTULO 02. PROGRAMA 01: ADMINISTRACIÓN Y EJECUCIÓN DE OBRAS PÚBLICAS</vt:lpstr>
      <vt:lpstr>EJECUCIÓN ACUMULADA DE GASTOS A JULIO DE 2021  PARTIDA 12. CAPÍTULO 02. PROGRAMA 02: DIRECCIÓN DE ARQUITECTURA</vt:lpstr>
      <vt:lpstr>EJECUCIÓN ACUMULADA DE GASTOS A JULIO DE 2021  PARTIDA 12. CAPÍTULO 02. PROGRAMA 03: DIRECCIÓN DE OBRAS HIDRÁULICAS</vt:lpstr>
      <vt:lpstr>EJECUCIÓN ACUMULADA DE GASTOS A JULIO DE 2021  PARTIDA 12. CAPÍTULO 02. PROGRAMA 04: DIRECCIÓN DE VIALIDAD</vt:lpstr>
      <vt:lpstr>EJECUCIÓN ACUMULADA DE GASTOS A JULIO DE 2021  PARTIDA 12. CAPÍTULO 02. PROGRAMA 06: DIRECCIÓN DE OBRAS PORTUARIAS</vt:lpstr>
      <vt:lpstr>EJECUCIÓN ACUMULADA DE GASTOS A JULIO DE 2021  PARTIDA 12. CAPÍTULO 02. PROGRAMA 07: DIRECCIÓN DE AEROPUERTOS</vt:lpstr>
      <vt:lpstr>EJECUCIÓN ACUMULADA DE GASTOS A JULIO DE 2021  PARTIDA 12. CAPÍTULO 02. PROGRAMA 11: DIRECCIÓN DE PLANEAMIENTO</vt:lpstr>
      <vt:lpstr>EJECUCIÓN ACUMULADA DE GASTOS A JULIO DE 2021  PARTIDA 12. CAPÍTULO 02. PROGRAMA 12: AGUA POTABLE RURAL</vt:lpstr>
      <vt:lpstr>EJECUCIÓN ACUMULADA DE GASTOS A JULIO DE 2021  PARTIDA 12. PROGRAMA ADMINISTRACIÓN Y EJECUCIÓN  DE OBRAS PÚBLICAS FET COVID-19</vt:lpstr>
      <vt:lpstr>EJECUCIÓN ACUMULADA DE GASTOS A JULIO DE 2021  PARTIDA 12. PROGRAMA: DIRECCIÓN DE ARQUITECTURA FET COVID-19</vt:lpstr>
      <vt:lpstr>EJECUCIÓN ACUMULADA DE GASTOS A JULIO DE 2021  PARTIDA 12. PROGRAMA: DIRECCIÓN DE OBRAS HIDRAULICAS FET COVID-19</vt:lpstr>
      <vt:lpstr>EJECUCIÓN ACUMULADA DE GASTOS A JULIO DE 2021  PARTIDA 12. PROGRAMA: DIRECCIÓN DE VIALIDAD FET COVID-19</vt:lpstr>
      <vt:lpstr>EJECUCIÓN ACUMULADA DE GASTOS A JULIO DE 2021  PARTIDA 12. PROGRAMA: DIRECCIÓN DE OBRAS PORTUARIAS FET COVID-19</vt:lpstr>
      <vt:lpstr>EJECUCIÓN ACUMULADA DE GASTOS A JULIO DE 2021  PARTIDA 12. PROGRAMA: DIRECCIÓN DE AEROPUERTOS FET COVID-19</vt:lpstr>
      <vt:lpstr>EJECUCIÓN ACUMULADA DE GASTOS A JULIO DE 2021  PARTIDA 12. PROGRAMA: DIRECCIÓN DE PLANEAMIENTO FET COVID-19</vt:lpstr>
      <vt:lpstr>EJECUCIÓN ACUMULADA DE GASTOS A JULIO DE 2021  PARTIDA 12. PROGRAMA: AGUA POTABLE RURAL FET COVID-19</vt:lpstr>
      <vt:lpstr>EJECUCIÓN ACUMULADA DE GASTOS A JULIO DE 2021  PARTIDA 12. CAPÍTULO 03. PROGRAMA 01: DIRECCIÓN GENERAL DE CONCESIONES DE OBRAS PÚBLICAS</vt:lpstr>
      <vt:lpstr>EJECUCIÓN ACUMULADA DE GASTOS A JULIO DE 2021  PARTIDA 12. CAPÍTULO 03. PROGRAMA: DIRECCIÓN GENERAL DE CONCESIONES DE OBRAS PÚBLICAS FET COVID-19</vt:lpstr>
      <vt:lpstr>EJECUCIÓN ACUMULADA DE GASTOS A JULIO DE 2021  PARTIDA 12. CAPÍTULO 04. PROGRAMA 01: DIRECCIÓN GENERAL DE AGUAS</vt:lpstr>
      <vt:lpstr>EJECUCIÓN ACUMULADA DE GASTOS A JULIO DE 2021  PARTIDA 12. CAPÍTULO 04. PROGRAMA: DIRECCIÓN GENERAL DE AGUAS FET COVID-19</vt:lpstr>
      <vt:lpstr>EJECUCIÓN ACUMULADA DE GASTOS A JULIO DE 2021  PARTIDA 12. CAPÍTULO 05. PROGRAMA 01: INSTITUTO NACIONAL DE HIDRÁULICA</vt:lpstr>
      <vt:lpstr>EJECUCIÓN ACUMULADA DE GASTOS A JULIO DE 2021  PARTIDA 12. CAPÍTULO 07. PROGRAMA 01: SUPERINTENDENCIA DE SERVICIOS SANITARIOS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340</cp:revision>
  <cp:lastPrinted>2019-06-03T14:10:49Z</cp:lastPrinted>
  <dcterms:created xsi:type="dcterms:W3CDTF">2016-06-23T13:38:47Z</dcterms:created>
  <dcterms:modified xsi:type="dcterms:W3CDTF">2021-09-14T19:05:02Z</dcterms:modified>
</cp:coreProperties>
</file>