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27" r:id="rId10"/>
    <p:sldId id="316" r:id="rId11"/>
    <p:sldId id="317" r:id="rId12"/>
    <p:sldId id="299" r:id="rId13"/>
    <p:sldId id="318" r:id="rId14"/>
    <p:sldId id="320" r:id="rId15"/>
    <p:sldId id="321" r:id="rId16"/>
    <p:sldId id="322" r:id="rId17"/>
    <p:sldId id="323" r:id="rId18"/>
    <p:sldId id="326" r:id="rId19"/>
    <p:sldId id="324" r:id="rId20"/>
    <p:sldId id="325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Distribución presupuesto inicial por Subtítulo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CB3-4075-9DDF-9C351757F8E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CB3-4075-9DDF-9C351757F8E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CB3-4075-9DDF-9C351757F8E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CB3-4075-9DDF-9C351757F8E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CB3-4075-9DDF-9C351757F8E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CB3-4075-9DDF-9C351757F8E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CB3-4075-9DDF-9C351757F8E8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10'!$C$51:$C$55</c:f>
              <c:strCache>
                <c:ptCount val="5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OTROS</c:v>
                </c:pt>
              </c:strCache>
            </c:strRef>
          </c:cat>
          <c:val>
            <c:numRef>
              <c:f>'Partida 10'!$D$51:$D$55</c:f>
              <c:numCache>
                <c:formatCode>0.00%</c:formatCode>
                <c:ptCount val="5"/>
                <c:pt idx="0">
                  <c:v>0.44543684112919207</c:v>
                </c:pt>
                <c:pt idx="1">
                  <c:v>0.2251873858754887</c:v>
                </c:pt>
                <c:pt idx="2">
                  <c:v>0.26633313502697742</c:v>
                </c:pt>
                <c:pt idx="3">
                  <c:v>6.5849532838500977E-8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BCB3-4075-9DDF-9C351757F8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61272088916359"/>
          <c:y val="0.12558164490356852"/>
          <c:w val="0.30794201870902876"/>
          <c:h val="0.8162806918731954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Acumulada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6.6153009731819007E-2"/>
          <c:y val="0.1259824100004214"/>
          <c:w val="0.91837955336375343"/>
          <c:h val="0.75824213976224863"/>
        </c:manualLayout>
      </c:layout>
      <c:lineChart>
        <c:grouping val="standard"/>
        <c:varyColors val="0"/>
        <c:ser>
          <c:idx val="0"/>
          <c:order val="0"/>
          <c:tx>
            <c:strRef>
              <c:f>'[10.xlsx]Partida 10'!$C$21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10'!$D$21:$O$21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0.13443663983298967</c:v>
                </c:pt>
                <c:pt idx="2">
                  <c:v>0.24879982488248814</c:v>
                </c:pt>
                <c:pt idx="3">
                  <c:v>0.31683159191192278</c:v>
                </c:pt>
                <c:pt idx="4">
                  <c:v>0.38643284099468239</c:v>
                </c:pt>
                <c:pt idx="5">
                  <c:v>0.47983652019241463</c:v>
                </c:pt>
                <c:pt idx="6">
                  <c:v>0.53362631110410697</c:v>
                </c:pt>
                <c:pt idx="7">
                  <c:v>0.60080955233250899</c:v>
                </c:pt>
                <c:pt idx="8">
                  <c:v>0.71428514828830136</c:v>
                </c:pt>
                <c:pt idx="9">
                  <c:v>0.78283494568931544</c:v>
                </c:pt>
                <c:pt idx="10">
                  <c:v>0.86798340983148736</c:v>
                </c:pt>
                <c:pt idx="11">
                  <c:v>0.96821761017789432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AE1-4E9B-ABDA-66E40D90219E}"/>
            </c:ext>
          </c:extLst>
        </c:ser>
        <c:ser>
          <c:idx val="1"/>
          <c:order val="1"/>
          <c:tx>
            <c:strRef>
              <c:f>'[10.xlsx]Partida 10'!$C$22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10'!$D$22:$O$22</c:f>
              <c:numCache>
                <c:formatCode>0.0%</c:formatCode>
                <c:ptCount val="12"/>
                <c:pt idx="0">
                  <c:v>5.7750349982879763E-2</c:v>
                </c:pt>
                <c:pt idx="1">
                  <c:v>0.1211241601845587</c:v>
                </c:pt>
                <c:pt idx="2">
                  <c:v>0.25515654257161141</c:v>
                </c:pt>
                <c:pt idx="3">
                  <c:v>0.32968857928498962</c:v>
                </c:pt>
                <c:pt idx="4">
                  <c:v>0.39859621202472428</c:v>
                </c:pt>
                <c:pt idx="5">
                  <c:v>0.48779985410603416</c:v>
                </c:pt>
                <c:pt idx="6">
                  <c:v>0.55064579091960575</c:v>
                </c:pt>
                <c:pt idx="7">
                  <c:v>0.60611847192813939</c:v>
                </c:pt>
                <c:pt idx="8">
                  <c:v>0.73107927817886897</c:v>
                </c:pt>
                <c:pt idx="9">
                  <c:v>0.79066246508614124</c:v>
                </c:pt>
                <c:pt idx="10">
                  <c:v>0.88204153311959332</c:v>
                </c:pt>
                <c:pt idx="11">
                  <c:v>0.97559348881002239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AE1-4E9B-ABDA-66E40D90219E}"/>
            </c:ext>
          </c:extLst>
        </c:ser>
        <c:ser>
          <c:idx val="2"/>
          <c:order val="2"/>
          <c:tx>
            <c:strRef>
              <c:f>'[10.xlsx]Partida 10'!$C$23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7841386427969607E-2"/>
                  <c:y val="-3.0408498672561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4028361189740633E-2"/>
                  <c:y val="-2.4326798938049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949054403725461E-2"/>
                  <c:y val="-1.97652847001674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j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735924084358186E-2"/>
                      <c:h val="4.5567254979331798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2.9388130118412421E-2"/>
                  <c:y val="-2.7367648805305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3308823332397169E-2"/>
                  <c:y val="-2.1285949070792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7121848570626198E-2"/>
                  <c:y val="-2.1285949070792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8668592261068897E-2"/>
                  <c:y val="-1.8245099203536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10'!$D$23:$J$23</c:f>
              <c:numCache>
                <c:formatCode>0.0%</c:formatCode>
                <c:ptCount val="7"/>
                <c:pt idx="0">
                  <c:v>8.9054380617706874E-2</c:v>
                </c:pt>
                <c:pt idx="1">
                  <c:v>0.15848680619668898</c:v>
                </c:pt>
                <c:pt idx="2">
                  <c:v>0.29232752461059558</c:v>
                </c:pt>
                <c:pt idx="3">
                  <c:v>0.36458561155456554</c:v>
                </c:pt>
                <c:pt idx="4">
                  <c:v>0.43886325695891559</c:v>
                </c:pt>
                <c:pt idx="5">
                  <c:v>0.51609887737306259</c:v>
                </c:pt>
                <c:pt idx="6">
                  <c:v>0.56363663022211008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AE1-4E9B-ABDA-66E40D902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7176840"/>
        <c:axId val="507168608"/>
      </c:lineChart>
      <c:catAx>
        <c:axId val="507176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7168608"/>
        <c:crosses val="autoZero"/>
        <c:auto val="1"/>
        <c:lblAlgn val="ctr"/>
        <c:lblOffset val="100"/>
        <c:noMultiLvlLbl val="0"/>
      </c:catAx>
      <c:valAx>
        <c:axId val="507168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7176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/>
              <a:t>% Ejecución Mensual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'[10.xlsx]Partida 10'!$C$27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10'!$D$27:$O$27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6.4049646121534118E-2</c:v>
                </c:pt>
                <c:pt idx="2">
                  <c:v>0.11449849742521252</c:v>
                </c:pt>
                <c:pt idx="3">
                  <c:v>6.9782933244077167E-2</c:v>
                </c:pt>
                <c:pt idx="4">
                  <c:v>7.0631452869408654E-2</c:v>
                </c:pt>
                <c:pt idx="5">
                  <c:v>9.3488570816093464E-2</c:v>
                </c:pt>
                <c:pt idx="6">
                  <c:v>6.8944801745673884E-2</c:v>
                </c:pt>
                <c:pt idx="7">
                  <c:v>6.7194578917193423E-2</c:v>
                </c:pt>
                <c:pt idx="8">
                  <c:v>0.11524311618630605</c:v>
                </c:pt>
                <c:pt idx="9">
                  <c:v>6.8549797401014079E-2</c:v>
                </c:pt>
                <c:pt idx="10">
                  <c:v>8.5148464142171934E-2</c:v>
                </c:pt>
                <c:pt idx="11">
                  <c:v>0.11945948173145782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24B-42DF-8F6E-29D2B0D9FCAC}"/>
            </c:ext>
          </c:extLst>
        </c:ser>
        <c:ser>
          <c:idx val="1"/>
          <c:order val="1"/>
          <c:tx>
            <c:strRef>
              <c:f>'[10.xlsx]Partida 10'!$C$28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10'!$D$28:$O$28</c:f>
              <c:numCache>
                <c:formatCode>0.0%</c:formatCode>
                <c:ptCount val="12"/>
                <c:pt idx="0">
                  <c:v>5.7750349982879763E-2</c:v>
                </c:pt>
                <c:pt idx="1">
                  <c:v>6.3379046110501547E-2</c:v>
                </c:pt>
                <c:pt idx="2">
                  <c:v>0.13403238238705273</c:v>
                </c:pt>
                <c:pt idx="3">
                  <c:v>7.5577510498012701E-2</c:v>
                </c:pt>
                <c:pt idx="4">
                  <c:v>6.979965023924331E-2</c:v>
                </c:pt>
                <c:pt idx="5">
                  <c:v>8.9610134181144607E-2</c:v>
                </c:pt>
                <c:pt idx="6">
                  <c:v>6.3427476452402889E-2</c:v>
                </c:pt>
                <c:pt idx="7">
                  <c:v>6.7902209721866669E-2</c:v>
                </c:pt>
                <c:pt idx="8">
                  <c:v>0.12843252263285534</c:v>
                </c:pt>
                <c:pt idx="9">
                  <c:v>6.7638136006439267E-2</c:v>
                </c:pt>
                <c:pt idx="10">
                  <c:v>9.14931047004158E-2</c:v>
                </c:pt>
                <c:pt idx="11">
                  <c:v>0.11648918294827892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24B-42DF-8F6E-29D2B0D9FCAC}"/>
            </c:ext>
          </c:extLst>
        </c:ser>
        <c:ser>
          <c:idx val="2"/>
          <c:order val="2"/>
          <c:tx>
            <c:strRef>
              <c:f>'[10.xlsx]Partida 10'!$C$29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10'!$D$29:$J$29</c:f>
              <c:numCache>
                <c:formatCode>0.0%</c:formatCode>
                <c:ptCount val="7"/>
                <c:pt idx="0">
                  <c:v>8.9054380617706874E-2</c:v>
                </c:pt>
                <c:pt idx="1">
                  <c:v>6.9497615756831901E-2</c:v>
                </c:pt>
                <c:pt idx="2">
                  <c:v>0.13420843351330919</c:v>
                </c:pt>
                <c:pt idx="3">
                  <c:v>7.2258086943969971E-2</c:v>
                </c:pt>
                <c:pt idx="4">
                  <c:v>7.8010030180955633E-2</c:v>
                </c:pt>
                <c:pt idx="5">
                  <c:v>7.8214080421799462E-2</c:v>
                </c:pt>
                <c:pt idx="6">
                  <c:v>6.989757496580673E-2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24B-42DF-8F6E-29D2B0D9F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7219568"/>
        <c:axId val="507227016"/>
      </c:barChart>
      <c:catAx>
        <c:axId val="507219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7227016"/>
        <c:crosses val="autoZero"/>
        <c:auto val="1"/>
        <c:lblAlgn val="ctr"/>
        <c:lblOffset val="100"/>
        <c:noMultiLvlLbl val="0"/>
      </c:catAx>
      <c:valAx>
        <c:axId val="507227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7219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15-09-2021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76525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3040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JULIO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agosto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35530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670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39" y="691405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503854"/>
              </p:ext>
            </p:extLst>
          </p:nvPr>
        </p:nvGraphicFramePr>
        <p:xfrm>
          <a:off x="474241" y="1653967"/>
          <a:ext cx="8212558" cy="4701332"/>
        </p:xfrm>
        <a:graphic>
          <a:graphicData uri="http://schemas.openxmlformats.org/drawingml/2006/table">
            <a:tbl>
              <a:tblPr/>
              <a:tblGrid>
                <a:gridCol w="802686"/>
                <a:gridCol w="296515"/>
                <a:gridCol w="296515"/>
                <a:gridCol w="2144490"/>
                <a:gridCol w="802686"/>
                <a:gridCol w="802686"/>
                <a:gridCol w="802686"/>
                <a:gridCol w="802686"/>
                <a:gridCol w="730804"/>
                <a:gridCol w="730804"/>
              </a:tblGrid>
              <a:tr h="17423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35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160.755.188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184.482.374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23.727.186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103.701.825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55.293.704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60.083.196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4.789.492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36.126.848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95.924.634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95.881.134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44.338.306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7.680.673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-258.792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3.674.334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7.680.663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-258.802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3.599.548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747860,0%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721.534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765.034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127.692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127.692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306.123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306.123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337.223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337.223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18.003.996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18.003.986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17.772.569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177725690,0%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18.003.996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18.003.986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17.772.569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177725690,0%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477508"/>
              </p:ext>
            </p:extLst>
          </p:nvPr>
        </p:nvGraphicFramePr>
        <p:xfrm>
          <a:off x="518864" y="1887291"/>
          <a:ext cx="8167932" cy="3546871"/>
        </p:xfrm>
        <a:graphic>
          <a:graphicData uri="http://schemas.openxmlformats.org/drawingml/2006/table">
            <a:tbl>
              <a:tblPr/>
              <a:tblGrid>
                <a:gridCol w="798324"/>
                <a:gridCol w="294904"/>
                <a:gridCol w="294904"/>
                <a:gridCol w="2132838"/>
                <a:gridCol w="798324"/>
                <a:gridCol w="798324"/>
                <a:gridCol w="798324"/>
                <a:gridCol w="798324"/>
                <a:gridCol w="726833"/>
                <a:gridCol w="726833"/>
              </a:tblGrid>
              <a:tr h="22093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66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4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43.712.616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46.428.487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2.715.871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26.890.471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31.965.698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32.495.349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529.651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18.605.399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11.707.216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11.687.334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6.041.606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6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1.894.891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18949010,0%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1.894.891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18949010,0%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758" y="80699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978080"/>
              </p:ext>
            </p:extLst>
          </p:nvPr>
        </p:nvGraphicFramePr>
        <p:xfrm>
          <a:off x="524757" y="1809064"/>
          <a:ext cx="8155930" cy="4282145"/>
        </p:xfrm>
        <a:graphic>
          <a:graphicData uri="http://schemas.openxmlformats.org/drawingml/2006/table">
            <a:tbl>
              <a:tblPr/>
              <a:tblGrid>
                <a:gridCol w="797151"/>
                <a:gridCol w="294471"/>
                <a:gridCol w="294471"/>
                <a:gridCol w="2129703"/>
                <a:gridCol w="797151"/>
                <a:gridCol w="797151"/>
                <a:gridCol w="797151"/>
                <a:gridCol w="797151"/>
                <a:gridCol w="725765"/>
                <a:gridCol w="725765"/>
              </a:tblGrid>
              <a:tr h="2035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33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6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435.714.274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468.095.507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32.381.233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280.554.851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352.130.088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346.736.565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-5.393.523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207.252.480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80.945.476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84.837.334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3.891.858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40.810.682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12.293.522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11.884.522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12.162.354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2973,7%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218.941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11.884.522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11.884.522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2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1.704.632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3.892.290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2.187.658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380.739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510.018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510.018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620.425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620.425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574.189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2.761.847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2.187.658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256.642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194.789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194.789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2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19.810.728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19.810.718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19.753.807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197538070,0%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2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19.810.728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19.810.718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19.753.807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197538070,0%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48400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6284" y="715305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995685"/>
              </p:ext>
            </p:extLst>
          </p:nvPr>
        </p:nvGraphicFramePr>
        <p:xfrm>
          <a:off x="556284" y="1982762"/>
          <a:ext cx="8130518" cy="4198741"/>
        </p:xfrm>
        <a:graphic>
          <a:graphicData uri="http://schemas.openxmlformats.org/drawingml/2006/table">
            <a:tbl>
              <a:tblPr/>
              <a:tblGrid>
                <a:gridCol w="745460"/>
                <a:gridCol w="275375"/>
                <a:gridCol w="275375"/>
                <a:gridCol w="2495064"/>
                <a:gridCol w="745460"/>
                <a:gridCol w="745460"/>
                <a:gridCol w="745460"/>
                <a:gridCol w="745460"/>
                <a:gridCol w="678702"/>
                <a:gridCol w="678702"/>
              </a:tblGrid>
              <a:tr h="1708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324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1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43.114.970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23.938.688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25.712.124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25.832.711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14.896.796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10.058.893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10.058.893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4.680.446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2.066.412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2.066.412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Reinserción Social para Personas Privadas de Libertad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623.840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623.840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Semiabiertos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2.473.306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747.667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para Penados en el Sistema Abierto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204.307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204.307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Postpenitenciario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435.682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435.682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Convenio con Ministerio del Interior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598.237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598.237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Laboral en Convenio con Ministerio del Interior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388.153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388.153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Secciones Juveniles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148.628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148.628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Cerrados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1.575.008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862.292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Creciendo Juntos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609.281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609.281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Intervención para Libertad Condicional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166.914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2.295.034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22950340,0%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22950340,0%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2.295.034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22950340,0%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22950340,0%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2819" y="513058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56401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048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198086"/>
              </p:ext>
            </p:extLst>
          </p:nvPr>
        </p:nvGraphicFramePr>
        <p:xfrm>
          <a:off x="542820" y="1991500"/>
          <a:ext cx="8143979" cy="2877662"/>
        </p:xfrm>
        <a:graphic>
          <a:graphicData uri="http://schemas.openxmlformats.org/drawingml/2006/table">
            <a:tbl>
              <a:tblPr/>
              <a:tblGrid>
                <a:gridCol w="795983"/>
                <a:gridCol w="294039"/>
                <a:gridCol w="294039"/>
                <a:gridCol w="2126582"/>
                <a:gridCol w="795983"/>
                <a:gridCol w="795983"/>
                <a:gridCol w="795983"/>
                <a:gridCol w="795983"/>
                <a:gridCol w="724702"/>
                <a:gridCol w="724702"/>
              </a:tblGrid>
              <a:tr h="2373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268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2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3.901.190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4.159.009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2.175.381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1.742.878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2.183.204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440.326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1.263.084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524.889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524.889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509.859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509.859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Derechos Humanos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509.859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262.549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2625490,0%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262.549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2625490,0%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7045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4964" y="730539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303939"/>
              </p:ext>
            </p:extLst>
          </p:nvPr>
        </p:nvGraphicFramePr>
        <p:xfrm>
          <a:off x="554967" y="1716810"/>
          <a:ext cx="8131833" cy="4219699"/>
        </p:xfrm>
        <a:graphic>
          <a:graphicData uri="http://schemas.openxmlformats.org/drawingml/2006/table">
            <a:tbl>
              <a:tblPr/>
              <a:tblGrid>
                <a:gridCol w="794796"/>
                <a:gridCol w="293600"/>
                <a:gridCol w="293600"/>
                <a:gridCol w="2123411"/>
                <a:gridCol w="794796"/>
                <a:gridCol w="794796"/>
                <a:gridCol w="794796"/>
                <a:gridCol w="794796"/>
                <a:gridCol w="723621"/>
                <a:gridCol w="723621"/>
              </a:tblGrid>
              <a:tr h="1999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22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268.985.515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282.376.797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13.391.282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155.657.421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9.199.804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9.175.498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-24.306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5.459.934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2.235.393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2.955.077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768.475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258.271.957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721.649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137.494.812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258.271.957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721.649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137.494.812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Protección a Menores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239.183.103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239.904.752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721.649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129.047.427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Justicia Juvenil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18.367.205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18.367.205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8.447.385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5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5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11.942.348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11.942.338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11.934.200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119342000,0%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11.942.348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11.942.338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11.934.200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119342000,0%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8" y="586372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62576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698117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758998"/>
              </p:ext>
            </p:extLst>
          </p:nvPr>
        </p:nvGraphicFramePr>
        <p:xfrm>
          <a:off x="554870" y="2005067"/>
          <a:ext cx="8087065" cy="3728188"/>
        </p:xfrm>
        <a:graphic>
          <a:graphicData uri="http://schemas.openxmlformats.org/drawingml/2006/table">
            <a:tbl>
              <a:tblPr/>
              <a:tblGrid>
                <a:gridCol w="759402"/>
                <a:gridCol w="280525"/>
                <a:gridCol w="280525"/>
                <a:gridCol w="2346213"/>
                <a:gridCol w="759402"/>
                <a:gridCol w="759402"/>
                <a:gridCol w="759402"/>
                <a:gridCol w="759402"/>
                <a:gridCol w="691396"/>
                <a:gridCol w="691396"/>
              </a:tblGrid>
              <a:tr h="1949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69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7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114.220.076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127.613.400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13.393.324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73.344.911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90.524.732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92.471.016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1.946.284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56.279.343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23.457.347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29.408.795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5.951.448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12.229.821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769.661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769.661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74.649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53.727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231.525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231.525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199.154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199.154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247.416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247.416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340.474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168.602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340.474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168.602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4.623.444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4.623.434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4.592.496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45924960,0%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4.623.444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4.623.434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4.592.496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45924960,0%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3493" y="506681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76216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698117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03: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APOYO A LOS CENTROS DE ADMINISTRACIÓN DIRECTA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086039"/>
              </p:ext>
            </p:extLst>
          </p:nvPr>
        </p:nvGraphicFramePr>
        <p:xfrm>
          <a:off x="548124" y="2277876"/>
          <a:ext cx="8093809" cy="2015219"/>
        </p:xfrm>
        <a:graphic>
          <a:graphicData uri="http://schemas.openxmlformats.org/drawingml/2006/table">
            <a:tbl>
              <a:tblPr/>
              <a:tblGrid>
                <a:gridCol w="760035"/>
                <a:gridCol w="280759"/>
                <a:gridCol w="280759"/>
                <a:gridCol w="2348170"/>
                <a:gridCol w="760035"/>
                <a:gridCol w="760035"/>
                <a:gridCol w="760035"/>
                <a:gridCol w="760035"/>
                <a:gridCol w="691973"/>
                <a:gridCol w="691973"/>
              </a:tblGrid>
              <a:tr h="3290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0076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9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112.584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112.584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742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7256" y="475794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5248" y="17798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1" y="764704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501415"/>
              </p:ext>
            </p:extLst>
          </p:nvPr>
        </p:nvGraphicFramePr>
        <p:xfrm>
          <a:off x="415247" y="2492898"/>
          <a:ext cx="8271552" cy="1944213"/>
        </p:xfrm>
        <a:graphic>
          <a:graphicData uri="http://schemas.openxmlformats.org/drawingml/2006/table">
            <a:tbl>
              <a:tblPr/>
              <a:tblGrid>
                <a:gridCol w="788706"/>
                <a:gridCol w="187317"/>
                <a:gridCol w="276047"/>
                <a:gridCol w="2287246"/>
                <a:gridCol w="788706"/>
                <a:gridCol w="788706"/>
                <a:gridCol w="788706"/>
                <a:gridCol w="788706"/>
                <a:gridCol w="788706"/>
                <a:gridCol w="788706"/>
              </a:tblGrid>
              <a:tr h="2614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005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7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2221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4931" y="127907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4931" y="656755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74437"/>
              </p:ext>
            </p:extLst>
          </p:nvPr>
        </p:nvGraphicFramePr>
        <p:xfrm>
          <a:off x="504933" y="1568041"/>
          <a:ext cx="8210796" cy="4854178"/>
        </p:xfrm>
        <a:graphic>
          <a:graphicData uri="http://schemas.openxmlformats.org/drawingml/2006/table">
            <a:tbl>
              <a:tblPr/>
              <a:tblGrid>
                <a:gridCol w="802514"/>
                <a:gridCol w="296451"/>
                <a:gridCol w="296451"/>
                <a:gridCol w="2144030"/>
                <a:gridCol w="802514"/>
                <a:gridCol w="802514"/>
                <a:gridCol w="802514"/>
                <a:gridCol w="802514"/>
                <a:gridCol w="730647"/>
                <a:gridCol w="730647"/>
              </a:tblGrid>
              <a:tr h="1569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69" marR="9069" marT="90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69" marR="9069" marT="90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704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5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62.264.487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62.183.575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-80.912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35.301.110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31.131.943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31.011.436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-120.507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18.173.094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5.019.642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5.019.642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2.538.026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176.727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176.727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25.884.172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25.711.731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-172.441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14.203.233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25.171.975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24.999.534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-172.441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13.847.845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1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20, letra h) Ley N° 19.718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1.685.248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1.656.056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-29.192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659.881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352.174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352.174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1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Defensa Penal Pública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23.134.553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22.991.304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-143.249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13.187.964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355.086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1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355.086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31.604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31.604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30.973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31.604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31.604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30.973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175.343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175.343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91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00000000-0008-0000-0000-00004406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4125110"/>
              </p:ext>
            </p:extLst>
          </p:nvPr>
        </p:nvGraphicFramePr>
        <p:xfrm>
          <a:off x="386223" y="1790699"/>
          <a:ext cx="8220199" cy="4225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3B0C7A96-AF53-4A50-B402-90EB3BF40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4174727"/>
              </p:ext>
            </p:extLst>
          </p:nvPr>
        </p:nvGraphicFramePr>
        <p:xfrm>
          <a:off x="417237" y="1700808"/>
          <a:ext cx="821079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204427A1-2A71-4F05-B125-36B244FFF0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3430649"/>
              </p:ext>
            </p:extLst>
          </p:nvPr>
        </p:nvGraphicFramePr>
        <p:xfrm>
          <a:off x="466600" y="1916832"/>
          <a:ext cx="821079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59" y="764774"/>
            <a:ext cx="773233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6311" y="1442868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320119"/>
              </p:ext>
            </p:extLst>
          </p:nvPr>
        </p:nvGraphicFramePr>
        <p:xfrm>
          <a:off x="606310" y="1932321"/>
          <a:ext cx="7737589" cy="3656778"/>
        </p:xfrm>
        <a:graphic>
          <a:graphicData uri="http://schemas.openxmlformats.org/drawingml/2006/table">
            <a:tbl>
              <a:tblPr/>
              <a:tblGrid>
                <a:gridCol w="815123"/>
                <a:gridCol w="2177718"/>
                <a:gridCol w="815123"/>
                <a:gridCol w="815123"/>
                <a:gridCol w="815123"/>
                <a:gridCol w="815123"/>
                <a:gridCol w="742128"/>
                <a:gridCol w="742128"/>
              </a:tblGrid>
              <a:tr h="25888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9284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5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1.366.752.293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1.451.076.694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84.324.401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817.879.978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608.801.824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611.638.936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2.837.112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364.839.064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307.775.376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318.295.463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10.520.087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153.345.272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13.979.649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13.570.649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13.848.417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364.011.423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367.738.052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194.404.731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7.940.302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7.681.510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3.674.334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2.547.057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5.711.665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3.164.608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75.267.221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69.363.348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-5.903.873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28.320.472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56.636.467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56.636.377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58.599.993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65111103,3%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90435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6107447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012928"/>
              </p:ext>
            </p:extLst>
          </p:nvPr>
        </p:nvGraphicFramePr>
        <p:xfrm>
          <a:off x="585599" y="1733945"/>
          <a:ext cx="8018848" cy="4373497"/>
        </p:xfrm>
        <a:graphic>
          <a:graphicData uri="http://schemas.openxmlformats.org/drawingml/2006/table">
            <a:tbl>
              <a:tblPr/>
              <a:tblGrid>
                <a:gridCol w="324650"/>
                <a:gridCol w="324650"/>
                <a:gridCol w="2912109"/>
                <a:gridCol w="886294"/>
                <a:gridCol w="714229"/>
                <a:gridCol w="714229"/>
                <a:gridCol w="714229"/>
                <a:gridCol w="714229"/>
                <a:gridCol w="714229"/>
              </a:tblGrid>
              <a:tr h="7289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2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234.916.446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231.986.774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-2.929.672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116.536.822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159.531.368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156.601.696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-2.929.672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75.764.032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75.385.078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40.772.790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REGISTRO CIVIL E IDENTIFICACIÓN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160.755.188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184.482.374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23.727.186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103.701.825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MÉDICO LEGAL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43.712.616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46.428.487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2.715.871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26.890.471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478.708.657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511.210.477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32.501.820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304.493.539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435.714.274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468.095.507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32.381.233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280.554.851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Rehabilitación y Reinserción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43.114.970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23.938.688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4.159.009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2.175.381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383.205.591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409.990.197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26.784.606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229.002.332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268.985.515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282.376.797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13.391.282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155.657.421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Administración Directa y Proyectos 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114.220.076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127.613.400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13.393.324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73.344.911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los Centros de Administración Directa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527.679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112.584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PENAL 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62.264.487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62.183.575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35.301.110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100950  Programa: Defensoría Penal Pública FET - Covid - 19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820.004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014" y="6395310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4190" y="1298913"/>
            <a:ext cx="78602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               1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0017" y="60463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616346"/>
              </p:ext>
            </p:extLst>
          </p:nvPr>
        </p:nvGraphicFramePr>
        <p:xfrm>
          <a:off x="450015" y="1697908"/>
          <a:ext cx="8210799" cy="4467402"/>
        </p:xfrm>
        <a:graphic>
          <a:graphicData uri="http://schemas.openxmlformats.org/drawingml/2006/table">
            <a:tbl>
              <a:tblPr/>
              <a:tblGrid>
                <a:gridCol w="753852"/>
                <a:gridCol w="278476"/>
                <a:gridCol w="278476"/>
                <a:gridCol w="2523154"/>
                <a:gridCol w="753852"/>
                <a:gridCol w="753852"/>
                <a:gridCol w="753852"/>
                <a:gridCol w="753852"/>
                <a:gridCol w="686342"/>
                <a:gridCol w="675091"/>
              </a:tblGrid>
              <a:tr h="1851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71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6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159.531.368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156.601.696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-2.929.672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75.764.032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11.100.853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11.122.282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6.669.502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2.516.808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2.537.287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1.025.231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71.911.899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75.536.690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3.624.791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40.485.501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10.449.708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10.449.708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6.013.286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0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Sistema Nacional de Mediación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10.332.438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10.332.438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5.989.555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Sistema Nacional de Mediación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61.432.180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65.056.971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3.624.791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34.444.869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0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de Acompañamiento Reforma Penal Adolescente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274.125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78.595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49.450.660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53.075.450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3.624.790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27.745.550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0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de Representación Jurídica Adulto Mayor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1.106.945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1.106.945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645.727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0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Mi Abogado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10.600.450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10.600.451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5.974.997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014" y="5323486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0014" y="1546679"/>
            <a:ext cx="786024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0017" y="60463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475412"/>
              </p:ext>
            </p:extLst>
          </p:nvPr>
        </p:nvGraphicFramePr>
        <p:xfrm>
          <a:off x="450014" y="1863462"/>
          <a:ext cx="8210799" cy="3365740"/>
        </p:xfrm>
        <a:graphic>
          <a:graphicData uri="http://schemas.openxmlformats.org/drawingml/2006/table">
            <a:tbl>
              <a:tblPr/>
              <a:tblGrid>
                <a:gridCol w="753852"/>
                <a:gridCol w="278476"/>
                <a:gridCol w="278476"/>
                <a:gridCol w="2523154"/>
                <a:gridCol w="753852"/>
                <a:gridCol w="753852"/>
                <a:gridCol w="753852"/>
                <a:gridCol w="753852"/>
                <a:gridCol w="686342"/>
                <a:gridCol w="675091"/>
              </a:tblGrid>
              <a:tr h="2775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51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4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4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73.925.110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67.098.746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-6.826.364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27.423.515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73.925.110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67.098.746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-6.826.364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27.423.515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907230,0%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907230,0%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107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6980" y="45761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6980" y="183129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6980" y="737649"/>
            <a:ext cx="8125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407280"/>
              </p:ext>
            </p:extLst>
          </p:nvPr>
        </p:nvGraphicFramePr>
        <p:xfrm>
          <a:off x="546981" y="2290024"/>
          <a:ext cx="8006088" cy="1827351"/>
        </p:xfrm>
        <a:graphic>
          <a:graphicData uri="http://schemas.openxmlformats.org/drawingml/2006/table">
            <a:tbl>
              <a:tblPr/>
              <a:tblGrid>
                <a:gridCol w="734051"/>
                <a:gridCol w="271161"/>
                <a:gridCol w="271161"/>
                <a:gridCol w="2456881"/>
                <a:gridCol w="734051"/>
                <a:gridCol w="734051"/>
                <a:gridCol w="734051"/>
                <a:gridCol w="734051"/>
                <a:gridCol w="668315"/>
                <a:gridCol w="668315"/>
              </a:tblGrid>
              <a:tr h="2983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136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40.772.790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40.772.790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4189</TotalTime>
  <Words>3382</Words>
  <Application>Microsoft Office PowerPoint</Application>
  <PresentationFormat>Presentación en pantalla (4:3)</PresentationFormat>
  <Paragraphs>1973</Paragraphs>
  <Slides>19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JULIO DE 2021 PARTIDA 10: MINISTERIO DE JUSTICIA</vt:lpstr>
      <vt:lpstr>EJECUCIÓN ACUMULADA DE GASTOS A JULIO DE 2021  PARTIDA 10 MINISTERIO DE JUSTICIA</vt:lpstr>
      <vt:lpstr>EJECUCIÓN ACUMULADA DE GASTOS A JULIO DE 2021  PARTIDA 10 MINISTERIO DE JUSTICIA</vt:lpstr>
      <vt:lpstr>EJECUCIÓN ACUMULADA DE GASTOS A JULIO DE 2021  PARTIDA 10 MINISTERIO DE JUSTICIA</vt:lpstr>
      <vt:lpstr>EJECUCIÓN ACUMULADA DE GASTOS A JULIO DE 2021  PARTIDA 10 MINISTERIO DE JUSTICIA</vt:lpstr>
      <vt:lpstr>EJECUCIÓN ACUMULADA DE GASTOS A JULIO DE 2021  PARTIDA 10 MINISTERIO DE JUSTICIA RESUMEN POR CAPÍTULOS</vt:lpstr>
      <vt:lpstr>EJECUCIÓN ACUMULADA DE GASTOS A JULIO DE 2021  PARTIDA 10. CAPÍTULO 01. PROGRAMA 01: SECRETARÍA Y ADMINISTRACIÓN GENERAL</vt:lpstr>
      <vt:lpstr>EJECUCIÓN ACUMULADA DE GASTOS A JULIO DE 2021  PARTIDA 10. CAPÍTULO 01. PROGRAMA 01: SECRETARÍA Y ADMINISTRACIÓN GENERAL</vt:lpstr>
      <vt:lpstr>EJECUCIÓN ACUMULADA DE GASTOS A JULIO DE 2021  PARTIDA 10. CAPÍTULO 01. PROGRAMA 02:  PROGRAMA DE CONCESIONES DEL MINISTERIO DE JUSTICIA</vt:lpstr>
      <vt:lpstr>EJECUCIÓN ACUMULADA DE GASTOS A JULIO DE 2021  PARTIDA 10. CAPÍTULO 02. PROGRAMA 01: SERVICIO REGISTRO CIVIL E IDENTIFICACIÓN</vt:lpstr>
      <vt:lpstr>EJECUCIÓN ACUMULADA DE GASTOS A JULIO DE 2021  PARTIDA 10. CAPÍTULO 03. PROGRAMA 01:  SERVICIO MÉDICO LEGAL</vt:lpstr>
      <vt:lpstr>EJECUCIÓN ACUMULADA DE GASTOS A JULIO DE 2021  PARTIDA 10. CAPÍTULO 04. PROGRAMA 01:  GENDARMERÍA DE CHILE</vt:lpstr>
      <vt:lpstr>EJECUCIÓN ACUMULADA DE GASTOS A JULIO DE 2021  PARTIDA 10. CAPÍTULO 04. PROGRAMA 02:  PROGRAMA DE REHABILITACIÓN Y REINSERCIÓN SOCIAL</vt:lpstr>
      <vt:lpstr>EJECUCIÓN ACUMULADA DE GASTOS A JULIO DE 2021  PARTIDA 10. CAPÍTULO 06. PROGRAMA 01:  SUBSECRETARÍA DE DERECHOS HUMANOS</vt:lpstr>
      <vt:lpstr>EJECUCIÓN ACUMULADA DE GASTOS A JULIO DE 2021  PARTIDA 10. CAPÍTULO 07. PROGRAMA 01:  SERVICIO NACIONAL DE MENORES</vt:lpstr>
      <vt:lpstr>EJECUCIÓN ACUMULADA DE GASTOS A JULIO DE 2021  PARTIDA 10. CAPÍTULO 07. PROGRAMA 02:  PROGRAMA DE ADMINISTRACIÓN DIRECTA Y PROYECTOS NACIONALES</vt:lpstr>
      <vt:lpstr>EJECUCIÓN ACUMULADA DE GASTOS A JULIO DE 2021  PARTIDA 10. CAPÍTULO 07. PROGRAMA 03:  PROGRAMA DE APOYO A LOS CENTROS DE ADMINISTRACIÓN DIRECTA</vt:lpstr>
      <vt:lpstr>EJECUCIÓN ACUMULADA DE GASTOS A JULIO DE 2021  PARTIDA 10. CAPÍTULO 09. PROGRAMA 01:  DEFENSORÍA PENAL PÚBLICA FET COVID-19</vt:lpstr>
      <vt:lpstr>EJECUCIÓN ACUMULADA DE GASTOS A JULIO DE 2021  PARTIDA 10. CAPÍTULO 09. PROGRAMA 01:  DEFENSORÍA PENAL PÚBLICA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335</cp:revision>
  <cp:lastPrinted>2019-06-03T14:10:49Z</cp:lastPrinted>
  <dcterms:created xsi:type="dcterms:W3CDTF">2016-06-23T13:38:47Z</dcterms:created>
  <dcterms:modified xsi:type="dcterms:W3CDTF">2021-09-15T15:40:54Z</dcterms:modified>
</cp:coreProperties>
</file>