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3" r:id="rId7"/>
    <p:sldId id="302" r:id="rId8"/>
    <p:sldId id="316" r:id="rId9"/>
    <p:sldId id="317" r:id="rId10"/>
    <p:sldId id="299" r:id="rId11"/>
    <p:sldId id="318" r:id="rId12"/>
    <p:sldId id="320" r:id="rId13"/>
    <p:sldId id="321" r:id="rId14"/>
    <p:sldId id="322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DF1-4119-B42C-5580B928B5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DF1-4119-B42C-5580B928B5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DF1-4119-B42C-5580B928B5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DF1-4119-B42C-5580B928B5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DF1-4119-B42C-5580B928B52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DF1-4119-B42C-5580B928B52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BDF1-4119-B42C-5580B928B524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06'!$B$51:$C$57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'Partida 06'!$D$51:$D$57</c:f>
              <c:numCache>
                <c:formatCode>0.00%</c:formatCode>
                <c:ptCount val="7"/>
                <c:pt idx="0">
                  <c:v>0.6122079856835495</c:v>
                </c:pt>
                <c:pt idx="1">
                  <c:v>8.8637162235003009E-2</c:v>
                </c:pt>
                <c:pt idx="2">
                  <c:v>1.2516345481566675E-2</c:v>
                </c:pt>
                <c:pt idx="3">
                  <c:v>3.5550013203563234E-2</c:v>
                </c:pt>
                <c:pt idx="4">
                  <c:v>1.2840523754546541E-3</c:v>
                </c:pt>
                <c:pt idx="5">
                  <c:v>4.9768374532625195E-4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BDF1-4119-B42C-5580B928B5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06'!$C$23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06'!$D$23:$O$23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06'!$C$22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06'!$D$22:$O$22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  <c:pt idx="3">
                  <c:v>0.27488417042755481</c:v>
                </c:pt>
                <c:pt idx="4">
                  <c:v>0.35432208519529901</c:v>
                </c:pt>
                <c:pt idx="5">
                  <c:v>0.44211528314627041</c:v>
                </c:pt>
                <c:pt idx="6">
                  <c:v>0.49946770167726179</c:v>
                </c:pt>
                <c:pt idx="7">
                  <c:v>0.57516255334460598</c:v>
                </c:pt>
                <c:pt idx="8">
                  <c:v>0.64645300912761094</c:v>
                </c:pt>
                <c:pt idx="9">
                  <c:v>0.72092394740142385</c:v>
                </c:pt>
                <c:pt idx="10">
                  <c:v>0.78862772115489488</c:v>
                </c:pt>
                <c:pt idx="11">
                  <c:v>0.95061205266875459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06'!$C$21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0555555555555582E-2"/>
                  <c:y val="-4.1666666666666755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555555555555555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2777777777777826E-2"/>
                  <c:y val="-5.555555555555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3888888888888939E-2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1111111111111109E-2"/>
                  <c:y val="-4.1666666666666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8333333333333438E-2"/>
                  <c:y val="-4.62962962962963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983-4D35-87EE-940278BD4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5.8333333333333438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A2F-43CD-BFA6-636B650F53FF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8333333333333334E-2"/>
                  <c:y val="-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A2F-43CD-BFA6-636B650F53FF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6.1111111111111213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A2F-43CD-BFA6-636B650F53F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'[06.xlsx]Partida 06'!$D$20:$O$20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06'!$D$21:$J$21</c:f>
              <c:numCache>
                <c:formatCode>0.0%</c:formatCode>
                <c:ptCount val="7"/>
                <c:pt idx="0">
                  <c:v>8.8867486810906976E-2</c:v>
                </c:pt>
                <c:pt idx="1">
                  <c:v>0.14561751012021071</c:v>
                </c:pt>
                <c:pt idx="2">
                  <c:v>0.23580596782708915</c:v>
                </c:pt>
                <c:pt idx="3">
                  <c:v>0.3093803794228126</c:v>
                </c:pt>
                <c:pt idx="4">
                  <c:v>0.41044712177827636</c:v>
                </c:pt>
                <c:pt idx="5">
                  <c:v>0.49409514589035569</c:v>
                </c:pt>
                <c:pt idx="6">
                  <c:v>0.55039533044131528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8790896"/>
        <c:axId val="508789328"/>
      </c:lineChart>
      <c:catAx>
        <c:axId val="508790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8789328"/>
        <c:crosses val="autoZero"/>
        <c:auto val="1"/>
        <c:lblAlgn val="ctr"/>
        <c:lblOffset val="100"/>
        <c:noMultiLvlLbl val="0"/>
      </c:catAx>
      <c:valAx>
        <c:axId val="50878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879089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2019 - 2020 - 2021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06'!$D$29:$O$29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06'!$D$28:$O$28</c:f>
              <c:numCache>
                <c:formatCode>0.0%</c:formatCode>
                <c:ptCount val="12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  <c:pt idx="3">
                  <c:v>6.5141144994470351E-2</c:v>
                </c:pt>
                <c:pt idx="4">
                  <c:v>7.4740363346872257E-2</c:v>
                </c:pt>
                <c:pt idx="5">
                  <c:v>7.7038588503579322E-2</c:v>
                </c:pt>
                <c:pt idx="6">
                  <c:v>5.7755669126523801E-2</c:v>
                </c:pt>
                <c:pt idx="7">
                  <c:v>7.9924524039447234E-2</c:v>
                </c:pt>
                <c:pt idx="8">
                  <c:v>7.2450408081152315E-2</c:v>
                </c:pt>
                <c:pt idx="9">
                  <c:v>6.857469771832965E-2</c:v>
                </c:pt>
                <c:pt idx="10">
                  <c:v>6.6584227743739885E-2</c:v>
                </c:pt>
                <c:pt idx="11">
                  <c:v>0.18173315521497299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06'!$C$27</c:f>
              <c:strCache>
                <c:ptCount val="1"/>
                <c:pt idx="0">
                  <c:v>EJECUCIÓN PRESUPUESTARIA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8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06'!$D$27:$J$27</c:f>
              <c:numCache>
                <c:formatCode>0.0%</c:formatCode>
                <c:ptCount val="7"/>
                <c:pt idx="0">
                  <c:v>8.8867486810906976E-2</c:v>
                </c:pt>
                <c:pt idx="1">
                  <c:v>5.6750023309303732E-2</c:v>
                </c:pt>
                <c:pt idx="2">
                  <c:v>9.5765301846756176E-2</c:v>
                </c:pt>
                <c:pt idx="3">
                  <c:v>7.3574414184664094E-2</c:v>
                </c:pt>
                <c:pt idx="4">
                  <c:v>0.10142058478266713</c:v>
                </c:pt>
                <c:pt idx="5">
                  <c:v>8.413955008656436E-2</c:v>
                </c:pt>
                <c:pt idx="6">
                  <c:v>5.6300184550959607E-2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8881056"/>
        <c:axId val="508881448"/>
      </c:barChart>
      <c:catAx>
        <c:axId val="5088810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8881448"/>
        <c:crosses val="autoZero"/>
        <c:auto val="1"/>
        <c:lblAlgn val="ctr"/>
        <c:lblOffset val="100"/>
        <c:noMultiLvlLbl val="0"/>
      </c:catAx>
      <c:valAx>
        <c:axId val="508881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5088810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agosto2021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1" y="132081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57012" y="663862"/>
            <a:ext cx="809592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356666"/>
              </p:ext>
            </p:extLst>
          </p:nvPr>
        </p:nvGraphicFramePr>
        <p:xfrm>
          <a:off x="557011" y="1844812"/>
          <a:ext cx="8095929" cy="4392499"/>
        </p:xfrm>
        <a:graphic>
          <a:graphicData uri="http://schemas.openxmlformats.org/drawingml/2006/table">
            <a:tbl>
              <a:tblPr/>
              <a:tblGrid>
                <a:gridCol w="630034"/>
                <a:gridCol w="289815"/>
                <a:gridCol w="292966"/>
                <a:gridCol w="2296472"/>
                <a:gridCol w="793842"/>
                <a:gridCol w="793842"/>
                <a:gridCol w="743439"/>
                <a:gridCol w="743439"/>
                <a:gridCol w="756040"/>
                <a:gridCol w="756040"/>
              </a:tblGrid>
              <a:tr h="1748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54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27.309.435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15.747.047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12.786.088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12.728.228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7.207.676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1.542.908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10.662.919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10.662.920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2.546.783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8.116.136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3.867.775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9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2.075.329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772.606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268.585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733.915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8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1.149.301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114930,1%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2218" y="5657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4" y="756679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788449"/>
              </p:ext>
            </p:extLst>
          </p:nvPr>
        </p:nvGraphicFramePr>
        <p:xfrm>
          <a:off x="572219" y="1855116"/>
          <a:ext cx="8114582" cy="3734122"/>
        </p:xfrm>
        <a:graphic>
          <a:graphicData uri="http://schemas.openxmlformats.org/drawingml/2006/table">
            <a:tbl>
              <a:tblPr/>
              <a:tblGrid>
                <a:gridCol w="630504"/>
                <a:gridCol w="290032"/>
                <a:gridCol w="293184"/>
                <a:gridCol w="2383304"/>
                <a:gridCol w="794435"/>
                <a:gridCol w="794435"/>
                <a:gridCol w="743994"/>
                <a:gridCol w="671486"/>
                <a:gridCol w="756604"/>
                <a:gridCol w="756604"/>
              </a:tblGrid>
              <a:tr h="2468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60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3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6.650.029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3.076.441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3.423.176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16287,9%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4175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3" y="747173"/>
            <a:ext cx="816793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925677"/>
              </p:ext>
            </p:extLst>
          </p:nvPr>
        </p:nvGraphicFramePr>
        <p:xfrm>
          <a:off x="518865" y="1690415"/>
          <a:ext cx="8167934" cy="4640007"/>
        </p:xfrm>
        <a:graphic>
          <a:graphicData uri="http://schemas.openxmlformats.org/drawingml/2006/table">
            <a:tbl>
              <a:tblPr/>
              <a:tblGrid>
                <a:gridCol w="723092"/>
                <a:gridCol w="301289"/>
                <a:gridCol w="280199"/>
                <a:gridCol w="2630251"/>
                <a:gridCol w="723092"/>
                <a:gridCol w="711041"/>
                <a:gridCol w="711041"/>
                <a:gridCol w="641745"/>
                <a:gridCol w="723092"/>
                <a:gridCol w="723092"/>
              </a:tblGrid>
              <a:tr h="1856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494" marR="9494" marT="94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85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94" marR="9494" marT="94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72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6.862.161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984.091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2.726.855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2.669.026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2.615.053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-53.973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324.317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581.934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257.617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653.075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2.840.782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653.075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497.057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1.425.948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463.902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35.998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189.418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35.426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214.168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24.435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13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376.685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120.081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152.008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42.945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31.200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642.936 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64293,6%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94" marR="9494" marT="949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095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168996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 txBox="1">
            <a:spLocks noGrp="1"/>
          </p:cNvSpPr>
          <p:nvPr>
            <p:ph type="title"/>
          </p:nvPr>
        </p:nvSpPr>
        <p:spPr>
          <a:xfrm>
            <a:off x="518862" y="681228"/>
            <a:ext cx="816793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9283957"/>
              </p:ext>
            </p:extLst>
          </p:nvPr>
        </p:nvGraphicFramePr>
        <p:xfrm>
          <a:off x="518865" y="2020112"/>
          <a:ext cx="8167931" cy="3875847"/>
        </p:xfrm>
        <a:graphic>
          <a:graphicData uri="http://schemas.openxmlformats.org/drawingml/2006/table">
            <a:tbl>
              <a:tblPr/>
              <a:tblGrid>
                <a:gridCol w="631460"/>
                <a:gridCol w="290471"/>
                <a:gridCol w="293628"/>
                <a:gridCol w="2528998"/>
                <a:gridCol w="745122"/>
                <a:gridCol w="745122"/>
                <a:gridCol w="745122"/>
                <a:gridCol w="672504"/>
                <a:gridCol w="757752"/>
                <a:gridCol w="757752"/>
              </a:tblGrid>
              <a:tr h="2281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87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7.426.806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4.323.519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3.133.608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3.782.177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49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60005"/>
              </p:ext>
            </p:extLst>
          </p:nvPr>
        </p:nvGraphicFramePr>
        <p:xfrm>
          <a:off x="395625" y="1952625"/>
          <a:ext cx="8248313" cy="406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26127"/>
              </p:ext>
            </p:extLst>
          </p:nvPr>
        </p:nvGraphicFramePr>
        <p:xfrm>
          <a:off x="417237" y="2057400"/>
          <a:ext cx="821079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568079"/>
              </p:ext>
            </p:extLst>
          </p:nvPr>
        </p:nvGraphicFramePr>
        <p:xfrm>
          <a:off x="466600" y="1772816"/>
          <a:ext cx="821079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553486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7160" y="162573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780549"/>
            <a:ext cx="81316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418248"/>
              </p:ext>
            </p:extLst>
          </p:nvPr>
        </p:nvGraphicFramePr>
        <p:xfrm>
          <a:off x="477161" y="1993087"/>
          <a:ext cx="8122053" cy="3452136"/>
        </p:xfrm>
        <a:graphic>
          <a:graphicData uri="http://schemas.openxmlformats.org/drawingml/2006/table">
            <a:tbl>
              <a:tblPr/>
              <a:tblGrid>
                <a:gridCol w="814922"/>
                <a:gridCol w="2458348"/>
                <a:gridCol w="855668"/>
                <a:gridCol w="855668"/>
                <a:gridCol w="855668"/>
                <a:gridCol w="787757"/>
                <a:gridCol w="747011"/>
                <a:gridCol w="747011"/>
              </a:tblGrid>
              <a:tr h="24439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847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9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87.593.779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91.295.651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3.701.872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50.248.700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53.625.611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53.260.640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-364.971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30.338.031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7.764.064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8.017.681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3.640.080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21.837.721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21.837.723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3.113.960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3.223.023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4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3.391.103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3.347.509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31409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40922" y="164641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072686"/>
              </p:ext>
            </p:extLst>
          </p:nvPr>
        </p:nvGraphicFramePr>
        <p:xfrm>
          <a:off x="467544" y="2021949"/>
          <a:ext cx="8219253" cy="3654019"/>
        </p:xfrm>
        <a:graphic>
          <a:graphicData uri="http://schemas.openxmlformats.org/drawingml/2006/table">
            <a:tbl>
              <a:tblPr/>
              <a:tblGrid>
                <a:gridCol w="811110"/>
                <a:gridCol w="2446851"/>
                <a:gridCol w="851666"/>
                <a:gridCol w="851666"/>
                <a:gridCol w="851666"/>
                <a:gridCol w="784074"/>
                <a:gridCol w="811110"/>
                <a:gridCol w="811110"/>
              </a:tblGrid>
              <a:tr h="24158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3986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6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150" y="557118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192281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61321" y="792744"/>
            <a:ext cx="812547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751987"/>
              </p:ext>
            </p:extLst>
          </p:nvPr>
        </p:nvGraphicFramePr>
        <p:xfrm>
          <a:off x="561321" y="2348881"/>
          <a:ext cx="8125479" cy="2675143"/>
        </p:xfrm>
        <a:graphic>
          <a:graphicData uri="http://schemas.openxmlformats.org/drawingml/2006/table">
            <a:tbl>
              <a:tblPr/>
              <a:tblGrid>
                <a:gridCol w="267453"/>
                <a:gridCol w="3043870"/>
                <a:gridCol w="853303"/>
                <a:gridCol w="827831"/>
                <a:gridCol w="776887"/>
                <a:gridCol w="827831"/>
                <a:gridCol w="764152"/>
                <a:gridCol w="764152"/>
              </a:tblGrid>
              <a:tr h="899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8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33.677.967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838.224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19.049.180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6.492.929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6.650.029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157.100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3.076.441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5.878.070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6.862.161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984.091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2.726.855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7.193.400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7.426.806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233.406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4.323.519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10.003.816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396.057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5.325.658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26.216.441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27.309.435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1.092.994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15.747.047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8009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8586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542899" y="648554"/>
            <a:ext cx="8073477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156667"/>
              </p:ext>
            </p:extLst>
          </p:nvPr>
        </p:nvGraphicFramePr>
        <p:xfrm>
          <a:off x="542902" y="1916825"/>
          <a:ext cx="8073475" cy="4439529"/>
        </p:xfrm>
        <a:graphic>
          <a:graphicData uri="http://schemas.openxmlformats.org/drawingml/2006/table">
            <a:tbl>
              <a:tblPr/>
              <a:tblGrid>
                <a:gridCol w="583765"/>
                <a:gridCol w="268532"/>
                <a:gridCol w="271451"/>
                <a:gridCol w="2653214"/>
                <a:gridCol w="735544"/>
                <a:gridCol w="735544"/>
                <a:gridCol w="735544"/>
                <a:gridCol w="688843"/>
                <a:gridCol w="700519"/>
                <a:gridCol w="700519"/>
              </a:tblGrid>
              <a:tr h="1578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330" marR="9330" marT="93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34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7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32.839.743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33.677.967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838.224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19.049.180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24.140.989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23.910.468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-230.521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14.086.245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4.387.172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2.262.547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323.200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1.408.970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241.312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148.459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85.381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43.078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 Exterior y Relaciones Internacionales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555.948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92.853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155.918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242.333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44.698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67.524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22.096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2.789.137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1.389.476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7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745.541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746.400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74640,0%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4468" y="58052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5" y="162550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 txBox="1">
            <a:spLocks noGrp="1"/>
          </p:cNvSpPr>
          <p:nvPr>
            <p:ph type="title"/>
          </p:nvPr>
        </p:nvSpPr>
        <p:spPr>
          <a:xfrm>
            <a:off x="467545" y="728824"/>
            <a:ext cx="821925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946795"/>
              </p:ext>
            </p:extLst>
          </p:nvPr>
        </p:nvGraphicFramePr>
        <p:xfrm>
          <a:off x="454466" y="1973832"/>
          <a:ext cx="8232333" cy="3687420"/>
        </p:xfrm>
        <a:graphic>
          <a:graphicData uri="http://schemas.openxmlformats.org/drawingml/2006/table">
            <a:tbl>
              <a:tblPr/>
              <a:tblGrid>
                <a:gridCol w="776025"/>
                <a:gridCol w="297477"/>
                <a:gridCol w="300710"/>
                <a:gridCol w="2473579"/>
                <a:gridCol w="776025"/>
                <a:gridCol w="685489"/>
                <a:gridCol w="685489"/>
                <a:gridCol w="685489"/>
                <a:gridCol w="776025"/>
                <a:gridCol w="776025"/>
              </a:tblGrid>
              <a:tr h="2034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30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9.607.759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10.003.816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5.325.658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8.297.897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8.280.871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4.563.787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267.931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Negociaciones y Administración de Acuerdos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Comercial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Profundización Inserción Económica Asia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425.781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4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4159</TotalTime>
  <Words>2300</Words>
  <Application>Microsoft Office PowerPoint</Application>
  <PresentationFormat>Presentación en pantalla (4:3)</PresentationFormat>
  <Paragraphs>1359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JULIO DE 2021 PARTIDA 06: MINISTERIO DE RELACIONES EXTERIORES</vt:lpstr>
      <vt:lpstr>EJECUCIÓN ACUMULADA DE GASTOS A JULIO DE 2021  PARTIDA 06 MINISTERIO DE RELACIONES EXTERIORES</vt:lpstr>
      <vt:lpstr>EJECUCIÓN ACUMULADA DE GASTOS A JULIO DE 2021  PARTIDA 06 MINISTERIO DE RELACIONES EXTERIORES</vt:lpstr>
      <vt:lpstr>EJECUCIÓN ACUMULADA DE GASTOS A JULIO DE 2021  PARTIDA 06 MINISTERIO DE RELACIONES EXTERIORES</vt:lpstr>
      <vt:lpstr>EJECUCIÓN ACUMULADA DE GASTOS A JULIO DE 2021  PARTIDA 06 MINISTERIO DE RELACIONES EXTERIORES</vt:lpstr>
      <vt:lpstr>EJECUCIÓN ACUMULADA DE GASTOS A JULIO DE 2021  PARTIDA 06 MINISTERIO DE RELACIONES EXTERIORES</vt:lpstr>
      <vt:lpstr>EJECUCIÓN ACUMULADA DE GASTOS A JULIO DE 2021  PARTIDA 06 RESUMEN POR CAPÍTULOS</vt:lpstr>
      <vt:lpstr>EJECUCIÓN ACUMULADA DE GASTOS A JULIO DE 2021  PARTIDA 06. CAPÍTULO 01. PROGRAMA 01: SECRETARÍA Y ADMINISTRACIÓN GENERAL Y SERVICIO EXTERIOR</vt:lpstr>
      <vt:lpstr>EJECUCIÓN ACUMULADA DE GASTOS A JULIO DE 2021  PARTIDA 06. CAPÍTULO 02. PROGRAMA 01: DIRECCIÓN GENERAL DE RELACIONES ECONÓMICAS INTERNACIONALES</vt:lpstr>
      <vt:lpstr>EJECUCIÓN ACUMULADA DE GASTOS A JULIO DE 2021  PARTIDA 06. CAPÍTULO 02. PROGRAMA 02: PROMOCIÓN DE EXPORTACIONES</vt:lpstr>
      <vt:lpstr>EJECUCIÓN ACUMULADA DE GASTOS A JULIO DE 2021  PARTIDA 06. CAPÍTULO 03. PROGRAMA 01: DIRECCIÓN DE FRONTERAS Y LÍMITES DE ESTADO</vt:lpstr>
      <vt:lpstr>EJECUCIÓN ACUMULADA DE GASTOS A JULIO DE 2021  PARTIDA 06. CAPÍTULO 04. PROGRAMA 01: INSTITUTO ANTÁRTICO CHILENO</vt:lpstr>
      <vt:lpstr>EJECUCIÓN ACUMULADA DE GASTOS A JULIO DE 2021  PARTIDA 06. CAPÍTULO 05. PROGRAMA 01: AGENCIA DE COOPERACIÓN INTERNACIONAL DE CHILE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337</cp:revision>
  <cp:lastPrinted>2019-06-03T14:10:49Z</cp:lastPrinted>
  <dcterms:created xsi:type="dcterms:W3CDTF">2016-06-23T13:38:47Z</dcterms:created>
  <dcterms:modified xsi:type="dcterms:W3CDTF">2021-09-15T15:00:53Z</dcterms:modified>
</cp:coreProperties>
</file>