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>
        <p:scale>
          <a:sx n="100" d="100"/>
          <a:sy n="100" d="100"/>
        </p:scale>
        <p:origin x="1212" y="-3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17196791746104381"/>
          <c:y val="3.9596688843814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2220238362440378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5B-48A4-B6AB-78BB68D82F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5B-48A4-B6AB-78BB68D82F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E5B-48A4-B6AB-78BB68D82F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E5B-48A4-B6AB-78BB68D82F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E5B-48A4-B6AB-78BB68D82F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E5B-48A4-B6AB-78BB68D82F30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E5B-48A4-B6AB-78BB68D82F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E5B-48A4-B6AB-78BB68D82F30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01'!$C$8:$C$12</c:f>
              <c:strCache>
                <c:ptCount val="5"/>
                <c:pt idx="0">
                  <c:v>BIENES Y SERVICIOS DE CONSUMO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NO FINANCIEROS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SALDO FINAL DE CAJA                                                             </c:v>
                </c:pt>
              </c:strCache>
            </c:strRef>
          </c:cat>
          <c:val>
            <c:numRef>
              <c:f>'Partida 01'!$D$8:$D$12</c:f>
              <c:numCache>
                <c:formatCode>#,##0</c:formatCode>
                <c:ptCount val="5"/>
                <c:pt idx="0">
                  <c:v>5554115</c:v>
                </c:pt>
                <c:pt idx="1">
                  <c:v>3260276</c:v>
                </c:pt>
                <c:pt idx="2">
                  <c:v>251038</c:v>
                </c:pt>
                <c:pt idx="3">
                  <c:v>10</c:v>
                </c:pt>
                <c:pt idx="4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E5B-48A4-B6AB-78BB68D82F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0.09</c:v>
                </c:pt>
                <c:pt idx="1">
                  <c:v>0.14599999999999999</c:v>
                </c:pt>
                <c:pt idx="2">
                  <c:v>0.214</c:v>
                </c:pt>
                <c:pt idx="3">
                  <c:v>0.28299999999999997</c:v>
                </c:pt>
                <c:pt idx="4">
                  <c:v>0.34799999999999998</c:v>
                </c:pt>
                <c:pt idx="5">
                  <c:v>0.42099999999999999</c:v>
                </c:pt>
                <c:pt idx="6">
                  <c:v>0.47599999999999998</c:v>
                </c:pt>
                <c:pt idx="7">
                  <c:v>0.53700000000000003</c:v>
                </c:pt>
                <c:pt idx="8">
                  <c:v>0.628</c:v>
                </c:pt>
                <c:pt idx="9">
                  <c:v>0.72799999999999998</c:v>
                </c:pt>
                <c:pt idx="10">
                  <c:v>0.81299999999999994</c:v>
                </c:pt>
                <c:pt idx="11">
                  <c:v>0.92400000000000004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  <c:pt idx="9">
                  <c:v>0.80623010063360023</c:v>
                </c:pt>
                <c:pt idx="10">
                  <c:v>0.87204627128433387</c:v>
                </c:pt>
                <c:pt idx="11">
                  <c:v>0.98755826896545451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2719714174196665E-2"/>
                  <c:y val="-3.5118901588177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230581007635851E-2"/>
                  <c:y val="-5.65474754271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0270807589775136E-2"/>
                  <c:y val="-4.7976214620496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>
                    <c:manualLayout>
                      <c:w val="6.5340580981970431E-2"/>
                      <c:h val="6.3278747275449632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8.2796416240045023E-2"/>
                  <c:y val="-4.380945374684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778038819130521E-2"/>
                  <c:y val="-4.857132154908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0307463718487571E-2"/>
                  <c:y val="-2.7380992956242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5442479525132635E-2"/>
                  <c:y val="-1.2989132159918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01'!$D$30:$J$30</c:f>
              <c:numCache>
                <c:formatCode>0.0%</c:formatCode>
                <c:ptCount val="7"/>
                <c:pt idx="0">
                  <c:v>0.12003342061069365</c:v>
                </c:pt>
                <c:pt idx="1">
                  <c:v>0.1788720642961546</c:v>
                </c:pt>
                <c:pt idx="2">
                  <c:v>0.26920410199830469</c:v>
                </c:pt>
                <c:pt idx="3">
                  <c:v>0.35309226784424336</c:v>
                </c:pt>
                <c:pt idx="4">
                  <c:v>0.4182528649001111</c:v>
                </c:pt>
                <c:pt idx="5">
                  <c:v>0.51860679002950016</c:v>
                </c:pt>
                <c:pt idx="6">
                  <c:v>0.60328082164309971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7560656"/>
        <c:axId val="457555952"/>
      </c:lineChart>
      <c:catAx>
        <c:axId val="45756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7555952"/>
        <c:crosses val="autoZero"/>
        <c:auto val="1"/>
        <c:lblAlgn val="ctr"/>
        <c:lblOffset val="100"/>
        <c:tickLblSkip val="1"/>
        <c:noMultiLvlLbl val="0"/>
      </c:catAx>
      <c:valAx>
        <c:axId val="45755595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75606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0.09</c:v>
                </c:pt>
                <c:pt idx="1">
                  <c:v>5.5E-2</c:v>
                </c:pt>
                <c:pt idx="2">
                  <c:v>7.2999999999999995E-2</c:v>
                </c:pt>
                <c:pt idx="3">
                  <c:v>7.2999999999999995E-2</c:v>
                </c:pt>
                <c:pt idx="4">
                  <c:v>6.5000000000000002E-2</c:v>
                </c:pt>
                <c:pt idx="5">
                  <c:v>7.2999999999999995E-2</c:v>
                </c:pt>
                <c:pt idx="6">
                  <c:v>6.2E-2</c:v>
                </c:pt>
                <c:pt idx="7">
                  <c:v>6.0999999999999999E-2</c:v>
                </c:pt>
                <c:pt idx="8">
                  <c:v>9.0999999999999998E-2</c:v>
                </c:pt>
                <c:pt idx="9">
                  <c:v>0.1</c:v>
                </c:pt>
                <c:pt idx="10">
                  <c:v>8.5000000000000006E-2</c:v>
                </c:pt>
                <c:pt idx="11">
                  <c:v>0.112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  <c:pt idx="9">
                  <c:v>5.9108474695470342E-2</c:v>
                </c:pt>
                <c:pt idx="10">
                  <c:v>6.5816170650733627E-2</c:v>
                </c:pt>
                <c:pt idx="11">
                  <c:v>0.12110791867957396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01'!$D$34:$J$34</c:f>
              <c:numCache>
                <c:formatCode>0.0%</c:formatCode>
                <c:ptCount val="7"/>
                <c:pt idx="0">
                  <c:v>0.12003342061069365</c:v>
                </c:pt>
                <c:pt idx="1">
                  <c:v>5.8838643685460934E-2</c:v>
                </c:pt>
                <c:pt idx="2">
                  <c:v>9.7234177223345861E-2</c:v>
                </c:pt>
                <c:pt idx="3">
                  <c:v>8.3888165845938681E-2</c:v>
                </c:pt>
                <c:pt idx="4">
                  <c:v>6.5160597055867714E-2</c:v>
                </c:pt>
                <c:pt idx="5">
                  <c:v>0.10677168600144994</c:v>
                </c:pt>
                <c:pt idx="6">
                  <c:v>8.4674031613599529E-2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3135224"/>
        <c:axId val="463137968"/>
      </c:barChart>
      <c:catAx>
        <c:axId val="46313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3137968"/>
        <c:crosses val="autoZero"/>
        <c:auto val="0"/>
        <c:lblAlgn val="ctr"/>
        <c:lblOffset val="100"/>
        <c:noMultiLvlLbl val="0"/>
      </c:catAx>
      <c:valAx>
        <c:axId val="46313796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31352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9175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109777"/>
              </p:ext>
            </p:extLst>
          </p:nvPr>
        </p:nvGraphicFramePr>
        <p:xfrm>
          <a:off x="386224" y="1628801"/>
          <a:ext cx="821079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30563"/>
              </p:ext>
            </p:extLst>
          </p:nvPr>
        </p:nvGraphicFramePr>
        <p:xfrm>
          <a:off x="466600" y="1772817"/>
          <a:ext cx="821079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69761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893277"/>
              </p:ext>
            </p:extLst>
          </p:nvPr>
        </p:nvGraphicFramePr>
        <p:xfrm>
          <a:off x="405028" y="2073387"/>
          <a:ext cx="8210796" cy="3011796"/>
        </p:xfrm>
        <a:graphic>
          <a:graphicData uri="http://schemas.openxmlformats.org/drawingml/2006/table">
            <a:tbl>
              <a:tblPr/>
              <a:tblGrid>
                <a:gridCol w="971520"/>
                <a:gridCol w="2468677"/>
                <a:gridCol w="971520"/>
                <a:gridCol w="971520"/>
                <a:gridCol w="971520"/>
                <a:gridCol w="971520"/>
                <a:gridCol w="884519"/>
              </a:tblGrid>
              <a:tr h="24118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862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10.935.257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9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5805264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1533501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92305"/>
              </p:ext>
            </p:extLst>
          </p:nvPr>
        </p:nvGraphicFramePr>
        <p:xfrm>
          <a:off x="420429" y="2204864"/>
          <a:ext cx="8210797" cy="3414435"/>
        </p:xfrm>
        <a:graphic>
          <a:graphicData uri="http://schemas.openxmlformats.org/drawingml/2006/table">
            <a:tbl>
              <a:tblPr/>
              <a:tblGrid>
                <a:gridCol w="878090"/>
                <a:gridCol w="324370"/>
                <a:gridCol w="324370"/>
                <a:gridCol w="2385259"/>
                <a:gridCol w="878090"/>
                <a:gridCol w="878090"/>
                <a:gridCol w="878090"/>
                <a:gridCol w="878090"/>
                <a:gridCol w="786348"/>
              </a:tblGrid>
              <a:tr h="1993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06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18.126.313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10.935.257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8.329.934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2.064.612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2.064.612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2.064.612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4551</TotalTime>
  <Words>382</Words>
  <Application>Microsoft Office PowerPoint</Application>
  <PresentationFormat>Presentación en pantalla (4:3)</PresentationFormat>
  <Paragraphs>209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ACUMULADA DE GASTOS PRESUPUESTARIOS AL MES DE JULIO DE 2021 PARTIDA 01: PRESIDENCIA DE LA REPÚBLICA</vt:lpstr>
      <vt:lpstr>EJECUCIÓN DE GASTOS A JULIO DE 2021  PARTIDA 01 PRESIDENCIA DE LA REPÚBLICA</vt:lpstr>
      <vt:lpstr>EJECUCIÓN DE GASTOS A JULIO DE 2021  PARTIDA 01 PRESIDENCIA DE LA REPÚBLICA</vt:lpstr>
      <vt:lpstr>EJECUCIÓN DE GASTOS A JULIO DE 2021  PARTIDA 01 PRESIDENCIA DE LA REPÚBLICA</vt:lpstr>
      <vt:lpstr>EJECUCIÓN ACUMULADA DE GASTOS A JULIO DE 2021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274</cp:revision>
  <cp:lastPrinted>2020-09-07T04:49:41Z</cp:lastPrinted>
  <dcterms:created xsi:type="dcterms:W3CDTF">2016-06-23T13:38:47Z</dcterms:created>
  <dcterms:modified xsi:type="dcterms:W3CDTF">2021-09-14T02:50:47Z</dcterms:modified>
</cp:coreProperties>
</file>