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4" r:id="rId3"/>
    <p:sldId id="263" r:id="rId4"/>
    <p:sldId id="265" r:id="rId5"/>
    <p:sldId id="267" r:id="rId6"/>
    <p:sldId id="301" r:id="rId7"/>
    <p:sldId id="302" r:id="rId8"/>
    <p:sldId id="317" r:id="rId9"/>
    <p:sldId id="303" r:id="rId10"/>
    <p:sldId id="268" r:id="rId11"/>
    <p:sldId id="310" r:id="rId12"/>
    <p:sldId id="311" r:id="rId13"/>
    <p:sldId id="309" r:id="rId14"/>
    <p:sldId id="306" r:id="rId15"/>
    <p:sldId id="312" r:id="rId16"/>
    <p:sldId id="307" r:id="rId17"/>
    <p:sldId id="271" r:id="rId18"/>
    <p:sldId id="273" r:id="rId19"/>
    <p:sldId id="274" r:id="rId20"/>
    <p:sldId id="276" r:id="rId21"/>
    <p:sldId id="275" r:id="rId22"/>
    <p:sldId id="318" r:id="rId23"/>
    <p:sldId id="313" r:id="rId24"/>
    <p:sldId id="314" r:id="rId25"/>
    <p:sldId id="315" r:id="rId26"/>
    <p:sldId id="316" r:id="rId27"/>
    <p:sldId id="319" r:id="rId2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0" autoAdjust="0"/>
    <p:restoredTop sz="93250" autoAdjust="0"/>
  </p:normalViewPr>
  <p:slideViewPr>
    <p:cSldViewPr>
      <p:cViewPr varScale="1">
        <p:scale>
          <a:sx n="111" d="100"/>
          <a:sy n="111" d="100"/>
        </p:scale>
        <p:origin x="1926" y="102"/>
      </p:cViewPr>
      <p:guideLst>
        <p:guide orient="horz" pos="21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14-04-2021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3263"/>
            <a:ext cx="469265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5" tIns="46567" rIns="93135" bIns="4656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5" tIns="46567" rIns="93135" bIns="4656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18577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520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9181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3585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478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74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14-04-2021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326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14-04-2021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161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14-04-2021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941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865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760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49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4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</a:t>
            </a:r>
            <a:r>
              <a:rPr lang="es-CL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marzo </a:t>
            </a: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1 Título">
            <a:extLst>
              <a:ext uri="{FF2B5EF4-FFF2-40B4-BE49-F238E27FC236}">
                <a16:creationId xmlns:a16="http://schemas.microsoft.com/office/drawing/2014/main" id="{29CCD330-884C-4E17-9C67-07C7E59AE0B5}"/>
              </a:ext>
            </a:extLst>
          </p:cNvPr>
          <p:cNvSpPr txBox="1">
            <a:spLocks/>
          </p:cNvSpPr>
          <p:nvPr/>
        </p:nvSpPr>
        <p:spPr>
          <a:xfrm>
            <a:off x="539552" y="1988840"/>
            <a:ext cx="8064896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FEBRERO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50: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TESORO PÚBLICO</a:t>
            </a:r>
            <a:endParaRPr lang="es-CL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4837" y="672716"/>
            <a:ext cx="809584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97082" y="636684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317" y="1263810"/>
            <a:ext cx="8117366" cy="4137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FE71477-3E27-4950-8FBB-22038BFD95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681331"/>
              </p:ext>
            </p:extLst>
          </p:nvPr>
        </p:nvGraphicFramePr>
        <p:xfrm>
          <a:off x="524076" y="1584486"/>
          <a:ext cx="8095847" cy="4062452"/>
        </p:xfrm>
        <a:graphic>
          <a:graphicData uri="http://schemas.openxmlformats.org/drawingml/2006/table">
            <a:tbl>
              <a:tblPr/>
              <a:tblGrid>
                <a:gridCol w="261241">
                  <a:extLst>
                    <a:ext uri="{9D8B030D-6E8A-4147-A177-3AD203B41FA5}">
                      <a16:colId xmlns:a16="http://schemas.microsoft.com/office/drawing/2014/main" val="1475847315"/>
                    </a:ext>
                  </a:extLst>
                </a:gridCol>
                <a:gridCol w="261241">
                  <a:extLst>
                    <a:ext uri="{9D8B030D-6E8A-4147-A177-3AD203B41FA5}">
                      <a16:colId xmlns:a16="http://schemas.microsoft.com/office/drawing/2014/main" val="1673308119"/>
                    </a:ext>
                  </a:extLst>
                </a:gridCol>
                <a:gridCol w="261241">
                  <a:extLst>
                    <a:ext uri="{9D8B030D-6E8A-4147-A177-3AD203B41FA5}">
                      <a16:colId xmlns:a16="http://schemas.microsoft.com/office/drawing/2014/main" val="3100111774"/>
                    </a:ext>
                  </a:extLst>
                </a:gridCol>
                <a:gridCol w="2946793">
                  <a:extLst>
                    <a:ext uri="{9D8B030D-6E8A-4147-A177-3AD203B41FA5}">
                      <a16:colId xmlns:a16="http://schemas.microsoft.com/office/drawing/2014/main" val="31851737"/>
                    </a:ext>
                  </a:extLst>
                </a:gridCol>
                <a:gridCol w="807233">
                  <a:extLst>
                    <a:ext uri="{9D8B030D-6E8A-4147-A177-3AD203B41FA5}">
                      <a16:colId xmlns:a16="http://schemas.microsoft.com/office/drawing/2014/main" val="1197455615"/>
                    </a:ext>
                  </a:extLst>
                </a:gridCol>
                <a:gridCol w="700125">
                  <a:extLst>
                    <a:ext uri="{9D8B030D-6E8A-4147-A177-3AD203B41FA5}">
                      <a16:colId xmlns:a16="http://schemas.microsoft.com/office/drawing/2014/main" val="3974008186"/>
                    </a:ext>
                  </a:extLst>
                </a:gridCol>
                <a:gridCol w="700125">
                  <a:extLst>
                    <a:ext uri="{9D8B030D-6E8A-4147-A177-3AD203B41FA5}">
                      <a16:colId xmlns:a16="http://schemas.microsoft.com/office/drawing/2014/main" val="3220996195"/>
                    </a:ext>
                  </a:extLst>
                </a:gridCol>
                <a:gridCol w="700125">
                  <a:extLst>
                    <a:ext uri="{9D8B030D-6E8A-4147-A177-3AD203B41FA5}">
                      <a16:colId xmlns:a16="http://schemas.microsoft.com/office/drawing/2014/main" val="1393353409"/>
                    </a:ext>
                  </a:extLst>
                </a:gridCol>
                <a:gridCol w="744536">
                  <a:extLst>
                    <a:ext uri="{9D8B030D-6E8A-4147-A177-3AD203B41FA5}">
                      <a16:colId xmlns:a16="http://schemas.microsoft.com/office/drawing/2014/main" val="2725311062"/>
                    </a:ext>
                  </a:extLst>
                </a:gridCol>
                <a:gridCol w="713187">
                  <a:extLst>
                    <a:ext uri="{9D8B030D-6E8A-4147-A177-3AD203B41FA5}">
                      <a16:colId xmlns:a16="http://schemas.microsoft.com/office/drawing/2014/main" val="768200559"/>
                    </a:ext>
                  </a:extLst>
                </a:gridCol>
              </a:tblGrid>
              <a:tr h="1224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411850"/>
                  </a:ext>
                </a:extLst>
              </a:tr>
              <a:tr h="3748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201205"/>
                  </a:ext>
                </a:extLst>
              </a:tr>
              <a:tr h="1606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7.099.497.815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7.099.497.815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546.346.586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86162"/>
                  </a:ext>
                </a:extLst>
              </a:tr>
              <a:tr h="122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214.153.919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214.153.919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22.976.342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024269"/>
                  </a:ext>
                </a:extLst>
              </a:tr>
              <a:tr h="122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142.235.085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142.235.085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18.503.625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834033"/>
                  </a:ext>
                </a:extLst>
              </a:tr>
              <a:tr h="122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140.638.857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140.638.857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18.156.844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240619"/>
                  </a:ext>
                </a:extLst>
              </a:tr>
              <a:tr h="175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386.818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386.818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232718"/>
                  </a:ext>
                </a:extLst>
              </a:tr>
              <a:tr h="122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258.031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699017"/>
                  </a:ext>
                </a:extLst>
              </a:tr>
              <a:tr h="160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237.922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237.922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512734"/>
                  </a:ext>
                </a:extLst>
              </a:tr>
              <a:tr h="122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529.258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529.258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88.750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182883"/>
                  </a:ext>
                </a:extLst>
              </a:tr>
              <a:tr h="122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138.734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138.734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880028"/>
                  </a:ext>
                </a:extLst>
              </a:tr>
              <a:tr h="122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35.509.873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35.509.873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2.218.408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098902"/>
                  </a:ext>
                </a:extLst>
              </a:tr>
              <a:tr h="122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16.278.376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16.278.376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292223"/>
                  </a:ext>
                </a:extLst>
              </a:tr>
              <a:tr h="122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Crédito de Asistencia Técnica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109.324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534112"/>
                  </a:ext>
                </a:extLst>
              </a:tr>
              <a:tr h="122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1.394.615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1.394.615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656.600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222980"/>
                  </a:ext>
                </a:extLst>
              </a:tr>
              <a:tr h="122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267.801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267.801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924906"/>
                  </a:ext>
                </a:extLst>
              </a:tr>
              <a:tr h="122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1.437.886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1.437.886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964503"/>
                  </a:ext>
                </a:extLst>
              </a:tr>
              <a:tr h="122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128.469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128.469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769664"/>
                  </a:ext>
                </a:extLst>
              </a:tr>
              <a:tr h="122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182.158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182.158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283366"/>
                  </a:ext>
                </a:extLst>
              </a:tr>
              <a:tr h="130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994.295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994.295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453414"/>
                  </a:ext>
                </a:extLst>
              </a:tr>
              <a:tr h="122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2.822.518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2.822.518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980213"/>
                  </a:ext>
                </a:extLst>
              </a:tr>
              <a:tr h="122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694.036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694.036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494617"/>
                  </a:ext>
                </a:extLst>
              </a:tr>
              <a:tr h="122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388.670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388.670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023860"/>
                  </a:ext>
                </a:extLst>
              </a:tr>
              <a:tr h="122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3.558.696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1.452.484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984829"/>
                  </a:ext>
                </a:extLst>
              </a:tr>
              <a:tr h="122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927.322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927.322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063066"/>
                  </a:ext>
                </a:extLst>
              </a:tr>
              <a:tr h="122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1.353.322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1.353.322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041733"/>
                  </a:ext>
                </a:extLst>
              </a:tr>
              <a:tr h="122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4.854.296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4.854.296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224783"/>
                  </a:ext>
                </a:extLst>
              </a:tr>
              <a:tr h="122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227.413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227.413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261031"/>
                  </a:ext>
                </a:extLst>
              </a:tr>
              <a:tr h="122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26.473.305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26.473.305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1.863.580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430987"/>
                  </a:ext>
                </a:extLst>
              </a:tr>
              <a:tr h="122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24.818.622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24.818.622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1.727.601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059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7545" y="665015"/>
            <a:ext cx="806690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7544" y="1256108"/>
            <a:ext cx="8066903" cy="3988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6FF889C-9577-41B0-877C-C50FB100D9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116125"/>
              </p:ext>
            </p:extLst>
          </p:nvPr>
        </p:nvGraphicFramePr>
        <p:xfrm>
          <a:off x="537267" y="1628923"/>
          <a:ext cx="8048016" cy="4359601"/>
        </p:xfrm>
        <a:graphic>
          <a:graphicData uri="http://schemas.openxmlformats.org/drawingml/2006/table">
            <a:tbl>
              <a:tblPr/>
              <a:tblGrid>
                <a:gridCol w="259698">
                  <a:extLst>
                    <a:ext uri="{9D8B030D-6E8A-4147-A177-3AD203B41FA5}">
                      <a16:colId xmlns:a16="http://schemas.microsoft.com/office/drawing/2014/main" val="2819950987"/>
                    </a:ext>
                  </a:extLst>
                </a:gridCol>
                <a:gridCol w="259698">
                  <a:extLst>
                    <a:ext uri="{9D8B030D-6E8A-4147-A177-3AD203B41FA5}">
                      <a16:colId xmlns:a16="http://schemas.microsoft.com/office/drawing/2014/main" val="1192294169"/>
                    </a:ext>
                  </a:extLst>
                </a:gridCol>
                <a:gridCol w="259698">
                  <a:extLst>
                    <a:ext uri="{9D8B030D-6E8A-4147-A177-3AD203B41FA5}">
                      <a16:colId xmlns:a16="http://schemas.microsoft.com/office/drawing/2014/main" val="3282535041"/>
                    </a:ext>
                  </a:extLst>
                </a:gridCol>
                <a:gridCol w="2929384">
                  <a:extLst>
                    <a:ext uri="{9D8B030D-6E8A-4147-A177-3AD203B41FA5}">
                      <a16:colId xmlns:a16="http://schemas.microsoft.com/office/drawing/2014/main" val="4227349325"/>
                    </a:ext>
                  </a:extLst>
                </a:gridCol>
                <a:gridCol w="802464">
                  <a:extLst>
                    <a:ext uri="{9D8B030D-6E8A-4147-A177-3AD203B41FA5}">
                      <a16:colId xmlns:a16="http://schemas.microsoft.com/office/drawing/2014/main" val="2524018430"/>
                    </a:ext>
                  </a:extLst>
                </a:gridCol>
                <a:gridCol w="695988">
                  <a:extLst>
                    <a:ext uri="{9D8B030D-6E8A-4147-A177-3AD203B41FA5}">
                      <a16:colId xmlns:a16="http://schemas.microsoft.com/office/drawing/2014/main" val="169517764"/>
                    </a:ext>
                  </a:extLst>
                </a:gridCol>
                <a:gridCol w="695988">
                  <a:extLst>
                    <a:ext uri="{9D8B030D-6E8A-4147-A177-3AD203B41FA5}">
                      <a16:colId xmlns:a16="http://schemas.microsoft.com/office/drawing/2014/main" val="810029072"/>
                    </a:ext>
                  </a:extLst>
                </a:gridCol>
                <a:gridCol w="695988">
                  <a:extLst>
                    <a:ext uri="{9D8B030D-6E8A-4147-A177-3AD203B41FA5}">
                      <a16:colId xmlns:a16="http://schemas.microsoft.com/office/drawing/2014/main" val="2128418419"/>
                    </a:ext>
                  </a:extLst>
                </a:gridCol>
                <a:gridCol w="740137">
                  <a:extLst>
                    <a:ext uri="{9D8B030D-6E8A-4147-A177-3AD203B41FA5}">
                      <a16:colId xmlns:a16="http://schemas.microsoft.com/office/drawing/2014/main" val="2045774707"/>
                    </a:ext>
                  </a:extLst>
                </a:gridCol>
                <a:gridCol w="708973">
                  <a:extLst>
                    <a:ext uri="{9D8B030D-6E8A-4147-A177-3AD203B41FA5}">
                      <a16:colId xmlns:a16="http://schemas.microsoft.com/office/drawing/2014/main" val="4086890777"/>
                    </a:ext>
                  </a:extLst>
                </a:gridCol>
              </a:tblGrid>
              <a:tr h="1206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972048"/>
                  </a:ext>
                </a:extLst>
              </a:tr>
              <a:tr h="3620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469743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393.180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393.180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937690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21.793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161,7%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161,7%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683958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260.094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260.094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772110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940.005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940.005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114.186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331207"/>
                  </a:ext>
                </a:extLst>
              </a:tr>
              <a:tr h="1357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47.925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47.925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149194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9.435.413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9.435.413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263.397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488794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3.100.955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3.100.955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85.630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054745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2.423.889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2.423.889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651659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Crédito de Asistencia Técnica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265615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20.843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20.843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583437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57.884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57.884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546676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81.471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81.471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971680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10.301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10.301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830787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765083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33.855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33.855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333257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92.812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92.812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377509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222633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33.506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33.506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247907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466.002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466.002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59.737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674174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3.859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729459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506.774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506.774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102.799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953399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908.459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908.459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269514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336.158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336.158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30861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Superior Pública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639.948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639.948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640757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120101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243.513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243.513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189513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Pública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404.119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404.119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340472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500.243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500.243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127.332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707688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258.973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258.973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127.332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538354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118.365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118.365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633115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24.768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24.768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867232"/>
                  </a:ext>
                </a:extLst>
              </a:tr>
              <a:tr h="120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98.137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98.137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163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459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58352" y="729973"/>
            <a:ext cx="798951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9206" y="1385191"/>
            <a:ext cx="8018661" cy="3651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3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0FA17E44-198D-4D8A-A24A-7AF9A0EE15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454290"/>
              </p:ext>
            </p:extLst>
          </p:nvPr>
        </p:nvGraphicFramePr>
        <p:xfrm>
          <a:off x="556720" y="1814442"/>
          <a:ext cx="7991150" cy="1222741"/>
        </p:xfrm>
        <a:graphic>
          <a:graphicData uri="http://schemas.openxmlformats.org/drawingml/2006/table">
            <a:tbl>
              <a:tblPr/>
              <a:tblGrid>
                <a:gridCol w="257862">
                  <a:extLst>
                    <a:ext uri="{9D8B030D-6E8A-4147-A177-3AD203B41FA5}">
                      <a16:colId xmlns:a16="http://schemas.microsoft.com/office/drawing/2014/main" val="51511251"/>
                    </a:ext>
                  </a:extLst>
                </a:gridCol>
                <a:gridCol w="257862">
                  <a:extLst>
                    <a:ext uri="{9D8B030D-6E8A-4147-A177-3AD203B41FA5}">
                      <a16:colId xmlns:a16="http://schemas.microsoft.com/office/drawing/2014/main" val="2898180714"/>
                    </a:ext>
                  </a:extLst>
                </a:gridCol>
                <a:gridCol w="257862">
                  <a:extLst>
                    <a:ext uri="{9D8B030D-6E8A-4147-A177-3AD203B41FA5}">
                      <a16:colId xmlns:a16="http://schemas.microsoft.com/office/drawing/2014/main" val="2439778856"/>
                    </a:ext>
                  </a:extLst>
                </a:gridCol>
                <a:gridCol w="2908685">
                  <a:extLst>
                    <a:ext uri="{9D8B030D-6E8A-4147-A177-3AD203B41FA5}">
                      <a16:colId xmlns:a16="http://schemas.microsoft.com/office/drawing/2014/main" val="1295435081"/>
                    </a:ext>
                  </a:extLst>
                </a:gridCol>
                <a:gridCol w="796794">
                  <a:extLst>
                    <a:ext uri="{9D8B030D-6E8A-4147-A177-3AD203B41FA5}">
                      <a16:colId xmlns:a16="http://schemas.microsoft.com/office/drawing/2014/main" val="3691916185"/>
                    </a:ext>
                  </a:extLst>
                </a:gridCol>
                <a:gridCol w="691071">
                  <a:extLst>
                    <a:ext uri="{9D8B030D-6E8A-4147-A177-3AD203B41FA5}">
                      <a16:colId xmlns:a16="http://schemas.microsoft.com/office/drawing/2014/main" val="2975624809"/>
                    </a:ext>
                  </a:extLst>
                </a:gridCol>
                <a:gridCol w="691071">
                  <a:extLst>
                    <a:ext uri="{9D8B030D-6E8A-4147-A177-3AD203B41FA5}">
                      <a16:colId xmlns:a16="http://schemas.microsoft.com/office/drawing/2014/main" val="2644267794"/>
                    </a:ext>
                  </a:extLst>
                </a:gridCol>
                <a:gridCol w="691071">
                  <a:extLst>
                    <a:ext uri="{9D8B030D-6E8A-4147-A177-3AD203B41FA5}">
                      <a16:colId xmlns:a16="http://schemas.microsoft.com/office/drawing/2014/main" val="2585480310"/>
                    </a:ext>
                  </a:extLst>
                </a:gridCol>
                <a:gridCol w="734908">
                  <a:extLst>
                    <a:ext uri="{9D8B030D-6E8A-4147-A177-3AD203B41FA5}">
                      <a16:colId xmlns:a16="http://schemas.microsoft.com/office/drawing/2014/main" val="1166447829"/>
                    </a:ext>
                  </a:extLst>
                </a:gridCol>
                <a:gridCol w="703964">
                  <a:extLst>
                    <a:ext uri="{9D8B030D-6E8A-4147-A177-3AD203B41FA5}">
                      <a16:colId xmlns:a16="http://schemas.microsoft.com/office/drawing/2014/main" val="626865354"/>
                    </a:ext>
                  </a:extLst>
                </a:gridCol>
              </a:tblGrid>
              <a:tr h="1222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5174447"/>
                  </a:ext>
                </a:extLst>
              </a:tr>
              <a:tr h="2445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087343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6.885.343.896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6.885.343.896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523.370.244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462988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5.254.952.992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5.254.952.992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300.000.000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08804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006638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1.630.170.557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1.630.170.557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223.369.820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953360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745853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220.317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220.317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96000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507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190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61728" y="787951"/>
            <a:ext cx="80624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31981" y="1412776"/>
            <a:ext cx="8062451" cy="3297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4B74138F-E3AF-47CC-875A-45EF2AD75E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06347"/>
              </p:ext>
            </p:extLst>
          </p:nvPr>
        </p:nvGraphicFramePr>
        <p:xfrm>
          <a:off x="563751" y="1776268"/>
          <a:ext cx="8080038" cy="1776381"/>
        </p:xfrm>
        <a:graphic>
          <a:graphicData uri="http://schemas.openxmlformats.org/drawingml/2006/table">
            <a:tbl>
              <a:tblPr/>
              <a:tblGrid>
                <a:gridCol w="264226">
                  <a:extLst>
                    <a:ext uri="{9D8B030D-6E8A-4147-A177-3AD203B41FA5}">
                      <a16:colId xmlns:a16="http://schemas.microsoft.com/office/drawing/2014/main" val="2374873733"/>
                    </a:ext>
                  </a:extLst>
                </a:gridCol>
                <a:gridCol w="264226">
                  <a:extLst>
                    <a:ext uri="{9D8B030D-6E8A-4147-A177-3AD203B41FA5}">
                      <a16:colId xmlns:a16="http://schemas.microsoft.com/office/drawing/2014/main" val="1208067569"/>
                    </a:ext>
                  </a:extLst>
                </a:gridCol>
                <a:gridCol w="264226">
                  <a:extLst>
                    <a:ext uri="{9D8B030D-6E8A-4147-A177-3AD203B41FA5}">
                      <a16:colId xmlns:a16="http://schemas.microsoft.com/office/drawing/2014/main" val="3616356715"/>
                    </a:ext>
                  </a:extLst>
                </a:gridCol>
                <a:gridCol w="2980473">
                  <a:extLst>
                    <a:ext uri="{9D8B030D-6E8A-4147-A177-3AD203B41FA5}">
                      <a16:colId xmlns:a16="http://schemas.microsoft.com/office/drawing/2014/main" val="1219655041"/>
                    </a:ext>
                  </a:extLst>
                </a:gridCol>
                <a:gridCol w="708126">
                  <a:extLst>
                    <a:ext uri="{9D8B030D-6E8A-4147-A177-3AD203B41FA5}">
                      <a16:colId xmlns:a16="http://schemas.microsoft.com/office/drawing/2014/main" val="2526515310"/>
                    </a:ext>
                  </a:extLst>
                </a:gridCol>
                <a:gridCol w="708126">
                  <a:extLst>
                    <a:ext uri="{9D8B030D-6E8A-4147-A177-3AD203B41FA5}">
                      <a16:colId xmlns:a16="http://schemas.microsoft.com/office/drawing/2014/main" val="3515721146"/>
                    </a:ext>
                  </a:extLst>
                </a:gridCol>
                <a:gridCol w="708126">
                  <a:extLst>
                    <a:ext uri="{9D8B030D-6E8A-4147-A177-3AD203B41FA5}">
                      <a16:colId xmlns:a16="http://schemas.microsoft.com/office/drawing/2014/main" val="3688410655"/>
                    </a:ext>
                  </a:extLst>
                </a:gridCol>
                <a:gridCol w="708126">
                  <a:extLst>
                    <a:ext uri="{9D8B030D-6E8A-4147-A177-3AD203B41FA5}">
                      <a16:colId xmlns:a16="http://schemas.microsoft.com/office/drawing/2014/main" val="2600554942"/>
                    </a:ext>
                  </a:extLst>
                </a:gridCol>
                <a:gridCol w="753045">
                  <a:extLst>
                    <a:ext uri="{9D8B030D-6E8A-4147-A177-3AD203B41FA5}">
                      <a16:colId xmlns:a16="http://schemas.microsoft.com/office/drawing/2014/main" val="1538647250"/>
                    </a:ext>
                  </a:extLst>
                </a:gridCol>
                <a:gridCol w="721338">
                  <a:extLst>
                    <a:ext uri="{9D8B030D-6E8A-4147-A177-3AD203B41FA5}">
                      <a16:colId xmlns:a16="http://schemas.microsoft.com/office/drawing/2014/main" val="3227819496"/>
                    </a:ext>
                  </a:extLst>
                </a:gridCol>
              </a:tblGrid>
              <a:tr h="1558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300725"/>
                  </a:ext>
                </a:extLst>
              </a:tr>
              <a:tr h="3817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959233"/>
                  </a:ext>
                </a:extLst>
              </a:tr>
              <a:tr h="1636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229.184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343339"/>
                  </a:ext>
                </a:extLst>
              </a:tr>
              <a:tr h="155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229.184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850815"/>
                  </a:ext>
                </a:extLst>
              </a:tr>
              <a:tr h="155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093370"/>
                  </a:ext>
                </a:extLst>
              </a:tr>
              <a:tr h="155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528.477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528.477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538748"/>
                  </a:ext>
                </a:extLst>
              </a:tr>
              <a:tr h="1402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440899"/>
                  </a:ext>
                </a:extLst>
              </a:tr>
              <a:tr h="155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466.023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466.023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226.590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997642"/>
                  </a:ext>
                </a:extLst>
              </a:tr>
              <a:tr h="155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959262"/>
                  </a:ext>
                </a:extLst>
              </a:tr>
              <a:tr h="155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3.190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462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879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6798" y="684410"/>
            <a:ext cx="807040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6798" y="1317476"/>
            <a:ext cx="8070404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6B782443-E341-43FC-B1C5-61C8907C67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223311"/>
              </p:ext>
            </p:extLst>
          </p:nvPr>
        </p:nvGraphicFramePr>
        <p:xfrm>
          <a:off x="536798" y="1700808"/>
          <a:ext cx="8070402" cy="2569250"/>
        </p:xfrm>
        <a:graphic>
          <a:graphicData uri="http://schemas.openxmlformats.org/drawingml/2006/table">
            <a:tbl>
              <a:tblPr/>
              <a:tblGrid>
                <a:gridCol w="313009">
                  <a:extLst>
                    <a:ext uri="{9D8B030D-6E8A-4147-A177-3AD203B41FA5}">
                      <a16:colId xmlns:a16="http://schemas.microsoft.com/office/drawing/2014/main" val="1431140283"/>
                    </a:ext>
                  </a:extLst>
                </a:gridCol>
                <a:gridCol w="260840">
                  <a:extLst>
                    <a:ext uri="{9D8B030D-6E8A-4147-A177-3AD203B41FA5}">
                      <a16:colId xmlns:a16="http://schemas.microsoft.com/office/drawing/2014/main" val="2709259624"/>
                    </a:ext>
                  </a:extLst>
                </a:gridCol>
                <a:gridCol w="260840">
                  <a:extLst>
                    <a:ext uri="{9D8B030D-6E8A-4147-A177-3AD203B41FA5}">
                      <a16:colId xmlns:a16="http://schemas.microsoft.com/office/drawing/2014/main" val="1803802354"/>
                    </a:ext>
                  </a:extLst>
                </a:gridCol>
                <a:gridCol w="2984015">
                  <a:extLst>
                    <a:ext uri="{9D8B030D-6E8A-4147-A177-3AD203B41FA5}">
                      <a16:colId xmlns:a16="http://schemas.microsoft.com/office/drawing/2014/main" val="168928440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943318903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3412653309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2005495034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1078647121"/>
                    </a:ext>
                  </a:extLst>
                </a:gridCol>
                <a:gridCol w="743396">
                  <a:extLst>
                    <a:ext uri="{9D8B030D-6E8A-4147-A177-3AD203B41FA5}">
                      <a16:colId xmlns:a16="http://schemas.microsoft.com/office/drawing/2014/main" val="4175412954"/>
                    </a:ext>
                  </a:extLst>
                </a:gridCol>
                <a:gridCol w="712094">
                  <a:extLst>
                    <a:ext uri="{9D8B030D-6E8A-4147-A177-3AD203B41FA5}">
                      <a16:colId xmlns:a16="http://schemas.microsoft.com/office/drawing/2014/main" val="1369153715"/>
                    </a:ext>
                  </a:extLst>
                </a:gridCol>
              </a:tblGrid>
              <a:tr h="1205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6535014"/>
                  </a:ext>
                </a:extLst>
              </a:tr>
              <a:tr h="4592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891548"/>
                  </a:ext>
                </a:extLst>
              </a:tr>
              <a:tr h="1581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40.483.426.579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333.098.151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6.880.015.653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882212"/>
                  </a:ext>
                </a:extLst>
              </a:tr>
              <a:tr h="120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40.483.426.579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333.098.151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6.880.015.653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471416"/>
                  </a:ext>
                </a:extLst>
              </a:tr>
              <a:tr h="120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 DE LA REPÚBLICA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16.881.364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16.881.364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2.627.028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731096"/>
                  </a:ext>
                </a:extLst>
              </a:tr>
              <a:tr h="120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129.276.587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129.276.587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15.704.934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040276"/>
                  </a:ext>
                </a:extLst>
              </a:tr>
              <a:tr h="120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   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556.506.383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556.506.383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117.999.710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686884"/>
                  </a:ext>
                </a:extLst>
              </a:tr>
              <a:tr h="120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80.347.539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80.347.539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12.514.897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642294"/>
                  </a:ext>
                </a:extLst>
              </a:tr>
              <a:tr h="120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2.383.881.973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2.340.747.550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-43.134.423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371.693.920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320616"/>
                  </a:ext>
                </a:extLst>
              </a:tr>
              <a:tr h="120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78.366.965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78.366.965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11.302.499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352215"/>
                  </a:ext>
                </a:extLst>
              </a:tr>
              <a:tr h="120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ECONOMÍA, FOMENTO Y TURISMO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256.205.704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311.205.704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55.000.000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32.505.337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544457"/>
                  </a:ext>
                </a:extLst>
              </a:tr>
              <a:tr h="120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HACIENDA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417.949.376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418.061.477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112.101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92.450.057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012746"/>
                  </a:ext>
                </a:extLst>
              </a:tr>
              <a:tr h="120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EDUCACIÓN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11.398.958.732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11.403.122.109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4.163.377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1.743.194.606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696058"/>
                  </a:ext>
                </a:extLst>
              </a:tr>
              <a:tr h="120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JUSTICIA Y DERECHOS HUMANOS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1.192.129.620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1.192.129.620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171.811.100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709437"/>
                  </a:ext>
                </a:extLst>
              </a:tr>
              <a:tr h="120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1.172.020.927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1.191.029.076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19.008.149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203.593.622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070502"/>
                  </a:ext>
                </a:extLst>
              </a:tr>
              <a:tr h="120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OBRAS PÚBLICAS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2.055.010.768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2.055.010.768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234.392.486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764678"/>
                  </a:ext>
                </a:extLst>
              </a:tr>
              <a:tr h="120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AGRICULTURA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539.048.387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561.978.277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22.929.890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68.371.439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386791"/>
                  </a:ext>
                </a:extLst>
              </a:tr>
              <a:tr h="1204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BIENES NACIONALES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9.420.135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9.420.135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837.784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40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697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7920" y="655558"/>
            <a:ext cx="81052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7920" y="1288885"/>
            <a:ext cx="8105286" cy="3910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83FE3516-8612-4C06-BC31-BD425525D0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328821"/>
              </p:ext>
            </p:extLst>
          </p:nvPr>
        </p:nvGraphicFramePr>
        <p:xfrm>
          <a:off x="537921" y="1679944"/>
          <a:ext cx="8105286" cy="2684937"/>
        </p:xfrm>
        <a:graphic>
          <a:graphicData uri="http://schemas.openxmlformats.org/drawingml/2006/table">
            <a:tbl>
              <a:tblPr/>
              <a:tblGrid>
                <a:gridCol w="314362">
                  <a:extLst>
                    <a:ext uri="{9D8B030D-6E8A-4147-A177-3AD203B41FA5}">
                      <a16:colId xmlns:a16="http://schemas.microsoft.com/office/drawing/2014/main" val="2053968885"/>
                    </a:ext>
                  </a:extLst>
                </a:gridCol>
                <a:gridCol w="261968">
                  <a:extLst>
                    <a:ext uri="{9D8B030D-6E8A-4147-A177-3AD203B41FA5}">
                      <a16:colId xmlns:a16="http://schemas.microsoft.com/office/drawing/2014/main" val="1489297161"/>
                    </a:ext>
                  </a:extLst>
                </a:gridCol>
                <a:gridCol w="261968">
                  <a:extLst>
                    <a:ext uri="{9D8B030D-6E8A-4147-A177-3AD203B41FA5}">
                      <a16:colId xmlns:a16="http://schemas.microsoft.com/office/drawing/2014/main" val="417905850"/>
                    </a:ext>
                  </a:extLst>
                </a:gridCol>
                <a:gridCol w="2996912">
                  <a:extLst>
                    <a:ext uri="{9D8B030D-6E8A-4147-A177-3AD203B41FA5}">
                      <a16:colId xmlns:a16="http://schemas.microsoft.com/office/drawing/2014/main" val="828326877"/>
                    </a:ext>
                  </a:extLst>
                </a:gridCol>
                <a:gridCol w="702074">
                  <a:extLst>
                    <a:ext uri="{9D8B030D-6E8A-4147-A177-3AD203B41FA5}">
                      <a16:colId xmlns:a16="http://schemas.microsoft.com/office/drawing/2014/main" val="4007374347"/>
                    </a:ext>
                  </a:extLst>
                </a:gridCol>
                <a:gridCol w="702074">
                  <a:extLst>
                    <a:ext uri="{9D8B030D-6E8A-4147-A177-3AD203B41FA5}">
                      <a16:colId xmlns:a16="http://schemas.microsoft.com/office/drawing/2014/main" val="2880865041"/>
                    </a:ext>
                  </a:extLst>
                </a:gridCol>
                <a:gridCol w="702074">
                  <a:extLst>
                    <a:ext uri="{9D8B030D-6E8A-4147-A177-3AD203B41FA5}">
                      <a16:colId xmlns:a16="http://schemas.microsoft.com/office/drawing/2014/main" val="3682354111"/>
                    </a:ext>
                  </a:extLst>
                </a:gridCol>
                <a:gridCol w="702074">
                  <a:extLst>
                    <a:ext uri="{9D8B030D-6E8A-4147-A177-3AD203B41FA5}">
                      <a16:colId xmlns:a16="http://schemas.microsoft.com/office/drawing/2014/main" val="3837318812"/>
                    </a:ext>
                  </a:extLst>
                </a:gridCol>
                <a:gridCol w="746608">
                  <a:extLst>
                    <a:ext uri="{9D8B030D-6E8A-4147-A177-3AD203B41FA5}">
                      <a16:colId xmlns:a16="http://schemas.microsoft.com/office/drawing/2014/main" val="3010781441"/>
                    </a:ext>
                  </a:extLst>
                </a:gridCol>
                <a:gridCol w="715172">
                  <a:extLst>
                    <a:ext uri="{9D8B030D-6E8A-4147-A177-3AD203B41FA5}">
                      <a16:colId xmlns:a16="http://schemas.microsoft.com/office/drawing/2014/main" val="3100906353"/>
                    </a:ext>
                  </a:extLst>
                </a:gridCol>
              </a:tblGrid>
              <a:tr h="1521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689966"/>
                  </a:ext>
                </a:extLst>
              </a:tr>
              <a:tr h="4563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814572"/>
                  </a:ext>
                </a:extLst>
              </a:tr>
              <a:tr h="129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TRABAJO Y PREVISIÓN SOCIAL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5.859.127.506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6.140.600.056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281.472.550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1.676.001.744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007137"/>
                  </a:ext>
                </a:extLst>
              </a:tr>
              <a:tr h="12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SALUD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7.503.567.038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7.503.567.038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1.517.659.791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856645"/>
                  </a:ext>
                </a:extLst>
              </a:tr>
              <a:tr h="12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MINERÍA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47.901.760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47.968.775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67.015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5.253.414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680973"/>
                  </a:ext>
                </a:extLst>
              </a:tr>
              <a:tr h="12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VIVIENDA Y URBANISMO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2.836.812.340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2.836.812.340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242.118.082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032488"/>
                  </a:ext>
                </a:extLst>
              </a:tr>
              <a:tr h="12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TRANSPORTES Y TELECOMUNICACIONES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1.053.760.819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1.053.760.819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108.255.121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270773"/>
                  </a:ext>
                </a:extLst>
              </a:tr>
              <a:tr h="12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GOBIERNO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25.702.335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25.702.335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3.758.254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238262"/>
                  </a:ext>
                </a:extLst>
              </a:tr>
              <a:tr h="12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DESARROLLO SOCIAL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749.587.978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750.180.978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593.000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59.997.502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066133"/>
                  </a:ext>
                </a:extLst>
              </a:tr>
              <a:tr h="12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LA PRESIDENCIA DE LA REPÚBLICA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21.821.317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21.898.559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77.242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2.973.802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186537"/>
                  </a:ext>
                </a:extLst>
              </a:tr>
              <a:tr h="12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PÚBLICO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199.545.855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199.545.855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31.798.893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886552"/>
                  </a:ext>
                </a:extLst>
              </a:tr>
              <a:tr h="12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ENERGÍA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116.034.971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116.034.971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7.875.429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994471"/>
                  </a:ext>
                </a:extLst>
              </a:tr>
              <a:tr h="12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MEDIO AMBIENTE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59.951.089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59.951.089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8.896.040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16776"/>
                  </a:ext>
                </a:extLst>
              </a:tr>
              <a:tr h="12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DEPORTE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127.380.764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127.380.764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13.099.223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332610"/>
                  </a:ext>
                </a:extLst>
              </a:tr>
              <a:tr h="12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 MUJER Y EQUIDAD DE GÉNERO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64.260.180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64.260.180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16.378.048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449682"/>
                  </a:ext>
                </a:extLst>
              </a:tr>
              <a:tr h="12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93.907.690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93.934.626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26.936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472338"/>
                  </a:ext>
                </a:extLst>
              </a:tr>
              <a:tr h="12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LAS CULTURAS, LAS ARTES Y EL PATRIMONIO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208.996.304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209.407.248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410.944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16.363.210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052763"/>
                  </a:ext>
                </a:extLst>
              </a:tr>
              <a:tr h="12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CIENCIA, TECNOLOGÍA, CONOCIMIENTO E INNOVACIÓN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444.141.686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444.141.686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13.583.345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106045"/>
                  </a:ext>
                </a:extLst>
              </a:tr>
              <a:tr h="12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TESORO PUBLICO   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451.824.336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444.195.706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-7.628.630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77.004.336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196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194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488" y="715917"/>
            <a:ext cx="807996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24488" y="1356354"/>
            <a:ext cx="7701649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89E68C3C-3299-49C4-AD79-4A897D1228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263014"/>
              </p:ext>
            </p:extLst>
          </p:nvPr>
        </p:nvGraphicFramePr>
        <p:xfrm>
          <a:off x="524488" y="1770823"/>
          <a:ext cx="8079961" cy="1961659"/>
        </p:xfrm>
        <a:graphic>
          <a:graphicData uri="http://schemas.openxmlformats.org/drawingml/2006/table">
            <a:tbl>
              <a:tblPr/>
              <a:tblGrid>
                <a:gridCol w="264224">
                  <a:extLst>
                    <a:ext uri="{9D8B030D-6E8A-4147-A177-3AD203B41FA5}">
                      <a16:colId xmlns:a16="http://schemas.microsoft.com/office/drawing/2014/main" val="1550096584"/>
                    </a:ext>
                  </a:extLst>
                </a:gridCol>
                <a:gridCol w="264224">
                  <a:extLst>
                    <a:ext uri="{9D8B030D-6E8A-4147-A177-3AD203B41FA5}">
                      <a16:colId xmlns:a16="http://schemas.microsoft.com/office/drawing/2014/main" val="3498499100"/>
                    </a:ext>
                  </a:extLst>
                </a:gridCol>
                <a:gridCol w="264224">
                  <a:extLst>
                    <a:ext uri="{9D8B030D-6E8A-4147-A177-3AD203B41FA5}">
                      <a16:colId xmlns:a16="http://schemas.microsoft.com/office/drawing/2014/main" val="409637222"/>
                    </a:ext>
                  </a:extLst>
                </a:gridCol>
                <a:gridCol w="2980445">
                  <a:extLst>
                    <a:ext uri="{9D8B030D-6E8A-4147-A177-3AD203B41FA5}">
                      <a16:colId xmlns:a16="http://schemas.microsoft.com/office/drawing/2014/main" val="3826888464"/>
                    </a:ext>
                  </a:extLst>
                </a:gridCol>
                <a:gridCol w="708119">
                  <a:extLst>
                    <a:ext uri="{9D8B030D-6E8A-4147-A177-3AD203B41FA5}">
                      <a16:colId xmlns:a16="http://schemas.microsoft.com/office/drawing/2014/main" val="809102415"/>
                    </a:ext>
                  </a:extLst>
                </a:gridCol>
                <a:gridCol w="708119">
                  <a:extLst>
                    <a:ext uri="{9D8B030D-6E8A-4147-A177-3AD203B41FA5}">
                      <a16:colId xmlns:a16="http://schemas.microsoft.com/office/drawing/2014/main" val="280244496"/>
                    </a:ext>
                  </a:extLst>
                </a:gridCol>
                <a:gridCol w="708119">
                  <a:extLst>
                    <a:ext uri="{9D8B030D-6E8A-4147-A177-3AD203B41FA5}">
                      <a16:colId xmlns:a16="http://schemas.microsoft.com/office/drawing/2014/main" val="1504906657"/>
                    </a:ext>
                  </a:extLst>
                </a:gridCol>
                <a:gridCol w="708119">
                  <a:extLst>
                    <a:ext uri="{9D8B030D-6E8A-4147-A177-3AD203B41FA5}">
                      <a16:colId xmlns:a16="http://schemas.microsoft.com/office/drawing/2014/main" val="3281548863"/>
                    </a:ext>
                  </a:extLst>
                </a:gridCol>
                <a:gridCol w="753037">
                  <a:extLst>
                    <a:ext uri="{9D8B030D-6E8A-4147-A177-3AD203B41FA5}">
                      <a16:colId xmlns:a16="http://schemas.microsoft.com/office/drawing/2014/main" val="3515840846"/>
                    </a:ext>
                  </a:extLst>
                </a:gridCol>
                <a:gridCol w="721331">
                  <a:extLst>
                    <a:ext uri="{9D8B030D-6E8A-4147-A177-3AD203B41FA5}">
                      <a16:colId xmlns:a16="http://schemas.microsoft.com/office/drawing/2014/main" val="19653482"/>
                    </a:ext>
                  </a:extLst>
                </a:gridCol>
              </a:tblGrid>
              <a:tr h="1350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603180"/>
                  </a:ext>
                </a:extLst>
              </a:tr>
              <a:tr h="3891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026744"/>
                  </a:ext>
                </a:extLst>
              </a:tr>
              <a:tr h="1667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37.624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346643"/>
                  </a:ext>
                </a:extLst>
              </a:tr>
              <a:tr h="127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269463"/>
                  </a:ext>
                </a:extLst>
              </a:tr>
              <a:tr h="127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164.715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164.715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23.470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666304"/>
                  </a:ext>
                </a:extLst>
              </a:tr>
              <a:tr h="127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143.674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143.674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22.996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595931"/>
                  </a:ext>
                </a:extLst>
              </a:tr>
              <a:tr h="127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325556"/>
                  </a:ext>
                </a:extLst>
              </a:tr>
              <a:tr h="127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Promoción de Exportaciones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15.750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15.750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847821"/>
                  </a:ext>
                </a:extLst>
              </a:tr>
              <a:tr h="127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115.158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115.158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14.154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744845"/>
                  </a:ext>
                </a:extLst>
              </a:tr>
              <a:tr h="127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18.494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18.494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80720"/>
                  </a:ext>
                </a:extLst>
              </a:tr>
              <a:tr h="127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50.931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50.931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174672"/>
                  </a:ext>
                </a:extLst>
              </a:tr>
              <a:tr h="127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39.879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39.879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211952"/>
                  </a:ext>
                </a:extLst>
              </a:tr>
              <a:tr h="127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9827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954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08820" y="661625"/>
            <a:ext cx="813511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06:  FONDO DE RESERVA DE PENSIONES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8519" y="3861048"/>
            <a:ext cx="8095416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691680" y="1414016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FEBRERO 2021 de Fondo FRP en millones de dólares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C42D4E74-EC6F-4A03-BD17-AFBC77E837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872190"/>
              </p:ext>
            </p:extLst>
          </p:nvPr>
        </p:nvGraphicFramePr>
        <p:xfrm>
          <a:off x="2355850" y="1999206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3389115299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700129168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febrero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313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9.477,13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66383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-2.991,98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57093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2.159,09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01317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1.485,00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5763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-46,55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05338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10.082,69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224191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B34DD7FB-B839-4BDE-8C0E-99C2F0E6D4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36330"/>
              </p:ext>
            </p:extLst>
          </p:nvPr>
        </p:nvGraphicFramePr>
        <p:xfrm>
          <a:off x="628649" y="4311049"/>
          <a:ext cx="8015286" cy="1550694"/>
        </p:xfrm>
        <a:graphic>
          <a:graphicData uri="http://schemas.openxmlformats.org/drawingml/2006/table">
            <a:tbl>
              <a:tblPr/>
              <a:tblGrid>
                <a:gridCol w="264008">
                  <a:extLst>
                    <a:ext uri="{9D8B030D-6E8A-4147-A177-3AD203B41FA5}">
                      <a16:colId xmlns:a16="http://schemas.microsoft.com/office/drawing/2014/main" val="692464327"/>
                    </a:ext>
                  </a:extLst>
                </a:gridCol>
                <a:gridCol w="264008">
                  <a:extLst>
                    <a:ext uri="{9D8B030D-6E8A-4147-A177-3AD203B41FA5}">
                      <a16:colId xmlns:a16="http://schemas.microsoft.com/office/drawing/2014/main" val="2174540866"/>
                    </a:ext>
                  </a:extLst>
                </a:gridCol>
                <a:gridCol w="264008">
                  <a:extLst>
                    <a:ext uri="{9D8B030D-6E8A-4147-A177-3AD203B41FA5}">
                      <a16:colId xmlns:a16="http://schemas.microsoft.com/office/drawing/2014/main" val="1129501687"/>
                    </a:ext>
                  </a:extLst>
                </a:gridCol>
                <a:gridCol w="2978010">
                  <a:extLst>
                    <a:ext uri="{9D8B030D-6E8A-4147-A177-3AD203B41FA5}">
                      <a16:colId xmlns:a16="http://schemas.microsoft.com/office/drawing/2014/main" val="4204743687"/>
                    </a:ext>
                  </a:extLst>
                </a:gridCol>
                <a:gridCol w="707542">
                  <a:extLst>
                    <a:ext uri="{9D8B030D-6E8A-4147-A177-3AD203B41FA5}">
                      <a16:colId xmlns:a16="http://schemas.microsoft.com/office/drawing/2014/main" val="1389832477"/>
                    </a:ext>
                  </a:extLst>
                </a:gridCol>
                <a:gridCol w="707542">
                  <a:extLst>
                    <a:ext uri="{9D8B030D-6E8A-4147-A177-3AD203B41FA5}">
                      <a16:colId xmlns:a16="http://schemas.microsoft.com/office/drawing/2014/main" val="837188020"/>
                    </a:ext>
                  </a:extLst>
                </a:gridCol>
                <a:gridCol w="707542">
                  <a:extLst>
                    <a:ext uri="{9D8B030D-6E8A-4147-A177-3AD203B41FA5}">
                      <a16:colId xmlns:a16="http://schemas.microsoft.com/office/drawing/2014/main" val="2186174765"/>
                    </a:ext>
                  </a:extLst>
                </a:gridCol>
                <a:gridCol w="707542">
                  <a:extLst>
                    <a:ext uri="{9D8B030D-6E8A-4147-A177-3AD203B41FA5}">
                      <a16:colId xmlns:a16="http://schemas.microsoft.com/office/drawing/2014/main" val="920724517"/>
                    </a:ext>
                  </a:extLst>
                </a:gridCol>
                <a:gridCol w="707542">
                  <a:extLst>
                    <a:ext uri="{9D8B030D-6E8A-4147-A177-3AD203B41FA5}">
                      <a16:colId xmlns:a16="http://schemas.microsoft.com/office/drawing/2014/main" val="540596201"/>
                    </a:ext>
                  </a:extLst>
                </a:gridCol>
                <a:gridCol w="707542">
                  <a:extLst>
                    <a:ext uri="{9D8B030D-6E8A-4147-A177-3AD203B41FA5}">
                      <a16:colId xmlns:a16="http://schemas.microsoft.com/office/drawing/2014/main" val="2425748087"/>
                    </a:ext>
                  </a:extLst>
                </a:gridCol>
              </a:tblGrid>
              <a:tr h="1324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690140"/>
                  </a:ext>
                </a:extLst>
              </a:tr>
              <a:tr h="3818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70573"/>
                  </a:ext>
                </a:extLst>
              </a:tr>
              <a:tr h="1636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3.006.200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3.006.200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23.941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434139"/>
                  </a:ext>
                </a:extLst>
              </a:tr>
              <a:tr h="124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11.284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11.284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569387"/>
                  </a:ext>
                </a:extLst>
              </a:tr>
              <a:tr h="124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198003"/>
                  </a:ext>
                </a:extLst>
              </a:tr>
              <a:tr h="124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832654"/>
                  </a:ext>
                </a:extLst>
              </a:tr>
              <a:tr h="124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589083"/>
                  </a:ext>
                </a:extLst>
              </a:tr>
              <a:tr h="124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231.646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231.646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23.404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772485"/>
                  </a:ext>
                </a:extLst>
              </a:tr>
              <a:tr h="124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231.636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231.636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23.404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649290"/>
                  </a:ext>
                </a:extLst>
              </a:tr>
              <a:tr h="124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537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9552" y="679104"/>
            <a:ext cx="806489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07:  FONDO DE ESTABILIZACIÓN ECONÓMICA Y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564967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FEBRERO 2021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769" y="3744537"/>
            <a:ext cx="8064461" cy="2411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C16A27D8-9BEB-41C8-AB14-CC01469EBC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010914"/>
              </p:ext>
            </p:extLst>
          </p:nvPr>
        </p:nvGraphicFramePr>
        <p:xfrm>
          <a:off x="2355850" y="2089932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3070591590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3214597068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febrero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84684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21.765,71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18493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-18.048,27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85438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3.317,97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96856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1.727,80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14065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-29,62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23932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8.733,59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986224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CF8CD0D2-54B7-4632-AC71-C3D30F3163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135937"/>
              </p:ext>
            </p:extLst>
          </p:nvPr>
        </p:nvGraphicFramePr>
        <p:xfrm>
          <a:off x="534374" y="4173742"/>
          <a:ext cx="8064462" cy="1912320"/>
        </p:xfrm>
        <a:graphic>
          <a:graphicData uri="http://schemas.openxmlformats.org/drawingml/2006/table">
            <a:tbl>
              <a:tblPr/>
              <a:tblGrid>
                <a:gridCol w="263717">
                  <a:extLst>
                    <a:ext uri="{9D8B030D-6E8A-4147-A177-3AD203B41FA5}">
                      <a16:colId xmlns:a16="http://schemas.microsoft.com/office/drawing/2014/main" val="2138031349"/>
                    </a:ext>
                  </a:extLst>
                </a:gridCol>
                <a:gridCol w="263717">
                  <a:extLst>
                    <a:ext uri="{9D8B030D-6E8A-4147-A177-3AD203B41FA5}">
                      <a16:colId xmlns:a16="http://schemas.microsoft.com/office/drawing/2014/main" val="2233260873"/>
                    </a:ext>
                  </a:extLst>
                </a:gridCol>
                <a:gridCol w="263717">
                  <a:extLst>
                    <a:ext uri="{9D8B030D-6E8A-4147-A177-3AD203B41FA5}">
                      <a16:colId xmlns:a16="http://schemas.microsoft.com/office/drawing/2014/main" val="536887166"/>
                    </a:ext>
                  </a:extLst>
                </a:gridCol>
                <a:gridCol w="2974727">
                  <a:extLst>
                    <a:ext uri="{9D8B030D-6E8A-4147-A177-3AD203B41FA5}">
                      <a16:colId xmlns:a16="http://schemas.microsoft.com/office/drawing/2014/main" val="436992397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4220169711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2262517364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1042975344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1237174483"/>
                    </a:ext>
                  </a:extLst>
                </a:gridCol>
                <a:gridCol w="751593">
                  <a:extLst>
                    <a:ext uri="{9D8B030D-6E8A-4147-A177-3AD203B41FA5}">
                      <a16:colId xmlns:a16="http://schemas.microsoft.com/office/drawing/2014/main" val="105261555"/>
                    </a:ext>
                  </a:extLst>
                </a:gridCol>
                <a:gridCol w="719947">
                  <a:extLst>
                    <a:ext uri="{9D8B030D-6E8A-4147-A177-3AD203B41FA5}">
                      <a16:colId xmlns:a16="http://schemas.microsoft.com/office/drawing/2014/main" val="2557244557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6213430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717460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1.321.465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1.321.465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9.524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8071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70081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9017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13906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52419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71.767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71.767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73919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71.757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71.757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93851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6772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52555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74308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322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528176" y="754789"/>
            <a:ext cx="808764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08:  FONDO PARA LA EDUCACIÓN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28175" y="1509220"/>
            <a:ext cx="8087647" cy="3111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CC1AE25-43F3-44BE-8564-9771C113AA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387180"/>
              </p:ext>
            </p:extLst>
          </p:nvPr>
        </p:nvGraphicFramePr>
        <p:xfrm>
          <a:off x="528174" y="1851196"/>
          <a:ext cx="8083020" cy="1506367"/>
        </p:xfrm>
        <a:graphic>
          <a:graphicData uri="http://schemas.openxmlformats.org/drawingml/2006/table">
            <a:tbl>
              <a:tblPr/>
              <a:tblGrid>
                <a:gridCol w="264324">
                  <a:extLst>
                    <a:ext uri="{9D8B030D-6E8A-4147-A177-3AD203B41FA5}">
                      <a16:colId xmlns:a16="http://schemas.microsoft.com/office/drawing/2014/main" val="2675776289"/>
                    </a:ext>
                  </a:extLst>
                </a:gridCol>
                <a:gridCol w="264324">
                  <a:extLst>
                    <a:ext uri="{9D8B030D-6E8A-4147-A177-3AD203B41FA5}">
                      <a16:colId xmlns:a16="http://schemas.microsoft.com/office/drawing/2014/main" val="1928932614"/>
                    </a:ext>
                  </a:extLst>
                </a:gridCol>
                <a:gridCol w="264324">
                  <a:extLst>
                    <a:ext uri="{9D8B030D-6E8A-4147-A177-3AD203B41FA5}">
                      <a16:colId xmlns:a16="http://schemas.microsoft.com/office/drawing/2014/main" val="3986010930"/>
                    </a:ext>
                  </a:extLst>
                </a:gridCol>
                <a:gridCol w="2981573">
                  <a:extLst>
                    <a:ext uri="{9D8B030D-6E8A-4147-A177-3AD203B41FA5}">
                      <a16:colId xmlns:a16="http://schemas.microsoft.com/office/drawing/2014/main" val="753683918"/>
                    </a:ext>
                  </a:extLst>
                </a:gridCol>
                <a:gridCol w="708387">
                  <a:extLst>
                    <a:ext uri="{9D8B030D-6E8A-4147-A177-3AD203B41FA5}">
                      <a16:colId xmlns:a16="http://schemas.microsoft.com/office/drawing/2014/main" val="3124780670"/>
                    </a:ext>
                  </a:extLst>
                </a:gridCol>
                <a:gridCol w="708387">
                  <a:extLst>
                    <a:ext uri="{9D8B030D-6E8A-4147-A177-3AD203B41FA5}">
                      <a16:colId xmlns:a16="http://schemas.microsoft.com/office/drawing/2014/main" val="2976885370"/>
                    </a:ext>
                  </a:extLst>
                </a:gridCol>
                <a:gridCol w="708387">
                  <a:extLst>
                    <a:ext uri="{9D8B030D-6E8A-4147-A177-3AD203B41FA5}">
                      <a16:colId xmlns:a16="http://schemas.microsoft.com/office/drawing/2014/main" val="1593066383"/>
                    </a:ext>
                  </a:extLst>
                </a:gridCol>
                <a:gridCol w="708387">
                  <a:extLst>
                    <a:ext uri="{9D8B030D-6E8A-4147-A177-3AD203B41FA5}">
                      <a16:colId xmlns:a16="http://schemas.microsoft.com/office/drawing/2014/main" val="3413645168"/>
                    </a:ext>
                  </a:extLst>
                </a:gridCol>
                <a:gridCol w="753323">
                  <a:extLst>
                    <a:ext uri="{9D8B030D-6E8A-4147-A177-3AD203B41FA5}">
                      <a16:colId xmlns:a16="http://schemas.microsoft.com/office/drawing/2014/main" val="814906400"/>
                    </a:ext>
                  </a:extLst>
                </a:gridCol>
                <a:gridCol w="721604">
                  <a:extLst>
                    <a:ext uri="{9D8B030D-6E8A-4147-A177-3AD203B41FA5}">
                      <a16:colId xmlns:a16="http://schemas.microsoft.com/office/drawing/2014/main" val="1556295789"/>
                    </a:ext>
                  </a:extLst>
                </a:gridCol>
              </a:tblGrid>
              <a:tr h="1285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525511"/>
                  </a:ext>
                </a:extLst>
              </a:tr>
              <a:tr h="3706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192567"/>
                  </a:ext>
                </a:extLst>
              </a:tr>
              <a:tr h="158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202.226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505565,0%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505565,0%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9782"/>
                  </a:ext>
                </a:extLst>
              </a:tr>
              <a:tr h="121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716368"/>
                  </a:ext>
                </a:extLst>
              </a:tr>
              <a:tr h="121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641315"/>
                  </a:ext>
                </a:extLst>
              </a:tr>
              <a:tr h="121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190611"/>
                  </a:ext>
                </a:extLst>
              </a:tr>
              <a:tr h="121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995195"/>
                  </a:ext>
                </a:extLst>
              </a:tr>
              <a:tr h="121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1011130,0%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1011130,0%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659320"/>
                  </a:ext>
                </a:extLst>
              </a:tr>
              <a:tr h="121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202.198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2021980,0%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2021980,0%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38662"/>
                  </a:ext>
                </a:extLst>
              </a:tr>
              <a:tr h="121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387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559889" y="749675"/>
            <a:ext cx="801357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1188" y="1410726"/>
            <a:ext cx="76328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1937" y="4128202"/>
            <a:ext cx="784887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CB15BE84-411F-4681-B1A7-94882FF039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20413"/>
              </p:ext>
            </p:extLst>
          </p:nvPr>
        </p:nvGraphicFramePr>
        <p:xfrm>
          <a:off x="542363" y="1763544"/>
          <a:ext cx="8013573" cy="2248595"/>
        </p:xfrm>
        <a:graphic>
          <a:graphicData uri="http://schemas.openxmlformats.org/drawingml/2006/table">
            <a:tbl>
              <a:tblPr/>
              <a:tblGrid>
                <a:gridCol w="285791">
                  <a:extLst>
                    <a:ext uri="{9D8B030D-6E8A-4147-A177-3AD203B41FA5}">
                      <a16:colId xmlns:a16="http://schemas.microsoft.com/office/drawing/2014/main" val="828442076"/>
                    </a:ext>
                  </a:extLst>
                </a:gridCol>
                <a:gridCol w="3223721">
                  <a:extLst>
                    <a:ext uri="{9D8B030D-6E8A-4147-A177-3AD203B41FA5}">
                      <a16:colId xmlns:a16="http://schemas.microsoft.com/office/drawing/2014/main" val="418342230"/>
                    </a:ext>
                  </a:extLst>
                </a:gridCol>
                <a:gridCol w="765919">
                  <a:extLst>
                    <a:ext uri="{9D8B030D-6E8A-4147-A177-3AD203B41FA5}">
                      <a16:colId xmlns:a16="http://schemas.microsoft.com/office/drawing/2014/main" val="1206294062"/>
                    </a:ext>
                  </a:extLst>
                </a:gridCol>
                <a:gridCol w="765919">
                  <a:extLst>
                    <a:ext uri="{9D8B030D-6E8A-4147-A177-3AD203B41FA5}">
                      <a16:colId xmlns:a16="http://schemas.microsoft.com/office/drawing/2014/main" val="2291750650"/>
                    </a:ext>
                  </a:extLst>
                </a:gridCol>
                <a:gridCol w="765919">
                  <a:extLst>
                    <a:ext uri="{9D8B030D-6E8A-4147-A177-3AD203B41FA5}">
                      <a16:colId xmlns:a16="http://schemas.microsoft.com/office/drawing/2014/main" val="2220425233"/>
                    </a:ext>
                  </a:extLst>
                </a:gridCol>
                <a:gridCol w="765919">
                  <a:extLst>
                    <a:ext uri="{9D8B030D-6E8A-4147-A177-3AD203B41FA5}">
                      <a16:colId xmlns:a16="http://schemas.microsoft.com/office/drawing/2014/main" val="2156753854"/>
                    </a:ext>
                  </a:extLst>
                </a:gridCol>
                <a:gridCol w="697329">
                  <a:extLst>
                    <a:ext uri="{9D8B030D-6E8A-4147-A177-3AD203B41FA5}">
                      <a16:colId xmlns:a16="http://schemas.microsoft.com/office/drawing/2014/main" val="2675731168"/>
                    </a:ext>
                  </a:extLst>
                </a:gridCol>
                <a:gridCol w="743056">
                  <a:extLst>
                    <a:ext uri="{9D8B030D-6E8A-4147-A177-3AD203B41FA5}">
                      <a16:colId xmlns:a16="http://schemas.microsoft.com/office/drawing/2014/main" val="909190736"/>
                    </a:ext>
                  </a:extLst>
                </a:gridCol>
              </a:tblGrid>
              <a:tr h="1373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38" marR="8438" marT="8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38" marR="8438" marT="8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1849684"/>
                  </a:ext>
                </a:extLst>
              </a:tr>
              <a:tr h="4205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993598"/>
                  </a:ext>
                </a:extLst>
              </a:tr>
              <a:tr h="145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60.178.364.208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60.185.884.124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7.519.916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10.778.485.190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033831"/>
                  </a:ext>
                </a:extLst>
              </a:tr>
              <a:tr h="137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150.010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150.010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9.405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156175"/>
                  </a:ext>
                </a:extLst>
              </a:tr>
              <a:tr h="137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295.642.821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295.642.821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47.443.717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077390"/>
                  </a:ext>
                </a:extLst>
              </a:tr>
              <a:tr h="137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5.698.493.896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5.587.049.759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-111.444.137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591.816.844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805182"/>
                  </a:ext>
                </a:extLst>
              </a:tr>
              <a:tr h="137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16.783.075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83915375,0%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83915375,0%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004105"/>
                  </a:ext>
                </a:extLst>
              </a:tr>
              <a:tr h="137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40.483.426.579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333.098.151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6.880.015.653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991929"/>
                  </a:ext>
                </a:extLst>
              </a:tr>
              <a:tr h="171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214.153.919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214.153.919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22.976.342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951157"/>
                  </a:ext>
                </a:extLst>
              </a:tr>
              <a:tr h="137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2.103.393.706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1.585.398.706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-517.995.000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2.078.143.253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131,1%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887275"/>
                  </a:ext>
                </a:extLst>
              </a:tr>
              <a:tr h="137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9.494.299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94942990,0%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94942990,0%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213027"/>
                  </a:ext>
                </a:extLst>
              </a:tr>
              <a:tr h="137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4.825.857.502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5.129.718.404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303.860.902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608.432.358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501215"/>
                  </a:ext>
                </a:extLst>
              </a:tr>
              <a:tr h="137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6.885.343.896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6.885.343.896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523.370.244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153311"/>
                  </a:ext>
                </a:extLst>
              </a:tr>
              <a:tr h="137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945584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62746319-5206-46C1-A0D0-DFDAC262B9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207886"/>
              </p:ext>
            </p:extLst>
          </p:nvPr>
        </p:nvGraphicFramePr>
        <p:xfrm>
          <a:off x="542363" y="4434915"/>
          <a:ext cx="8013575" cy="1673411"/>
        </p:xfrm>
        <a:graphic>
          <a:graphicData uri="http://schemas.openxmlformats.org/drawingml/2006/table">
            <a:tbl>
              <a:tblPr/>
              <a:tblGrid>
                <a:gridCol w="287431">
                  <a:extLst>
                    <a:ext uri="{9D8B030D-6E8A-4147-A177-3AD203B41FA5}">
                      <a16:colId xmlns:a16="http://schemas.microsoft.com/office/drawing/2014/main" val="3058998481"/>
                    </a:ext>
                  </a:extLst>
                </a:gridCol>
                <a:gridCol w="3242220">
                  <a:extLst>
                    <a:ext uri="{9D8B030D-6E8A-4147-A177-3AD203B41FA5}">
                      <a16:colId xmlns:a16="http://schemas.microsoft.com/office/drawing/2014/main" val="4257902463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666418358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539591063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1207981918"/>
                    </a:ext>
                  </a:extLst>
                </a:gridCol>
                <a:gridCol w="770315">
                  <a:extLst>
                    <a:ext uri="{9D8B030D-6E8A-4147-A177-3AD203B41FA5}">
                      <a16:colId xmlns:a16="http://schemas.microsoft.com/office/drawing/2014/main" val="3300192905"/>
                    </a:ext>
                  </a:extLst>
                </a:gridCol>
                <a:gridCol w="701332">
                  <a:extLst>
                    <a:ext uri="{9D8B030D-6E8A-4147-A177-3AD203B41FA5}">
                      <a16:colId xmlns:a16="http://schemas.microsoft.com/office/drawing/2014/main" val="1432580549"/>
                    </a:ext>
                  </a:extLst>
                </a:gridCol>
                <a:gridCol w="701332">
                  <a:extLst>
                    <a:ext uri="{9D8B030D-6E8A-4147-A177-3AD203B41FA5}">
                      <a16:colId xmlns:a16="http://schemas.microsoft.com/office/drawing/2014/main" val="2514457823"/>
                    </a:ext>
                  </a:extLst>
                </a:gridCol>
              </a:tblGrid>
              <a:tr h="1380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793752"/>
                  </a:ext>
                </a:extLst>
              </a:tr>
              <a:tr h="4226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9673"/>
                  </a:ext>
                </a:extLst>
              </a:tr>
              <a:tr h="146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13.393.564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13.393.564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3.750.291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409354"/>
                  </a:ext>
                </a:extLst>
              </a:tr>
              <a:tr h="138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23461"/>
                  </a:ext>
                </a:extLst>
              </a:tr>
              <a:tr h="138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401176"/>
                  </a:ext>
                </a:extLst>
              </a:tr>
              <a:tr h="138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221816"/>
                  </a:ext>
                </a:extLst>
              </a:tr>
              <a:tr h="138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37.624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270852"/>
                  </a:ext>
                </a:extLst>
              </a:tr>
              <a:tr h="138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12.095.378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12.095.378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3.482.821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526984"/>
                  </a:ext>
                </a:extLst>
              </a:tr>
              <a:tr h="138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229.184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952073"/>
                  </a:ext>
                </a:extLst>
              </a:tr>
              <a:tr h="138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211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6585" y="709927"/>
            <a:ext cx="801357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09:  FONDO DE APOYO REGIONAL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212" y="1339889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0F43C39-4C6B-4730-9DEA-D9367AAFA0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60669"/>
              </p:ext>
            </p:extLst>
          </p:nvPr>
        </p:nvGraphicFramePr>
        <p:xfrm>
          <a:off x="560146" y="1689141"/>
          <a:ext cx="8023707" cy="1509526"/>
        </p:xfrm>
        <a:graphic>
          <a:graphicData uri="http://schemas.openxmlformats.org/drawingml/2006/table">
            <a:tbl>
              <a:tblPr/>
              <a:tblGrid>
                <a:gridCol w="256677">
                  <a:extLst>
                    <a:ext uri="{9D8B030D-6E8A-4147-A177-3AD203B41FA5}">
                      <a16:colId xmlns:a16="http://schemas.microsoft.com/office/drawing/2014/main" val="3155404824"/>
                    </a:ext>
                  </a:extLst>
                </a:gridCol>
                <a:gridCol w="256677">
                  <a:extLst>
                    <a:ext uri="{9D8B030D-6E8A-4147-A177-3AD203B41FA5}">
                      <a16:colId xmlns:a16="http://schemas.microsoft.com/office/drawing/2014/main" val="2077361501"/>
                    </a:ext>
                  </a:extLst>
                </a:gridCol>
                <a:gridCol w="256677">
                  <a:extLst>
                    <a:ext uri="{9D8B030D-6E8A-4147-A177-3AD203B41FA5}">
                      <a16:colId xmlns:a16="http://schemas.microsoft.com/office/drawing/2014/main" val="3046305169"/>
                    </a:ext>
                  </a:extLst>
                </a:gridCol>
                <a:gridCol w="3069850">
                  <a:extLst>
                    <a:ext uri="{9D8B030D-6E8A-4147-A177-3AD203B41FA5}">
                      <a16:colId xmlns:a16="http://schemas.microsoft.com/office/drawing/2014/main" val="1141735952"/>
                    </a:ext>
                  </a:extLst>
                </a:gridCol>
                <a:gridCol w="687893">
                  <a:extLst>
                    <a:ext uri="{9D8B030D-6E8A-4147-A177-3AD203B41FA5}">
                      <a16:colId xmlns:a16="http://schemas.microsoft.com/office/drawing/2014/main" val="4201269502"/>
                    </a:ext>
                  </a:extLst>
                </a:gridCol>
                <a:gridCol w="687893">
                  <a:extLst>
                    <a:ext uri="{9D8B030D-6E8A-4147-A177-3AD203B41FA5}">
                      <a16:colId xmlns:a16="http://schemas.microsoft.com/office/drawing/2014/main" val="4023958471"/>
                    </a:ext>
                  </a:extLst>
                </a:gridCol>
                <a:gridCol w="687893">
                  <a:extLst>
                    <a:ext uri="{9D8B030D-6E8A-4147-A177-3AD203B41FA5}">
                      <a16:colId xmlns:a16="http://schemas.microsoft.com/office/drawing/2014/main" val="2629879718"/>
                    </a:ext>
                  </a:extLst>
                </a:gridCol>
                <a:gridCol w="687893">
                  <a:extLst>
                    <a:ext uri="{9D8B030D-6E8A-4147-A177-3AD203B41FA5}">
                      <a16:colId xmlns:a16="http://schemas.microsoft.com/office/drawing/2014/main" val="3644107343"/>
                    </a:ext>
                  </a:extLst>
                </a:gridCol>
                <a:gridCol w="731528">
                  <a:extLst>
                    <a:ext uri="{9D8B030D-6E8A-4147-A177-3AD203B41FA5}">
                      <a16:colId xmlns:a16="http://schemas.microsoft.com/office/drawing/2014/main" val="880301612"/>
                    </a:ext>
                  </a:extLst>
                </a:gridCol>
                <a:gridCol w="700726">
                  <a:extLst>
                    <a:ext uri="{9D8B030D-6E8A-4147-A177-3AD203B41FA5}">
                      <a16:colId xmlns:a16="http://schemas.microsoft.com/office/drawing/2014/main" val="2843251461"/>
                    </a:ext>
                  </a:extLst>
                </a:gridCol>
              </a:tblGrid>
              <a:tr h="1296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4626934"/>
                  </a:ext>
                </a:extLst>
              </a:tr>
              <a:tr h="3715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760527"/>
                  </a:ext>
                </a:extLst>
              </a:tr>
              <a:tr h="1592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525.537.350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525.537.350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530.894.668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317995"/>
                  </a:ext>
                </a:extLst>
              </a:tr>
              <a:tr h="121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401.603.282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4016032820,0%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4016032820,0%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046601"/>
                  </a:ext>
                </a:extLst>
              </a:tr>
              <a:tr h="121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401.603.282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4016032820,0%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4016032820,0%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138279"/>
                  </a:ext>
                </a:extLst>
              </a:tr>
              <a:tr h="121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525.537.340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525.537.340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129.291.386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894144"/>
                  </a:ext>
                </a:extLst>
              </a:tr>
              <a:tr h="121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525.537.330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525.537.330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129.291.386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626833"/>
                  </a:ext>
                </a:extLst>
              </a:tr>
              <a:tr h="121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23.255.021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23.255.021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219068"/>
                  </a:ext>
                </a:extLst>
              </a:tr>
              <a:tr h="121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Programa Financiamiento Gobiernos Regionales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502.282.309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502.282.309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129.291.386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646128"/>
                  </a:ext>
                </a:extLst>
              </a:tr>
              <a:tr h="121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348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6" y="662059"/>
            <a:ext cx="797247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10:  FONDO PARA DIAGNÓSTICOS Y TRATAMIENTOS DE ALTO COSTO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2110" y="1648584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954D3C96-B55B-4069-84F3-161617DF58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432043"/>
              </p:ext>
            </p:extLst>
          </p:nvPr>
        </p:nvGraphicFramePr>
        <p:xfrm>
          <a:off x="542113" y="1973917"/>
          <a:ext cx="7972476" cy="1455083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784732706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4282101218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1001945114"/>
                    </a:ext>
                  </a:extLst>
                </a:gridCol>
                <a:gridCol w="2940797">
                  <a:extLst>
                    <a:ext uri="{9D8B030D-6E8A-4147-A177-3AD203B41FA5}">
                      <a16:colId xmlns:a16="http://schemas.microsoft.com/office/drawing/2014/main" val="1908371066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155252386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065797862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176934344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633436719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4012366567"/>
                    </a:ext>
                  </a:extLst>
                </a:gridCol>
                <a:gridCol w="711736">
                  <a:extLst>
                    <a:ext uri="{9D8B030D-6E8A-4147-A177-3AD203B41FA5}">
                      <a16:colId xmlns:a16="http://schemas.microsoft.com/office/drawing/2014/main" val="2359915641"/>
                    </a:ext>
                  </a:extLst>
                </a:gridCol>
              </a:tblGrid>
              <a:tr h="1337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62"/>
                  </a:ext>
                </a:extLst>
              </a:tr>
              <a:tr h="3854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807973"/>
                  </a:ext>
                </a:extLst>
              </a:tr>
              <a:tr h="1651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119.934.089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119.934.089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189.099.340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974842"/>
                  </a:ext>
                </a:extLst>
              </a:tr>
              <a:tr h="125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19.875.248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485626"/>
                  </a:ext>
                </a:extLst>
              </a:tr>
              <a:tr h="141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19.875.248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885786"/>
                  </a:ext>
                </a:extLst>
              </a:tr>
              <a:tr h="251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Nacional de Salud, aplicación del Fondo para Diagnósticos y Tratamientos de Alto Costo Ley N°20.850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19.875.248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032131"/>
                  </a:ext>
                </a:extLst>
              </a:tr>
              <a:tr h="125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4.391.589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4.391.589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169.224.092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3853,4%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3853,4%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59443"/>
                  </a:ext>
                </a:extLst>
              </a:tr>
              <a:tr h="125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4.391.589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4.391.589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169.224.092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3853,4%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3853,4%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781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6585" y="709927"/>
            <a:ext cx="801357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11:  EMPRESAS Y SOCIEDADES DEL ESTADO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212" y="1339889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7F1B0FB7-F2C9-4091-9CD1-6B267B9BE6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35769"/>
              </p:ext>
            </p:extLst>
          </p:nvPr>
        </p:nvGraphicFramePr>
        <p:xfrm>
          <a:off x="556585" y="1673744"/>
          <a:ext cx="8010161" cy="2300096"/>
        </p:xfrm>
        <a:graphic>
          <a:graphicData uri="http://schemas.openxmlformats.org/drawingml/2006/table">
            <a:tbl>
              <a:tblPr/>
              <a:tblGrid>
                <a:gridCol w="261941">
                  <a:extLst>
                    <a:ext uri="{9D8B030D-6E8A-4147-A177-3AD203B41FA5}">
                      <a16:colId xmlns:a16="http://schemas.microsoft.com/office/drawing/2014/main" val="1360292288"/>
                    </a:ext>
                  </a:extLst>
                </a:gridCol>
                <a:gridCol w="261941">
                  <a:extLst>
                    <a:ext uri="{9D8B030D-6E8A-4147-A177-3AD203B41FA5}">
                      <a16:colId xmlns:a16="http://schemas.microsoft.com/office/drawing/2014/main" val="2183514196"/>
                    </a:ext>
                  </a:extLst>
                </a:gridCol>
                <a:gridCol w="261941">
                  <a:extLst>
                    <a:ext uri="{9D8B030D-6E8A-4147-A177-3AD203B41FA5}">
                      <a16:colId xmlns:a16="http://schemas.microsoft.com/office/drawing/2014/main" val="1755289018"/>
                    </a:ext>
                  </a:extLst>
                </a:gridCol>
                <a:gridCol w="2954698">
                  <a:extLst>
                    <a:ext uri="{9D8B030D-6E8A-4147-A177-3AD203B41FA5}">
                      <a16:colId xmlns:a16="http://schemas.microsoft.com/office/drawing/2014/main" val="2674945165"/>
                    </a:ext>
                  </a:extLst>
                </a:gridCol>
                <a:gridCol w="702002">
                  <a:extLst>
                    <a:ext uri="{9D8B030D-6E8A-4147-A177-3AD203B41FA5}">
                      <a16:colId xmlns:a16="http://schemas.microsoft.com/office/drawing/2014/main" val="307305778"/>
                    </a:ext>
                  </a:extLst>
                </a:gridCol>
                <a:gridCol w="702002">
                  <a:extLst>
                    <a:ext uri="{9D8B030D-6E8A-4147-A177-3AD203B41FA5}">
                      <a16:colId xmlns:a16="http://schemas.microsoft.com/office/drawing/2014/main" val="2041755329"/>
                    </a:ext>
                  </a:extLst>
                </a:gridCol>
                <a:gridCol w="702002">
                  <a:extLst>
                    <a:ext uri="{9D8B030D-6E8A-4147-A177-3AD203B41FA5}">
                      <a16:colId xmlns:a16="http://schemas.microsoft.com/office/drawing/2014/main" val="616854768"/>
                    </a:ext>
                  </a:extLst>
                </a:gridCol>
                <a:gridCol w="702002">
                  <a:extLst>
                    <a:ext uri="{9D8B030D-6E8A-4147-A177-3AD203B41FA5}">
                      <a16:colId xmlns:a16="http://schemas.microsoft.com/office/drawing/2014/main" val="4176932496"/>
                    </a:ext>
                  </a:extLst>
                </a:gridCol>
                <a:gridCol w="746532">
                  <a:extLst>
                    <a:ext uri="{9D8B030D-6E8A-4147-A177-3AD203B41FA5}">
                      <a16:colId xmlns:a16="http://schemas.microsoft.com/office/drawing/2014/main" val="4087802435"/>
                    </a:ext>
                  </a:extLst>
                </a:gridCol>
                <a:gridCol w="715100">
                  <a:extLst>
                    <a:ext uri="{9D8B030D-6E8A-4147-A177-3AD203B41FA5}">
                      <a16:colId xmlns:a16="http://schemas.microsoft.com/office/drawing/2014/main" val="3259607278"/>
                    </a:ext>
                  </a:extLst>
                </a:gridCol>
              </a:tblGrid>
              <a:tr h="1316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020835"/>
                  </a:ext>
                </a:extLst>
              </a:tr>
              <a:tr h="3794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375153"/>
                  </a:ext>
                </a:extLst>
              </a:tr>
              <a:tr h="1626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547.116.346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547.116.346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13.591.050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408922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416.050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170654"/>
                  </a:ext>
                </a:extLst>
              </a:tr>
              <a:tr h="139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416.050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22378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736886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1.940.807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1.940.807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416.050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391337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13.175.000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95373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13.175.000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378267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Infraestructura S.A.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33.314.788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33.314.788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4.075.000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988668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Transporte de Pasajeros Metro S.A.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119.118.481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119.118.481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696074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Banco del Estado de Chile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391.719.750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391.719.750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731311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648519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933972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870375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407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855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6" y="785169"/>
            <a:ext cx="79724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12:  FONDO DE CONTINGENCIA ESTRATÉGICO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8836" y="1464047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D1D9B3A1-0D3B-419E-93EC-98473A8413FE}"/>
              </a:ext>
            </a:extLst>
          </p:cNvPr>
          <p:cNvSpPr txBox="1">
            <a:spLocks/>
          </p:cNvSpPr>
          <p:nvPr/>
        </p:nvSpPr>
        <p:spPr>
          <a:xfrm>
            <a:off x="481250" y="3791456"/>
            <a:ext cx="7972477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006E5046-6984-4F67-A416-A5EC637D3B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84586"/>
              </p:ext>
            </p:extLst>
          </p:nvPr>
        </p:nvGraphicFramePr>
        <p:xfrm>
          <a:off x="538836" y="1787750"/>
          <a:ext cx="7972474" cy="1680054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3635907060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3185694988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1024731156"/>
                    </a:ext>
                  </a:extLst>
                </a:gridCol>
                <a:gridCol w="2940796">
                  <a:extLst>
                    <a:ext uri="{9D8B030D-6E8A-4147-A177-3AD203B41FA5}">
                      <a16:colId xmlns:a16="http://schemas.microsoft.com/office/drawing/2014/main" val="277465432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360930622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801337573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279577492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2545207567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1540140785"/>
                    </a:ext>
                  </a:extLst>
                </a:gridCol>
                <a:gridCol w="711735">
                  <a:extLst>
                    <a:ext uri="{9D8B030D-6E8A-4147-A177-3AD203B41FA5}">
                      <a16:colId xmlns:a16="http://schemas.microsoft.com/office/drawing/2014/main" val="1638818711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447072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94914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72242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003779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83948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192269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Nación, Fondo Artículo 98 de la Ley N°18.948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28893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95663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6305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153090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116F25A7-C4FF-4DA5-B04D-85B42AD847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290654"/>
              </p:ext>
            </p:extLst>
          </p:nvPr>
        </p:nvGraphicFramePr>
        <p:xfrm>
          <a:off x="538836" y="4264808"/>
          <a:ext cx="7972474" cy="1680054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1411286680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1738407473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547860278"/>
                    </a:ext>
                  </a:extLst>
                </a:gridCol>
                <a:gridCol w="2940796">
                  <a:extLst>
                    <a:ext uri="{9D8B030D-6E8A-4147-A177-3AD203B41FA5}">
                      <a16:colId xmlns:a16="http://schemas.microsoft.com/office/drawing/2014/main" val="56377785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763143783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97176615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759639943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505438817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1472732171"/>
                    </a:ext>
                  </a:extLst>
                </a:gridCol>
                <a:gridCol w="711735">
                  <a:extLst>
                    <a:ext uri="{9D8B030D-6E8A-4147-A177-3AD203B41FA5}">
                      <a16:colId xmlns:a16="http://schemas.microsoft.com/office/drawing/2014/main" val="3623086270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637231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682301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37021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096542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08681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498292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Nación, Fondo Artículo 98 de la Ley N°18.948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75502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72390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15313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089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6200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64869"/>
            <a:ext cx="79786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622" y="1401988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ED4DDF3-07E2-4D97-A939-4E17BE826A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44583"/>
              </p:ext>
            </p:extLst>
          </p:nvPr>
        </p:nvGraphicFramePr>
        <p:xfrm>
          <a:off x="530622" y="1736046"/>
          <a:ext cx="7992276" cy="4340825"/>
        </p:xfrm>
        <a:graphic>
          <a:graphicData uri="http://schemas.openxmlformats.org/drawingml/2006/table">
            <a:tbl>
              <a:tblPr/>
              <a:tblGrid>
                <a:gridCol w="263946">
                  <a:extLst>
                    <a:ext uri="{9D8B030D-6E8A-4147-A177-3AD203B41FA5}">
                      <a16:colId xmlns:a16="http://schemas.microsoft.com/office/drawing/2014/main" val="1331985312"/>
                    </a:ext>
                  </a:extLst>
                </a:gridCol>
                <a:gridCol w="263946">
                  <a:extLst>
                    <a:ext uri="{9D8B030D-6E8A-4147-A177-3AD203B41FA5}">
                      <a16:colId xmlns:a16="http://schemas.microsoft.com/office/drawing/2014/main" val="1529536014"/>
                    </a:ext>
                  </a:extLst>
                </a:gridCol>
                <a:gridCol w="263946">
                  <a:extLst>
                    <a:ext uri="{9D8B030D-6E8A-4147-A177-3AD203B41FA5}">
                      <a16:colId xmlns:a16="http://schemas.microsoft.com/office/drawing/2014/main" val="1394870582"/>
                    </a:ext>
                  </a:extLst>
                </a:gridCol>
                <a:gridCol w="2977308">
                  <a:extLst>
                    <a:ext uri="{9D8B030D-6E8A-4147-A177-3AD203B41FA5}">
                      <a16:colId xmlns:a16="http://schemas.microsoft.com/office/drawing/2014/main" val="2463125630"/>
                    </a:ext>
                  </a:extLst>
                </a:gridCol>
                <a:gridCol w="707374">
                  <a:extLst>
                    <a:ext uri="{9D8B030D-6E8A-4147-A177-3AD203B41FA5}">
                      <a16:colId xmlns:a16="http://schemas.microsoft.com/office/drawing/2014/main" val="2971422579"/>
                    </a:ext>
                  </a:extLst>
                </a:gridCol>
                <a:gridCol w="707374">
                  <a:extLst>
                    <a:ext uri="{9D8B030D-6E8A-4147-A177-3AD203B41FA5}">
                      <a16:colId xmlns:a16="http://schemas.microsoft.com/office/drawing/2014/main" val="2464766238"/>
                    </a:ext>
                  </a:extLst>
                </a:gridCol>
                <a:gridCol w="707374">
                  <a:extLst>
                    <a:ext uri="{9D8B030D-6E8A-4147-A177-3AD203B41FA5}">
                      <a16:colId xmlns:a16="http://schemas.microsoft.com/office/drawing/2014/main" val="2403007407"/>
                    </a:ext>
                  </a:extLst>
                </a:gridCol>
                <a:gridCol w="707374">
                  <a:extLst>
                    <a:ext uri="{9D8B030D-6E8A-4147-A177-3AD203B41FA5}">
                      <a16:colId xmlns:a16="http://schemas.microsoft.com/office/drawing/2014/main" val="3512766484"/>
                    </a:ext>
                  </a:extLst>
                </a:gridCol>
                <a:gridCol w="654586">
                  <a:extLst>
                    <a:ext uri="{9D8B030D-6E8A-4147-A177-3AD203B41FA5}">
                      <a16:colId xmlns:a16="http://schemas.microsoft.com/office/drawing/2014/main" val="255166217"/>
                    </a:ext>
                  </a:extLst>
                </a:gridCol>
                <a:gridCol w="739048">
                  <a:extLst>
                    <a:ext uri="{9D8B030D-6E8A-4147-A177-3AD203B41FA5}">
                      <a16:colId xmlns:a16="http://schemas.microsoft.com/office/drawing/2014/main" val="3927251317"/>
                    </a:ext>
                  </a:extLst>
                </a:gridCol>
              </a:tblGrid>
              <a:tr h="1369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6863" marR="6863" marT="6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863" marR="6863" marT="6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282369"/>
                  </a:ext>
                </a:extLst>
              </a:tr>
              <a:tr h="3354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119065"/>
                  </a:ext>
                </a:extLst>
              </a:tr>
              <a:tr h="1437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1.045.795.403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1.038.166.773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-7.628.630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145.834.954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924695"/>
                  </a:ext>
                </a:extLst>
              </a:tr>
              <a:tr h="1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164.544.943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167.637.838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3.092.895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16.502.774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304023"/>
                  </a:ext>
                </a:extLst>
              </a:tr>
              <a:tr h="1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164.544.943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167.637.838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3.092.895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16.502.774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591152"/>
                  </a:ext>
                </a:extLst>
              </a:tr>
              <a:tr h="219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4.114.734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4.114.734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685.446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069724"/>
                  </a:ext>
                </a:extLst>
              </a:tr>
              <a:tr h="219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Funcionamiento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4.374.687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4.374.687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559.145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698246"/>
                  </a:ext>
                </a:extLst>
              </a:tr>
              <a:tr h="219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4.166.504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4.166.504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524.679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877492"/>
                  </a:ext>
                </a:extLst>
              </a:tr>
              <a:tr h="219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4.757.859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4.757.859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581.000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656385"/>
                  </a:ext>
                </a:extLst>
              </a:tr>
              <a:tr h="219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5.193.284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5.122.775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-70.509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737.966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059334"/>
                  </a:ext>
                </a:extLst>
              </a:tr>
              <a:tr h="219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3.840.438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3.840.438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632.717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0285"/>
                  </a:ext>
                </a:extLst>
              </a:tr>
              <a:tr h="1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Funcionamiento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4.503.402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6.966.806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2.463.404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654.142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759397"/>
                  </a:ext>
                </a:extLst>
              </a:tr>
              <a:tr h="1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5.627.583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5.627.583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764.924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565752"/>
                  </a:ext>
                </a:extLst>
              </a:tr>
              <a:tr h="219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Funcionamiento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5.177.698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5.177.698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1.027.352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992205"/>
                  </a:ext>
                </a:extLst>
              </a:tr>
              <a:tr h="219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4.981.712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5.681.712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717.662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949213"/>
                  </a:ext>
                </a:extLst>
              </a:tr>
              <a:tr h="1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5.273.963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5.273.963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754.028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484184"/>
                  </a:ext>
                </a:extLst>
              </a:tr>
              <a:tr h="219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4.498.541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4.498.541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640.749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324531"/>
                  </a:ext>
                </a:extLst>
              </a:tr>
              <a:tr h="219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7.170.932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7.170.932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1.073.389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596807"/>
                  </a:ext>
                </a:extLst>
              </a:tr>
              <a:tr h="1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4.539.494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4.539.494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567.899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278981"/>
                  </a:ext>
                </a:extLst>
              </a:tr>
              <a:tr h="219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Funcionamiento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4.162.418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4.162.418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521.893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333256"/>
                  </a:ext>
                </a:extLst>
              </a:tr>
              <a:tr h="1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2.475.764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2.475.764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335.451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019469"/>
                  </a:ext>
                </a:extLst>
              </a:tr>
              <a:tr h="1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3.032.444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3.032.444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196577"/>
                  </a:ext>
                </a:extLst>
              </a:tr>
              <a:tr h="1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5.634.902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5.634.902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658.110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420108"/>
                  </a:ext>
                </a:extLst>
              </a:tr>
              <a:tr h="1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4.085.220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4.085.220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224849"/>
                  </a:ext>
                </a:extLst>
              </a:tr>
              <a:tr h="1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6.109.131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6.109.131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158.916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565819"/>
                  </a:ext>
                </a:extLst>
              </a:tr>
              <a:tr h="1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5.158.763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5.158.763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148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3799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40833"/>
            <a:ext cx="79786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4689" y="1331925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7F775C85-C4A7-402F-8D97-A54A8B536D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977935"/>
              </p:ext>
            </p:extLst>
          </p:nvPr>
        </p:nvGraphicFramePr>
        <p:xfrm>
          <a:off x="544292" y="1730737"/>
          <a:ext cx="7959228" cy="4351337"/>
        </p:xfrm>
        <a:graphic>
          <a:graphicData uri="http://schemas.openxmlformats.org/drawingml/2006/table">
            <a:tbl>
              <a:tblPr/>
              <a:tblGrid>
                <a:gridCol w="262854">
                  <a:extLst>
                    <a:ext uri="{9D8B030D-6E8A-4147-A177-3AD203B41FA5}">
                      <a16:colId xmlns:a16="http://schemas.microsoft.com/office/drawing/2014/main" val="1241745913"/>
                    </a:ext>
                  </a:extLst>
                </a:gridCol>
                <a:gridCol w="262854">
                  <a:extLst>
                    <a:ext uri="{9D8B030D-6E8A-4147-A177-3AD203B41FA5}">
                      <a16:colId xmlns:a16="http://schemas.microsoft.com/office/drawing/2014/main" val="1974953352"/>
                    </a:ext>
                  </a:extLst>
                </a:gridCol>
                <a:gridCol w="262854">
                  <a:extLst>
                    <a:ext uri="{9D8B030D-6E8A-4147-A177-3AD203B41FA5}">
                      <a16:colId xmlns:a16="http://schemas.microsoft.com/office/drawing/2014/main" val="3490868607"/>
                    </a:ext>
                  </a:extLst>
                </a:gridCol>
                <a:gridCol w="2964995">
                  <a:extLst>
                    <a:ext uri="{9D8B030D-6E8A-4147-A177-3AD203B41FA5}">
                      <a16:colId xmlns:a16="http://schemas.microsoft.com/office/drawing/2014/main" val="277368199"/>
                    </a:ext>
                  </a:extLst>
                </a:gridCol>
                <a:gridCol w="704450">
                  <a:extLst>
                    <a:ext uri="{9D8B030D-6E8A-4147-A177-3AD203B41FA5}">
                      <a16:colId xmlns:a16="http://schemas.microsoft.com/office/drawing/2014/main" val="415323694"/>
                    </a:ext>
                  </a:extLst>
                </a:gridCol>
                <a:gridCol w="704450">
                  <a:extLst>
                    <a:ext uri="{9D8B030D-6E8A-4147-A177-3AD203B41FA5}">
                      <a16:colId xmlns:a16="http://schemas.microsoft.com/office/drawing/2014/main" val="770300773"/>
                    </a:ext>
                  </a:extLst>
                </a:gridCol>
                <a:gridCol w="704450">
                  <a:extLst>
                    <a:ext uri="{9D8B030D-6E8A-4147-A177-3AD203B41FA5}">
                      <a16:colId xmlns:a16="http://schemas.microsoft.com/office/drawing/2014/main" val="3938771875"/>
                    </a:ext>
                  </a:extLst>
                </a:gridCol>
                <a:gridCol w="704450">
                  <a:extLst>
                    <a:ext uri="{9D8B030D-6E8A-4147-A177-3AD203B41FA5}">
                      <a16:colId xmlns:a16="http://schemas.microsoft.com/office/drawing/2014/main" val="1559961344"/>
                    </a:ext>
                  </a:extLst>
                </a:gridCol>
                <a:gridCol w="651879">
                  <a:extLst>
                    <a:ext uri="{9D8B030D-6E8A-4147-A177-3AD203B41FA5}">
                      <a16:colId xmlns:a16="http://schemas.microsoft.com/office/drawing/2014/main" val="561572354"/>
                    </a:ext>
                  </a:extLst>
                </a:gridCol>
                <a:gridCol w="735992">
                  <a:extLst>
                    <a:ext uri="{9D8B030D-6E8A-4147-A177-3AD203B41FA5}">
                      <a16:colId xmlns:a16="http://schemas.microsoft.com/office/drawing/2014/main" val="432735006"/>
                    </a:ext>
                  </a:extLst>
                </a:gridCol>
              </a:tblGrid>
              <a:tr h="1164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780112"/>
                  </a:ext>
                </a:extLst>
              </a:tr>
              <a:tr h="2328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154927"/>
                  </a:ext>
                </a:extLst>
              </a:tr>
              <a:tr h="116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4.550.529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4.550.529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1.432.882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332656"/>
                  </a:ext>
                </a:extLst>
              </a:tr>
              <a:tr h="116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6.026.222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6.026.222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900.000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801678"/>
                  </a:ext>
                </a:extLst>
              </a:tr>
              <a:tr h="116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5.356.027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5.356.027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869.440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742806"/>
                  </a:ext>
                </a:extLst>
              </a:tr>
              <a:tr h="116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7.114.127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7.114.127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700099"/>
                  </a:ext>
                </a:extLst>
              </a:tr>
              <a:tr h="116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9.016.155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9.016.155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305329"/>
                  </a:ext>
                </a:extLst>
              </a:tr>
              <a:tr h="116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5.900.867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5.900.867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106.548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484239"/>
                  </a:ext>
                </a:extLst>
              </a:tr>
              <a:tr h="116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2.921.323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2.921.323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160.000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231618"/>
                  </a:ext>
                </a:extLst>
              </a:tr>
              <a:tr h="116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15.201.572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15.201.572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989.636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444239"/>
                  </a:ext>
                </a:extLst>
              </a:tr>
              <a:tr h="116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4.338.580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4.338.580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78.800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180008"/>
                  </a:ext>
                </a:extLst>
              </a:tr>
              <a:tr h="232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2.107.449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2.107.449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192719"/>
                  </a:ext>
                </a:extLst>
              </a:tr>
              <a:tr h="116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3.132.619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3.132.619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109361"/>
                  </a:ext>
                </a:extLst>
              </a:tr>
              <a:tr h="145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881.250.460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870.528.935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-10.721.525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129.332.180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067055"/>
                  </a:ext>
                </a:extLst>
              </a:tr>
              <a:tr h="116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881.250.460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870.528.935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-10.721.525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129.332.180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715621"/>
                  </a:ext>
                </a:extLst>
              </a:tr>
              <a:tr h="232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25.579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25.579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127909"/>
                  </a:ext>
                </a:extLst>
              </a:tr>
              <a:tr h="232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Funcionamiento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45.410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45.410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123932"/>
                  </a:ext>
                </a:extLst>
              </a:tr>
              <a:tr h="232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67.489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67.489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233760"/>
                  </a:ext>
                </a:extLst>
              </a:tr>
              <a:tr h="232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30.899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30.899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824287"/>
                  </a:ext>
                </a:extLst>
              </a:tr>
              <a:tr h="232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33.459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33.459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654834"/>
                  </a:ext>
                </a:extLst>
              </a:tr>
              <a:tr h="232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40.596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40.596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172356"/>
                  </a:ext>
                </a:extLst>
              </a:tr>
              <a:tr h="145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Funcionamiento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3.951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3.951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3.951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404330"/>
                  </a:ext>
                </a:extLst>
              </a:tr>
              <a:tr h="160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32.751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32.751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698836"/>
                  </a:ext>
                </a:extLst>
              </a:tr>
              <a:tr h="232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Funcionamiento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27.231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27.231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913499"/>
                  </a:ext>
                </a:extLst>
              </a:tr>
              <a:tr h="232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47.266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47.266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25.843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51111"/>
                  </a:ext>
                </a:extLst>
              </a:tr>
              <a:tr h="174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55.451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55.451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061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4226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40833"/>
            <a:ext cx="79639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753" y="1412776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3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1CDF3A41-BBC7-4C0A-AE81-51D67559BC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331777"/>
              </p:ext>
            </p:extLst>
          </p:nvPr>
        </p:nvGraphicFramePr>
        <p:xfrm>
          <a:off x="544292" y="1781658"/>
          <a:ext cx="7961394" cy="3660847"/>
        </p:xfrm>
        <a:graphic>
          <a:graphicData uri="http://schemas.openxmlformats.org/drawingml/2006/table">
            <a:tbl>
              <a:tblPr/>
              <a:tblGrid>
                <a:gridCol w="262926">
                  <a:extLst>
                    <a:ext uri="{9D8B030D-6E8A-4147-A177-3AD203B41FA5}">
                      <a16:colId xmlns:a16="http://schemas.microsoft.com/office/drawing/2014/main" val="1282508044"/>
                    </a:ext>
                  </a:extLst>
                </a:gridCol>
                <a:gridCol w="262926">
                  <a:extLst>
                    <a:ext uri="{9D8B030D-6E8A-4147-A177-3AD203B41FA5}">
                      <a16:colId xmlns:a16="http://schemas.microsoft.com/office/drawing/2014/main" val="1774798219"/>
                    </a:ext>
                  </a:extLst>
                </a:gridCol>
                <a:gridCol w="262926">
                  <a:extLst>
                    <a:ext uri="{9D8B030D-6E8A-4147-A177-3AD203B41FA5}">
                      <a16:colId xmlns:a16="http://schemas.microsoft.com/office/drawing/2014/main" val="3197699997"/>
                    </a:ext>
                  </a:extLst>
                </a:gridCol>
                <a:gridCol w="2965804">
                  <a:extLst>
                    <a:ext uri="{9D8B030D-6E8A-4147-A177-3AD203B41FA5}">
                      <a16:colId xmlns:a16="http://schemas.microsoft.com/office/drawing/2014/main" val="3346338746"/>
                    </a:ext>
                  </a:extLst>
                </a:gridCol>
                <a:gridCol w="704641">
                  <a:extLst>
                    <a:ext uri="{9D8B030D-6E8A-4147-A177-3AD203B41FA5}">
                      <a16:colId xmlns:a16="http://schemas.microsoft.com/office/drawing/2014/main" val="827419184"/>
                    </a:ext>
                  </a:extLst>
                </a:gridCol>
                <a:gridCol w="704641">
                  <a:extLst>
                    <a:ext uri="{9D8B030D-6E8A-4147-A177-3AD203B41FA5}">
                      <a16:colId xmlns:a16="http://schemas.microsoft.com/office/drawing/2014/main" val="3399752174"/>
                    </a:ext>
                  </a:extLst>
                </a:gridCol>
                <a:gridCol w="704641">
                  <a:extLst>
                    <a:ext uri="{9D8B030D-6E8A-4147-A177-3AD203B41FA5}">
                      <a16:colId xmlns:a16="http://schemas.microsoft.com/office/drawing/2014/main" val="2944879180"/>
                    </a:ext>
                  </a:extLst>
                </a:gridCol>
                <a:gridCol w="704641">
                  <a:extLst>
                    <a:ext uri="{9D8B030D-6E8A-4147-A177-3AD203B41FA5}">
                      <a16:colId xmlns:a16="http://schemas.microsoft.com/office/drawing/2014/main" val="2867877812"/>
                    </a:ext>
                  </a:extLst>
                </a:gridCol>
                <a:gridCol w="652056">
                  <a:extLst>
                    <a:ext uri="{9D8B030D-6E8A-4147-A177-3AD203B41FA5}">
                      <a16:colId xmlns:a16="http://schemas.microsoft.com/office/drawing/2014/main" val="3462364835"/>
                    </a:ext>
                  </a:extLst>
                </a:gridCol>
                <a:gridCol w="736192">
                  <a:extLst>
                    <a:ext uri="{9D8B030D-6E8A-4147-A177-3AD203B41FA5}">
                      <a16:colId xmlns:a16="http://schemas.microsoft.com/office/drawing/2014/main" val="1150098769"/>
                    </a:ext>
                  </a:extLst>
                </a:gridCol>
              </a:tblGrid>
              <a:tr h="1251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591366"/>
                  </a:ext>
                </a:extLst>
              </a:tr>
              <a:tr h="2503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509664"/>
                  </a:ext>
                </a:extLst>
              </a:tr>
              <a:tr h="250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16.401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16.401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794599"/>
                  </a:ext>
                </a:extLst>
              </a:tr>
              <a:tr h="250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72.027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72.027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037948"/>
                  </a:ext>
                </a:extLst>
              </a:tr>
              <a:tr h="125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43.227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43.227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990222"/>
                  </a:ext>
                </a:extLst>
              </a:tr>
              <a:tr h="250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Funcionamiento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12.403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12.403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567731"/>
                  </a:ext>
                </a:extLst>
              </a:tr>
              <a:tr h="125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327406"/>
                  </a:ext>
                </a:extLst>
              </a:tr>
              <a:tr h="125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35.222.732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34.988.558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-234.174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8.870.056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3271"/>
                  </a:ext>
                </a:extLst>
              </a:tr>
              <a:tr h="125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60.913.626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60.913.626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15.913.489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729886"/>
                  </a:ext>
                </a:extLst>
              </a:tr>
              <a:tr h="125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44.857.385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43.756.787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-1.100.598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793054"/>
                  </a:ext>
                </a:extLst>
              </a:tr>
              <a:tr h="125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55.936.825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55.593.117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-343.708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5.869.897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554237"/>
                  </a:ext>
                </a:extLst>
              </a:tr>
              <a:tr h="125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53.617.971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51.142.266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-2.475.705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5.372.235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135717"/>
                  </a:ext>
                </a:extLst>
              </a:tr>
              <a:tr h="125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54.088.263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54.088.263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10.650.000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222952"/>
                  </a:ext>
                </a:extLst>
              </a:tr>
              <a:tr h="125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71.295.712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68.420.806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-2.874.906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857.709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023980"/>
                  </a:ext>
                </a:extLst>
              </a:tr>
              <a:tr h="125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75.172.586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73.793.716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-1.378.870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13.205.362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761172"/>
                  </a:ext>
                </a:extLst>
              </a:tr>
              <a:tr h="125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85.603.328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85.551.800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-51.528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13.366.267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325940"/>
                  </a:ext>
                </a:extLst>
              </a:tr>
              <a:tr h="125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62.701.903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61.545.653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-1.156.250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11.605.108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423949"/>
                  </a:ext>
                </a:extLst>
              </a:tr>
              <a:tr h="156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34.591.721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34.591.721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3.544.774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029816"/>
                  </a:ext>
                </a:extLst>
              </a:tr>
              <a:tr h="125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36.386.096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36.386.096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9.317.100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942208"/>
                  </a:ext>
                </a:extLst>
              </a:tr>
              <a:tr h="125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96.943.206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96.731.763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-211.443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21.928.304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233507"/>
                  </a:ext>
                </a:extLst>
              </a:tr>
              <a:tr h="125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37.144.589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37.144.589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4.858.285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300551"/>
                  </a:ext>
                </a:extLst>
              </a:tr>
              <a:tr h="250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24.119.377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24.119.377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2.281.413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6694564"/>
                  </a:ext>
                </a:extLst>
              </a:tr>
              <a:tr h="125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47.348.379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46.454.036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-894.343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1.651.387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53827"/>
                  </a:ext>
                </a:extLst>
              </a:tr>
              <a:tr h="125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FONDEMA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4.721.945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4.721.945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477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0189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40833"/>
            <a:ext cx="79639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50:  PROGRAMA DE BENEFICIOS FET –Covid - 19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753" y="1412776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F8B9F21-7073-487D-9F90-DA5AD5E7D2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205848"/>
              </p:ext>
            </p:extLst>
          </p:nvPr>
        </p:nvGraphicFramePr>
        <p:xfrm>
          <a:off x="533207" y="1781658"/>
          <a:ext cx="7961394" cy="1330228"/>
        </p:xfrm>
        <a:graphic>
          <a:graphicData uri="http://schemas.openxmlformats.org/drawingml/2006/table">
            <a:tbl>
              <a:tblPr/>
              <a:tblGrid>
                <a:gridCol w="262926">
                  <a:extLst>
                    <a:ext uri="{9D8B030D-6E8A-4147-A177-3AD203B41FA5}">
                      <a16:colId xmlns:a16="http://schemas.microsoft.com/office/drawing/2014/main" val="1698657372"/>
                    </a:ext>
                  </a:extLst>
                </a:gridCol>
                <a:gridCol w="262926">
                  <a:extLst>
                    <a:ext uri="{9D8B030D-6E8A-4147-A177-3AD203B41FA5}">
                      <a16:colId xmlns:a16="http://schemas.microsoft.com/office/drawing/2014/main" val="3882733931"/>
                    </a:ext>
                  </a:extLst>
                </a:gridCol>
                <a:gridCol w="262926">
                  <a:extLst>
                    <a:ext uri="{9D8B030D-6E8A-4147-A177-3AD203B41FA5}">
                      <a16:colId xmlns:a16="http://schemas.microsoft.com/office/drawing/2014/main" val="221105369"/>
                    </a:ext>
                  </a:extLst>
                </a:gridCol>
                <a:gridCol w="2965804">
                  <a:extLst>
                    <a:ext uri="{9D8B030D-6E8A-4147-A177-3AD203B41FA5}">
                      <a16:colId xmlns:a16="http://schemas.microsoft.com/office/drawing/2014/main" val="2045767592"/>
                    </a:ext>
                  </a:extLst>
                </a:gridCol>
                <a:gridCol w="704641">
                  <a:extLst>
                    <a:ext uri="{9D8B030D-6E8A-4147-A177-3AD203B41FA5}">
                      <a16:colId xmlns:a16="http://schemas.microsoft.com/office/drawing/2014/main" val="540071753"/>
                    </a:ext>
                  </a:extLst>
                </a:gridCol>
                <a:gridCol w="704641">
                  <a:extLst>
                    <a:ext uri="{9D8B030D-6E8A-4147-A177-3AD203B41FA5}">
                      <a16:colId xmlns:a16="http://schemas.microsoft.com/office/drawing/2014/main" val="3673671166"/>
                    </a:ext>
                  </a:extLst>
                </a:gridCol>
                <a:gridCol w="704641">
                  <a:extLst>
                    <a:ext uri="{9D8B030D-6E8A-4147-A177-3AD203B41FA5}">
                      <a16:colId xmlns:a16="http://schemas.microsoft.com/office/drawing/2014/main" val="2358403628"/>
                    </a:ext>
                  </a:extLst>
                </a:gridCol>
                <a:gridCol w="704641">
                  <a:extLst>
                    <a:ext uri="{9D8B030D-6E8A-4147-A177-3AD203B41FA5}">
                      <a16:colId xmlns:a16="http://schemas.microsoft.com/office/drawing/2014/main" val="1715616040"/>
                    </a:ext>
                  </a:extLst>
                </a:gridCol>
                <a:gridCol w="652056">
                  <a:extLst>
                    <a:ext uri="{9D8B030D-6E8A-4147-A177-3AD203B41FA5}">
                      <a16:colId xmlns:a16="http://schemas.microsoft.com/office/drawing/2014/main" val="685647113"/>
                    </a:ext>
                  </a:extLst>
                </a:gridCol>
                <a:gridCol w="736192">
                  <a:extLst>
                    <a:ext uri="{9D8B030D-6E8A-4147-A177-3AD203B41FA5}">
                      <a16:colId xmlns:a16="http://schemas.microsoft.com/office/drawing/2014/main" val="1040609419"/>
                    </a:ext>
                  </a:extLst>
                </a:gridCol>
              </a:tblGrid>
              <a:tr h="1564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92226"/>
                  </a:ext>
                </a:extLst>
              </a:tr>
              <a:tr h="3834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533814"/>
                  </a:ext>
                </a:extLst>
              </a:tr>
              <a:tr h="1643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250.000.000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992686"/>
                  </a:ext>
                </a:extLst>
              </a:tr>
              <a:tr h="1251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250.000.000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202918"/>
                  </a:ext>
                </a:extLst>
              </a:tr>
              <a:tr h="1251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250.000.000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764046"/>
                  </a:ext>
                </a:extLst>
              </a:tr>
              <a:tr h="1251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IFE Rebrote Cuarentena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73418"/>
                  </a:ext>
                </a:extLst>
              </a:tr>
              <a:tr h="1251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IFE Rebrote Transición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250.000.000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14463"/>
                  </a:ext>
                </a:extLst>
              </a:tr>
              <a:tr h="1251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Covid Rebrote Preparación y Apertura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982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609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64960" y="742486"/>
            <a:ext cx="80140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64959" y="1387999"/>
            <a:ext cx="8014082" cy="3135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8284" y="3829005"/>
            <a:ext cx="8070757" cy="3135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32064D65-2674-42BF-AF54-2F5C7E9F9E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76086"/>
              </p:ext>
            </p:extLst>
          </p:nvPr>
        </p:nvGraphicFramePr>
        <p:xfrm>
          <a:off x="564959" y="1787296"/>
          <a:ext cx="8021443" cy="1730989"/>
        </p:xfrm>
        <a:graphic>
          <a:graphicData uri="http://schemas.openxmlformats.org/drawingml/2006/table">
            <a:tbl>
              <a:tblPr/>
              <a:tblGrid>
                <a:gridCol w="275461">
                  <a:extLst>
                    <a:ext uri="{9D8B030D-6E8A-4147-A177-3AD203B41FA5}">
                      <a16:colId xmlns:a16="http://schemas.microsoft.com/office/drawing/2014/main" val="3784636504"/>
                    </a:ext>
                  </a:extLst>
                </a:gridCol>
                <a:gridCol w="275461">
                  <a:extLst>
                    <a:ext uri="{9D8B030D-6E8A-4147-A177-3AD203B41FA5}">
                      <a16:colId xmlns:a16="http://schemas.microsoft.com/office/drawing/2014/main" val="4175051709"/>
                    </a:ext>
                  </a:extLst>
                </a:gridCol>
                <a:gridCol w="3107209">
                  <a:extLst>
                    <a:ext uri="{9D8B030D-6E8A-4147-A177-3AD203B41FA5}">
                      <a16:colId xmlns:a16="http://schemas.microsoft.com/office/drawing/2014/main" val="3730144261"/>
                    </a:ext>
                  </a:extLst>
                </a:gridCol>
                <a:gridCol w="738237">
                  <a:extLst>
                    <a:ext uri="{9D8B030D-6E8A-4147-A177-3AD203B41FA5}">
                      <a16:colId xmlns:a16="http://schemas.microsoft.com/office/drawing/2014/main" val="3524873611"/>
                    </a:ext>
                  </a:extLst>
                </a:gridCol>
                <a:gridCol w="738237">
                  <a:extLst>
                    <a:ext uri="{9D8B030D-6E8A-4147-A177-3AD203B41FA5}">
                      <a16:colId xmlns:a16="http://schemas.microsoft.com/office/drawing/2014/main" val="2206037152"/>
                    </a:ext>
                  </a:extLst>
                </a:gridCol>
                <a:gridCol w="738237">
                  <a:extLst>
                    <a:ext uri="{9D8B030D-6E8A-4147-A177-3AD203B41FA5}">
                      <a16:colId xmlns:a16="http://schemas.microsoft.com/office/drawing/2014/main" val="1204308185"/>
                    </a:ext>
                  </a:extLst>
                </a:gridCol>
                <a:gridCol w="738237">
                  <a:extLst>
                    <a:ext uri="{9D8B030D-6E8A-4147-A177-3AD203B41FA5}">
                      <a16:colId xmlns:a16="http://schemas.microsoft.com/office/drawing/2014/main" val="2566698400"/>
                    </a:ext>
                  </a:extLst>
                </a:gridCol>
                <a:gridCol w="705182">
                  <a:extLst>
                    <a:ext uri="{9D8B030D-6E8A-4147-A177-3AD203B41FA5}">
                      <a16:colId xmlns:a16="http://schemas.microsoft.com/office/drawing/2014/main" val="3244711317"/>
                    </a:ext>
                  </a:extLst>
                </a:gridCol>
                <a:gridCol w="705182">
                  <a:extLst>
                    <a:ext uri="{9D8B030D-6E8A-4147-A177-3AD203B41FA5}">
                      <a16:colId xmlns:a16="http://schemas.microsoft.com/office/drawing/2014/main" val="1659500718"/>
                    </a:ext>
                  </a:extLst>
                </a:gridCol>
              </a:tblGrid>
              <a:tr h="1300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659329"/>
                  </a:ext>
                </a:extLst>
              </a:tr>
              <a:tr h="3981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478164"/>
                  </a:ext>
                </a:extLst>
              </a:tr>
              <a:tr h="138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1.370.787.418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1.417.374.845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206.609.653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822527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10.950.937.410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10.586.400.378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-364.537.032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2.398.828.735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279508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7.099.497.815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7.099.497.815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546.346.586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508484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40.483.426.579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333.098.151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6.880.015.653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538239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202.226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505565,0%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505565,0%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41809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525.537.350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525.537.350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530.894.668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536116"/>
                  </a:ext>
                </a:extLst>
              </a:tr>
              <a:tr h="154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Diagnósticos y Tratamientos de Alto Costo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119.934.089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119.934.089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189.099.340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241320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547.116.346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547.116.346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13.591.050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206943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Beneficios FET - Covid - 19 2021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250.000.000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07287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2C95D404-CA98-4CF8-98D2-86A1DC67D0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472448"/>
              </p:ext>
            </p:extLst>
          </p:nvPr>
        </p:nvGraphicFramePr>
        <p:xfrm>
          <a:off x="564959" y="4226569"/>
          <a:ext cx="8021443" cy="1314418"/>
        </p:xfrm>
        <a:graphic>
          <a:graphicData uri="http://schemas.openxmlformats.org/drawingml/2006/table">
            <a:tbl>
              <a:tblPr/>
              <a:tblGrid>
                <a:gridCol w="275461">
                  <a:extLst>
                    <a:ext uri="{9D8B030D-6E8A-4147-A177-3AD203B41FA5}">
                      <a16:colId xmlns:a16="http://schemas.microsoft.com/office/drawing/2014/main" val="2260191324"/>
                    </a:ext>
                  </a:extLst>
                </a:gridCol>
                <a:gridCol w="275461">
                  <a:extLst>
                    <a:ext uri="{9D8B030D-6E8A-4147-A177-3AD203B41FA5}">
                      <a16:colId xmlns:a16="http://schemas.microsoft.com/office/drawing/2014/main" val="3625333815"/>
                    </a:ext>
                  </a:extLst>
                </a:gridCol>
                <a:gridCol w="3107209">
                  <a:extLst>
                    <a:ext uri="{9D8B030D-6E8A-4147-A177-3AD203B41FA5}">
                      <a16:colId xmlns:a16="http://schemas.microsoft.com/office/drawing/2014/main" val="3944083005"/>
                    </a:ext>
                  </a:extLst>
                </a:gridCol>
                <a:gridCol w="738237">
                  <a:extLst>
                    <a:ext uri="{9D8B030D-6E8A-4147-A177-3AD203B41FA5}">
                      <a16:colId xmlns:a16="http://schemas.microsoft.com/office/drawing/2014/main" val="1437908965"/>
                    </a:ext>
                  </a:extLst>
                </a:gridCol>
                <a:gridCol w="738237">
                  <a:extLst>
                    <a:ext uri="{9D8B030D-6E8A-4147-A177-3AD203B41FA5}">
                      <a16:colId xmlns:a16="http://schemas.microsoft.com/office/drawing/2014/main" val="2305809276"/>
                    </a:ext>
                  </a:extLst>
                </a:gridCol>
                <a:gridCol w="738237">
                  <a:extLst>
                    <a:ext uri="{9D8B030D-6E8A-4147-A177-3AD203B41FA5}">
                      <a16:colId xmlns:a16="http://schemas.microsoft.com/office/drawing/2014/main" val="2001970237"/>
                    </a:ext>
                  </a:extLst>
                </a:gridCol>
                <a:gridCol w="738237">
                  <a:extLst>
                    <a:ext uri="{9D8B030D-6E8A-4147-A177-3AD203B41FA5}">
                      <a16:colId xmlns:a16="http://schemas.microsoft.com/office/drawing/2014/main" val="323248388"/>
                    </a:ext>
                  </a:extLst>
                </a:gridCol>
                <a:gridCol w="705182">
                  <a:extLst>
                    <a:ext uri="{9D8B030D-6E8A-4147-A177-3AD203B41FA5}">
                      <a16:colId xmlns:a16="http://schemas.microsoft.com/office/drawing/2014/main" val="481566571"/>
                    </a:ext>
                  </a:extLst>
                </a:gridCol>
                <a:gridCol w="705182">
                  <a:extLst>
                    <a:ext uri="{9D8B030D-6E8A-4147-A177-3AD203B41FA5}">
                      <a16:colId xmlns:a16="http://schemas.microsoft.com/office/drawing/2014/main" val="2259208279"/>
                    </a:ext>
                  </a:extLst>
                </a:gridCol>
              </a:tblGrid>
              <a:tr h="129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166566"/>
                  </a:ext>
                </a:extLst>
              </a:tr>
              <a:tr h="3965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395666"/>
                  </a:ext>
                </a:extLst>
              </a:tr>
              <a:tr h="137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11.798.339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11.798.339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3.247.792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194383"/>
                  </a:ext>
                </a:extLst>
              </a:tr>
              <a:tr h="129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229.184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668991"/>
                  </a:ext>
                </a:extLst>
              </a:tr>
              <a:tr h="129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37.624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106770"/>
                  </a:ext>
                </a:extLst>
              </a:tr>
              <a:tr h="129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3.006.200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3.006.200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23.941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850236"/>
                  </a:ext>
                </a:extLst>
              </a:tr>
              <a:tr h="129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Estabilización Económica y Social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1.321.465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1.321.465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9.524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849618"/>
                  </a:ext>
                </a:extLst>
              </a:tr>
              <a:tr h="129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591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29208" y="734166"/>
            <a:ext cx="80752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02:  SUBSIDIOS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18862" y="1412776"/>
            <a:ext cx="8085583" cy="3161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E9639062-8DA4-4621-A011-871493FE45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12459"/>
              </p:ext>
            </p:extLst>
          </p:nvPr>
        </p:nvGraphicFramePr>
        <p:xfrm>
          <a:off x="518861" y="1728936"/>
          <a:ext cx="8085582" cy="4078745"/>
        </p:xfrm>
        <a:graphic>
          <a:graphicData uri="http://schemas.openxmlformats.org/drawingml/2006/table">
            <a:tbl>
              <a:tblPr/>
              <a:tblGrid>
                <a:gridCol w="253149">
                  <a:extLst>
                    <a:ext uri="{9D8B030D-6E8A-4147-A177-3AD203B41FA5}">
                      <a16:colId xmlns:a16="http://schemas.microsoft.com/office/drawing/2014/main" val="2650384588"/>
                    </a:ext>
                  </a:extLst>
                </a:gridCol>
                <a:gridCol w="253149">
                  <a:extLst>
                    <a:ext uri="{9D8B030D-6E8A-4147-A177-3AD203B41FA5}">
                      <a16:colId xmlns:a16="http://schemas.microsoft.com/office/drawing/2014/main" val="3633876581"/>
                    </a:ext>
                  </a:extLst>
                </a:gridCol>
                <a:gridCol w="253149">
                  <a:extLst>
                    <a:ext uri="{9D8B030D-6E8A-4147-A177-3AD203B41FA5}">
                      <a16:colId xmlns:a16="http://schemas.microsoft.com/office/drawing/2014/main" val="1563790579"/>
                    </a:ext>
                  </a:extLst>
                </a:gridCol>
                <a:gridCol w="2855521">
                  <a:extLst>
                    <a:ext uri="{9D8B030D-6E8A-4147-A177-3AD203B41FA5}">
                      <a16:colId xmlns:a16="http://schemas.microsoft.com/office/drawing/2014/main" val="3403694956"/>
                    </a:ext>
                  </a:extLst>
                </a:gridCol>
                <a:gridCol w="850581">
                  <a:extLst>
                    <a:ext uri="{9D8B030D-6E8A-4147-A177-3AD203B41FA5}">
                      <a16:colId xmlns:a16="http://schemas.microsoft.com/office/drawing/2014/main" val="4101292077"/>
                    </a:ext>
                  </a:extLst>
                </a:gridCol>
                <a:gridCol w="830329">
                  <a:extLst>
                    <a:ext uri="{9D8B030D-6E8A-4147-A177-3AD203B41FA5}">
                      <a16:colId xmlns:a16="http://schemas.microsoft.com/office/drawing/2014/main" val="3257887474"/>
                    </a:ext>
                  </a:extLst>
                </a:gridCol>
                <a:gridCol w="751853">
                  <a:extLst>
                    <a:ext uri="{9D8B030D-6E8A-4147-A177-3AD203B41FA5}">
                      <a16:colId xmlns:a16="http://schemas.microsoft.com/office/drawing/2014/main" val="123679993"/>
                    </a:ext>
                  </a:extLst>
                </a:gridCol>
                <a:gridCol w="812609">
                  <a:extLst>
                    <a:ext uri="{9D8B030D-6E8A-4147-A177-3AD203B41FA5}">
                      <a16:colId xmlns:a16="http://schemas.microsoft.com/office/drawing/2014/main" val="2508919680"/>
                    </a:ext>
                  </a:extLst>
                </a:gridCol>
                <a:gridCol w="617684">
                  <a:extLst>
                    <a:ext uri="{9D8B030D-6E8A-4147-A177-3AD203B41FA5}">
                      <a16:colId xmlns:a16="http://schemas.microsoft.com/office/drawing/2014/main" val="1244352511"/>
                    </a:ext>
                  </a:extLst>
                </a:gridCol>
                <a:gridCol w="607558">
                  <a:extLst>
                    <a:ext uri="{9D8B030D-6E8A-4147-A177-3AD203B41FA5}">
                      <a16:colId xmlns:a16="http://schemas.microsoft.com/office/drawing/2014/main" val="1638719487"/>
                    </a:ext>
                  </a:extLst>
                </a:gridCol>
              </a:tblGrid>
              <a:tr h="1502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412" marR="7412" marT="7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12" marR="7412" marT="7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1624254"/>
                  </a:ext>
                </a:extLst>
              </a:tr>
              <a:tr h="3981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378080"/>
                  </a:ext>
                </a:extLst>
              </a:tr>
              <a:tr h="1577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1.370.787.418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1.417.374.845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206.609.653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903496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101.777.277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101.777.277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19.544.422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10716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101.777.277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101.777.277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19.544.422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014382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52.559.611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52.559.611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11.243.125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746259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Bono Laboral Ley N° 20.305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49.217.666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49.217.666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8.301.297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863037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1.194.558.118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1.194.558.118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175.365.069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077134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1.078.602.931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1.078.602.931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158.215.319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648490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Subvenciones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3.536.264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3.536.264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12.300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041842"/>
                  </a:ext>
                </a:extLst>
              </a:tr>
              <a:tr h="240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Región Magallanes y de la Antártica Chilena, y Subsidio Isla de Pascua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38.656.814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38.656.814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4.838.179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792461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573.035.509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573.035.509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73.748.010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957432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Cesantía Art. 69 D.F.L. (T.y P.S.) N° 150, de 1981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531152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Subsidio Familiar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312.712.853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312.712.853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58.589.000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097322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Agua Potable Art.1° Ley N° 18.778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79.437.143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79.437.143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8.485.471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780587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 la Contratación de Mano de Obra Ley N° 19.853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70.726.041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70.726.041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10.994.380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409166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Tarifas Eléctricas Art.151 D.F.L. (E.F. y T.) N° 4, de 2006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644501"/>
                  </a:ext>
                </a:extLst>
              </a:tr>
              <a:tr h="240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Ley N° 20.330 para Deudores Crédito Universitario, Leyes N° 19.287 y 20.027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488.287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488.287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894294"/>
                  </a:ext>
                </a:extLst>
              </a:tr>
              <a:tr h="127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20.765,  Art. 3° N° 6)  MEPCO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202691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115.955.187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115.955.187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17.149.750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650351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114.014.370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114.014.370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16.733.700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251726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416.050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018336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74.452.023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121.039.450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11.700.162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555254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73.429.513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120.016.940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11.700.162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221432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68.654.435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115.241.862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11.191.343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664118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Fomento y Desarrollo de las Regiones Extremas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3.143.723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3.143.723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152.514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345730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356.305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388639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768368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429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19855"/>
            <a:ext cx="810460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383399"/>
            <a:ext cx="8104606" cy="3297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4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C1F25B8-1D7D-4FB4-8DC9-ECD3B5F559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243082"/>
              </p:ext>
            </p:extLst>
          </p:nvPr>
        </p:nvGraphicFramePr>
        <p:xfrm>
          <a:off x="534010" y="1744866"/>
          <a:ext cx="8094719" cy="4153316"/>
        </p:xfrm>
        <a:graphic>
          <a:graphicData uri="http://schemas.openxmlformats.org/drawingml/2006/table">
            <a:tbl>
              <a:tblPr/>
              <a:tblGrid>
                <a:gridCol w="242575">
                  <a:extLst>
                    <a:ext uri="{9D8B030D-6E8A-4147-A177-3AD203B41FA5}">
                      <a16:colId xmlns:a16="http://schemas.microsoft.com/office/drawing/2014/main" val="1565750120"/>
                    </a:ext>
                  </a:extLst>
                </a:gridCol>
                <a:gridCol w="242575">
                  <a:extLst>
                    <a:ext uri="{9D8B030D-6E8A-4147-A177-3AD203B41FA5}">
                      <a16:colId xmlns:a16="http://schemas.microsoft.com/office/drawing/2014/main" val="4176915117"/>
                    </a:ext>
                  </a:extLst>
                </a:gridCol>
                <a:gridCol w="242575">
                  <a:extLst>
                    <a:ext uri="{9D8B030D-6E8A-4147-A177-3AD203B41FA5}">
                      <a16:colId xmlns:a16="http://schemas.microsoft.com/office/drawing/2014/main" val="3540491956"/>
                    </a:ext>
                  </a:extLst>
                </a:gridCol>
                <a:gridCol w="2736243">
                  <a:extLst>
                    <a:ext uri="{9D8B030D-6E8A-4147-A177-3AD203B41FA5}">
                      <a16:colId xmlns:a16="http://schemas.microsoft.com/office/drawing/2014/main" val="3872664762"/>
                    </a:ext>
                  </a:extLst>
                </a:gridCol>
                <a:gridCol w="720446">
                  <a:extLst>
                    <a:ext uri="{9D8B030D-6E8A-4147-A177-3AD203B41FA5}">
                      <a16:colId xmlns:a16="http://schemas.microsoft.com/office/drawing/2014/main" val="1773101031"/>
                    </a:ext>
                  </a:extLst>
                </a:gridCol>
                <a:gridCol w="756833">
                  <a:extLst>
                    <a:ext uri="{9D8B030D-6E8A-4147-A177-3AD203B41FA5}">
                      <a16:colId xmlns:a16="http://schemas.microsoft.com/office/drawing/2014/main" val="4132888501"/>
                    </a:ext>
                  </a:extLst>
                </a:gridCol>
                <a:gridCol w="756833">
                  <a:extLst>
                    <a:ext uri="{9D8B030D-6E8A-4147-A177-3AD203B41FA5}">
                      <a16:colId xmlns:a16="http://schemas.microsoft.com/office/drawing/2014/main" val="4059097288"/>
                    </a:ext>
                  </a:extLst>
                </a:gridCol>
                <a:gridCol w="785942">
                  <a:extLst>
                    <a:ext uri="{9D8B030D-6E8A-4147-A177-3AD203B41FA5}">
                      <a16:colId xmlns:a16="http://schemas.microsoft.com/office/drawing/2014/main" val="3988032942"/>
                    </a:ext>
                  </a:extLst>
                </a:gridCol>
                <a:gridCol w="834457">
                  <a:extLst>
                    <a:ext uri="{9D8B030D-6E8A-4147-A177-3AD203B41FA5}">
                      <a16:colId xmlns:a16="http://schemas.microsoft.com/office/drawing/2014/main" val="1214892033"/>
                    </a:ext>
                  </a:extLst>
                </a:gridCol>
                <a:gridCol w="776240">
                  <a:extLst>
                    <a:ext uri="{9D8B030D-6E8A-4147-A177-3AD203B41FA5}">
                      <a16:colId xmlns:a16="http://schemas.microsoft.com/office/drawing/2014/main" val="2305844357"/>
                    </a:ext>
                  </a:extLst>
                </a:gridCol>
              </a:tblGrid>
              <a:tr h="1416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538668"/>
                  </a:ext>
                </a:extLst>
              </a:tr>
              <a:tr h="3471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373829"/>
                  </a:ext>
                </a:extLst>
              </a:tr>
              <a:tr h="1487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10.950.937.410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10.586.400.378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-364.537.032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2.398.828.735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576916"/>
                  </a:ext>
                </a:extLst>
              </a:tr>
              <a:tr h="113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9.405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778068"/>
                  </a:ext>
                </a:extLst>
              </a:tr>
              <a:tr h="113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193.865.544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193.865.544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27.899.295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715087"/>
                  </a:ext>
                </a:extLst>
              </a:tr>
              <a:tr h="113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10.805.576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10.805.576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2.500.000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566914"/>
                  </a:ext>
                </a:extLst>
              </a:tr>
              <a:tr h="113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Seguro Social de los Empleados Públicos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10.805.576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10.805.576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2.500.000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083324"/>
                  </a:ext>
                </a:extLst>
              </a:tr>
              <a:tr h="113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183.059.958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183.059.958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25.399.295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435582"/>
                  </a:ext>
                </a:extLst>
              </a:tr>
              <a:tr h="113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Pensiones Mínimas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183.059.958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183.059.958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25.399.295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557072"/>
                  </a:ext>
                </a:extLst>
              </a:tr>
              <a:tr h="113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914528"/>
                  </a:ext>
                </a:extLst>
              </a:tr>
              <a:tr h="113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117824"/>
                  </a:ext>
                </a:extLst>
              </a:tr>
              <a:tr h="113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4.223.848.335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4.109.311.303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-114.537.032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130.073.753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13104"/>
                  </a:ext>
                </a:extLst>
              </a:tr>
              <a:tr h="113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137.365.889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137.365.889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11.594.236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897578"/>
                  </a:ext>
                </a:extLst>
              </a:tr>
              <a:tr h="113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Simplificado Gravámenes a Exportadores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1.967.741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1.967.741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186.539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88651"/>
                  </a:ext>
                </a:extLst>
              </a:tr>
              <a:tr h="113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4.601.250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4.601.250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1.342.722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839382"/>
                  </a:ext>
                </a:extLst>
              </a:tr>
              <a:tr h="113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Cesantía Solidario Ley N° 19.728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11.598.483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11.598.483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1.921.283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146976"/>
                  </a:ext>
                </a:extLst>
              </a:tr>
              <a:tr h="2267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Ahorro Previsional Voluntario Art.20 O D.L. N° 3.500, de 1980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14.252.343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14.252.343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-772.355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921809"/>
                  </a:ext>
                </a:extLst>
              </a:tr>
              <a:tr h="1204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204204"/>
                  </a:ext>
                </a:extLst>
              </a:tr>
              <a:tr h="2267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Reembolso Gasto Electoral a Candidatos y Partidos Políticos, Ley N° 19.884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85.530.169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85.530.169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9.121.509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056611"/>
                  </a:ext>
                </a:extLst>
              </a:tr>
              <a:tr h="113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Vocales de Mesa Ley N° 20.568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12.094.306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12.094.306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9.294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738212"/>
                  </a:ext>
                </a:extLst>
              </a:tr>
              <a:tr h="113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 6° ley N° 21.256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428.337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4283370,0%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4283370,0%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564712"/>
                  </a:ext>
                </a:extLst>
              </a:tr>
              <a:tr h="113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Permanente a los Partidos Políticos Ley N°20.900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7.321.577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7.321.577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1.287.168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472046"/>
                  </a:ext>
                </a:extLst>
              </a:tr>
              <a:tr h="113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Clase Media ley N° 21.252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-1.930.261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041478"/>
                  </a:ext>
                </a:extLst>
              </a:tr>
              <a:tr h="113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2.144.716.525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2.144.716.525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43.327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701825"/>
                  </a:ext>
                </a:extLst>
              </a:tr>
              <a:tr h="113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Externos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28.051.710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28.051.710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517219"/>
                  </a:ext>
                </a:extLst>
              </a:tr>
              <a:tr h="113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43.327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345295"/>
                  </a:ext>
                </a:extLst>
              </a:tr>
              <a:tr h="113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 Ley N° 20.128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2.116.664.815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2.116.664.815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805560"/>
                  </a:ext>
                </a:extLst>
              </a:tr>
              <a:tr h="141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1.941.765.911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1.827.228.879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-114.537.032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118.608.387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679514"/>
                  </a:ext>
                </a:extLst>
              </a:tr>
              <a:tr h="12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y Devoluciones Varias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306.750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306.750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-527.585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335195"/>
                  </a:ext>
                </a:extLst>
              </a:tr>
              <a:tr h="141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para Financiamientos Comprometidos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1.413.259.298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1.378.458.712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-34.800.586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106.704.348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950809"/>
                  </a:ext>
                </a:extLst>
              </a:tr>
              <a:tr h="141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Constitucional Ley N° 17.997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5.292.550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5.292.550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882.090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820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3127" y="669976"/>
            <a:ext cx="811169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6710" y="1338877"/>
            <a:ext cx="8124164" cy="2893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4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01DA079A-FA3D-4E96-8E84-5452833634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270766"/>
              </p:ext>
            </p:extLst>
          </p:nvPr>
        </p:nvGraphicFramePr>
        <p:xfrm>
          <a:off x="517221" y="1706071"/>
          <a:ext cx="8097747" cy="4345181"/>
        </p:xfrm>
        <a:graphic>
          <a:graphicData uri="http://schemas.openxmlformats.org/drawingml/2006/table">
            <a:tbl>
              <a:tblPr/>
              <a:tblGrid>
                <a:gridCol w="242665">
                  <a:extLst>
                    <a:ext uri="{9D8B030D-6E8A-4147-A177-3AD203B41FA5}">
                      <a16:colId xmlns:a16="http://schemas.microsoft.com/office/drawing/2014/main" val="3872300659"/>
                    </a:ext>
                  </a:extLst>
                </a:gridCol>
                <a:gridCol w="242665">
                  <a:extLst>
                    <a:ext uri="{9D8B030D-6E8A-4147-A177-3AD203B41FA5}">
                      <a16:colId xmlns:a16="http://schemas.microsoft.com/office/drawing/2014/main" val="4199911400"/>
                    </a:ext>
                  </a:extLst>
                </a:gridCol>
                <a:gridCol w="242665">
                  <a:extLst>
                    <a:ext uri="{9D8B030D-6E8A-4147-A177-3AD203B41FA5}">
                      <a16:colId xmlns:a16="http://schemas.microsoft.com/office/drawing/2014/main" val="2501266422"/>
                    </a:ext>
                  </a:extLst>
                </a:gridCol>
                <a:gridCol w="2737267">
                  <a:extLst>
                    <a:ext uri="{9D8B030D-6E8A-4147-A177-3AD203B41FA5}">
                      <a16:colId xmlns:a16="http://schemas.microsoft.com/office/drawing/2014/main" val="1737968931"/>
                    </a:ext>
                  </a:extLst>
                </a:gridCol>
                <a:gridCol w="720716">
                  <a:extLst>
                    <a:ext uri="{9D8B030D-6E8A-4147-A177-3AD203B41FA5}">
                      <a16:colId xmlns:a16="http://schemas.microsoft.com/office/drawing/2014/main" val="3260008690"/>
                    </a:ext>
                  </a:extLst>
                </a:gridCol>
                <a:gridCol w="757117">
                  <a:extLst>
                    <a:ext uri="{9D8B030D-6E8A-4147-A177-3AD203B41FA5}">
                      <a16:colId xmlns:a16="http://schemas.microsoft.com/office/drawing/2014/main" val="406044653"/>
                    </a:ext>
                  </a:extLst>
                </a:gridCol>
                <a:gridCol w="757117">
                  <a:extLst>
                    <a:ext uri="{9D8B030D-6E8A-4147-A177-3AD203B41FA5}">
                      <a16:colId xmlns:a16="http://schemas.microsoft.com/office/drawing/2014/main" val="2296324886"/>
                    </a:ext>
                  </a:extLst>
                </a:gridCol>
                <a:gridCol w="786236">
                  <a:extLst>
                    <a:ext uri="{9D8B030D-6E8A-4147-A177-3AD203B41FA5}">
                      <a16:colId xmlns:a16="http://schemas.microsoft.com/office/drawing/2014/main" val="559637723"/>
                    </a:ext>
                  </a:extLst>
                </a:gridCol>
                <a:gridCol w="834769">
                  <a:extLst>
                    <a:ext uri="{9D8B030D-6E8A-4147-A177-3AD203B41FA5}">
                      <a16:colId xmlns:a16="http://schemas.microsoft.com/office/drawing/2014/main" val="4053398318"/>
                    </a:ext>
                  </a:extLst>
                </a:gridCol>
                <a:gridCol w="776530">
                  <a:extLst>
                    <a:ext uri="{9D8B030D-6E8A-4147-A177-3AD203B41FA5}">
                      <a16:colId xmlns:a16="http://schemas.microsoft.com/office/drawing/2014/main" val="489968056"/>
                    </a:ext>
                  </a:extLst>
                </a:gridCol>
              </a:tblGrid>
              <a:tr h="1343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628578"/>
                  </a:ext>
                </a:extLst>
              </a:tr>
              <a:tr h="3223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078797"/>
                  </a:ext>
                </a:extLst>
              </a:tr>
              <a:tr h="10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al Fondo Común Municipal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52.991.344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52.991.344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52276"/>
                  </a:ext>
                </a:extLst>
              </a:tr>
              <a:tr h="214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Tarifas de Cargo Fiscal en Acuerdos, Convenios o Tratados Internacionales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4.527.767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4.527.767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247.121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707178"/>
                  </a:ext>
                </a:extLst>
              </a:tr>
              <a:tr h="10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para la Transparencia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6.781.495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6.781.495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939.248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547438"/>
                  </a:ext>
                </a:extLst>
              </a:tr>
              <a:tr h="10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Calificador de Elecciones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2.229.799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2.229.799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104.613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387596"/>
                  </a:ext>
                </a:extLst>
              </a:tr>
              <a:tr h="10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Electorales Regionales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6.687.474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6.687.474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528.564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433120"/>
                  </a:ext>
                </a:extLst>
              </a:tr>
              <a:tr h="10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 contra el  Desempleo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-33.936.436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-33.936.446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261929"/>
                  </a:ext>
                </a:extLst>
              </a:tr>
              <a:tr h="10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Defensa de la Libre Competencia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2.089.137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2.089.137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376.237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328068"/>
                  </a:ext>
                </a:extLst>
              </a:tr>
              <a:tr h="120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y Asignaciones Variables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289.009.895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289.009.895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557905"/>
                  </a:ext>
                </a:extLst>
              </a:tr>
              <a:tr h="214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Municipal  Zonas Extremas Ley N° 20.198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4.615.974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4.615.974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1.120.483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792520"/>
                  </a:ext>
                </a:extLst>
              </a:tr>
              <a:tr h="214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Asistentes de la Educación Zonas Extremas  Ley N° 20.313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13.008.654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13.008.654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2.962.954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210129"/>
                  </a:ext>
                </a:extLst>
              </a:tr>
              <a:tr h="10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Derechos Humanos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11.635.816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11.635.816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1.944.237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187614"/>
                  </a:ext>
                </a:extLst>
              </a:tr>
              <a:tr h="10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Ambientales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5.516.773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5.516.773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218.053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392143"/>
                  </a:ext>
                </a:extLst>
              </a:tr>
              <a:tr h="10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de los Derechos de la Niñez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2.547.334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2.547.334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424.556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580760"/>
                  </a:ext>
                </a:extLst>
              </a:tr>
              <a:tr h="154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604610"/>
                  </a:ext>
                </a:extLst>
              </a:tr>
              <a:tr h="141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Art. 129 bis 19 Código de Aguas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2.375.501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2.375.501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706857"/>
                  </a:ext>
                </a:extLst>
              </a:tr>
              <a:tr h="141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Art. 44 ley N° 20.883, Bonificación Adicional Zonas Extremas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015"/>
                  </a:ext>
                </a:extLst>
              </a:tr>
              <a:tr h="10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Retiro Funcionarios Municipales Ley N° 21.135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7.693.290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7.693.290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228.493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042556"/>
                  </a:ext>
                </a:extLst>
              </a:tr>
              <a:tr h="214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mensual funcionarios municipales, ley N° 21.196, Art. 46 y ley N° 21.306, Art. 67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8.000.000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8.000.000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2.454.975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034568"/>
                  </a:ext>
                </a:extLst>
              </a:tr>
              <a:tr h="10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las Pymes y la Innovación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111.197.040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56.197.040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-55.000.000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289230"/>
                  </a:ext>
                </a:extLst>
              </a:tr>
              <a:tr h="10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-172.197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-1721970,0%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-1721970,0%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089861"/>
                  </a:ext>
                </a:extLst>
              </a:tr>
              <a:tr h="10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-172.197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-1721970,0%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-1721970,0%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321839"/>
                  </a:ext>
                </a:extLst>
              </a:tr>
              <a:tr h="10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16.783.075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83915375,0%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83915375,0%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668218"/>
                  </a:ext>
                </a:extLst>
              </a:tr>
              <a:tr h="10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16.783.075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167830750,0%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167830750,0%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903387"/>
                  </a:ext>
                </a:extLst>
              </a:tr>
              <a:tr h="10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16.783.075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167830750,0%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167830750,0%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557168"/>
                  </a:ext>
                </a:extLst>
              </a:tr>
              <a:tr h="10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779066"/>
                  </a:ext>
                </a:extLst>
              </a:tr>
              <a:tr h="10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219400"/>
                  </a:ext>
                </a:extLst>
              </a:tr>
              <a:tr h="10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1.554.849.068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1.036.854.068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-517.995.000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1.494.140.879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144,1%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270366"/>
                  </a:ext>
                </a:extLst>
              </a:tr>
              <a:tr h="10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1.420.417.879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14204178790,0%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14204178790,0%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010616"/>
                  </a:ext>
                </a:extLst>
              </a:tr>
              <a:tr h="10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766.200.000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766.200.000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73.723.000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580756"/>
                  </a:ext>
                </a:extLst>
              </a:tr>
              <a:tr h="10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788.649.048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270.654.048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-517.995.000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809641"/>
                  </a:ext>
                </a:extLst>
              </a:tr>
              <a:tr h="10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079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37008"/>
            <a:ext cx="80826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3464" y="1406106"/>
            <a:ext cx="8078770" cy="3148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3 de 4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86221A3-D116-4AE7-8ED2-48445EBEE7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148044"/>
              </p:ext>
            </p:extLst>
          </p:nvPr>
        </p:nvGraphicFramePr>
        <p:xfrm>
          <a:off x="539552" y="1720917"/>
          <a:ext cx="8057073" cy="4112358"/>
        </p:xfrm>
        <a:graphic>
          <a:graphicData uri="http://schemas.openxmlformats.org/drawingml/2006/table">
            <a:tbl>
              <a:tblPr/>
              <a:tblGrid>
                <a:gridCol w="241447">
                  <a:extLst>
                    <a:ext uri="{9D8B030D-6E8A-4147-A177-3AD203B41FA5}">
                      <a16:colId xmlns:a16="http://schemas.microsoft.com/office/drawing/2014/main" val="1764703081"/>
                    </a:ext>
                  </a:extLst>
                </a:gridCol>
                <a:gridCol w="241447">
                  <a:extLst>
                    <a:ext uri="{9D8B030D-6E8A-4147-A177-3AD203B41FA5}">
                      <a16:colId xmlns:a16="http://schemas.microsoft.com/office/drawing/2014/main" val="636185621"/>
                    </a:ext>
                  </a:extLst>
                </a:gridCol>
                <a:gridCol w="241447">
                  <a:extLst>
                    <a:ext uri="{9D8B030D-6E8A-4147-A177-3AD203B41FA5}">
                      <a16:colId xmlns:a16="http://schemas.microsoft.com/office/drawing/2014/main" val="3304222888"/>
                    </a:ext>
                  </a:extLst>
                </a:gridCol>
                <a:gridCol w="2723518">
                  <a:extLst>
                    <a:ext uri="{9D8B030D-6E8A-4147-A177-3AD203B41FA5}">
                      <a16:colId xmlns:a16="http://schemas.microsoft.com/office/drawing/2014/main" val="3735253955"/>
                    </a:ext>
                  </a:extLst>
                </a:gridCol>
                <a:gridCol w="717095">
                  <a:extLst>
                    <a:ext uri="{9D8B030D-6E8A-4147-A177-3AD203B41FA5}">
                      <a16:colId xmlns:a16="http://schemas.microsoft.com/office/drawing/2014/main" val="3825340743"/>
                    </a:ext>
                  </a:extLst>
                </a:gridCol>
                <a:gridCol w="753313">
                  <a:extLst>
                    <a:ext uri="{9D8B030D-6E8A-4147-A177-3AD203B41FA5}">
                      <a16:colId xmlns:a16="http://schemas.microsoft.com/office/drawing/2014/main" val="2880662394"/>
                    </a:ext>
                  </a:extLst>
                </a:gridCol>
                <a:gridCol w="753313">
                  <a:extLst>
                    <a:ext uri="{9D8B030D-6E8A-4147-A177-3AD203B41FA5}">
                      <a16:colId xmlns:a16="http://schemas.microsoft.com/office/drawing/2014/main" val="2933180422"/>
                    </a:ext>
                  </a:extLst>
                </a:gridCol>
                <a:gridCol w="782287">
                  <a:extLst>
                    <a:ext uri="{9D8B030D-6E8A-4147-A177-3AD203B41FA5}">
                      <a16:colId xmlns:a16="http://schemas.microsoft.com/office/drawing/2014/main" val="3879921519"/>
                    </a:ext>
                  </a:extLst>
                </a:gridCol>
                <a:gridCol w="830576">
                  <a:extLst>
                    <a:ext uri="{9D8B030D-6E8A-4147-A177-3AD203B41FA5}">
                      <a16:colId xmlns:a16="http://schemas.microsoft.com/office/drawing/2014/main" val="866398760"/>
                    </a:ext>
                  </a:extLst>
                </a:gridCol>
                <a:gridCol w="772630">
                  <a:extLst>
                    <a:ext uri="{9D8B030D-6E8A-4147-A177-3AD203B41FA5}">
                      <a16:colId xmlns:a16="http://schemas.microsoft.com/office/drawing/2014/main" val="1581789743"/>
                    </a:ext>
                  </a:extLst>
                </a:gridCol>
              </a:tblGrid>
              <a:tr h="1418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007955"/>
                  </a:ext>
                </a:extLst>
              </a:tr>
              <a:tr h="2836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100250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9.494.299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94942990,0%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94942990,0%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67575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9.494.299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94942990,0%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94942990,0%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60910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 3° ley N° 21.242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31.451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58997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 5° ley N° 21.252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8.606.034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14196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 Estatal Art.6° ley N° 21.256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856.814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8568140,0%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8568140,0%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56831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4.973.224.433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5.241.219.433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267.995.000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720.428.029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24141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02654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76766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4.927.376.223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5.195.371.223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267.995.000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719.722.530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56137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Gobiernos Regionales Ley N° 19.143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28.665.956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28.665.956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28751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Magallanes Ley  N° 19.275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4.721.945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4.721.945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997766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Fondo de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79.185.099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79.185.099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14937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Concesiones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399.272.671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399.272.671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45.287.688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54048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Gobiernos Regionales Ley N° 19.995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17.100.585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17.100.585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256.903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76848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Gobiernos Regionales Ley N° 19.657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190.513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190.513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21459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Apoyo Regional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380.437.624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380.437.624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129.291.386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302349"/>
                  </a:ext>
                </a:extLst>
              </a:tr>
              <a:tr h="177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para  Diagnósticos y Tratamientos de Alto Costo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110.045.034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110.045.034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110.561.627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88719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Contingencia Estratégico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6052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  Art. 129 bis 19 Código de Aguas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15.440.755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15.440.755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466314"/>
                  </a:ext>
                </a:extLst>
              </a:tr>
              <a:tr h="184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Inversión y Reconversión Regional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37.214.105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37.214.105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297041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de Acuicultura Gobiernos Regionales D.L. N° 430, de 1992 ( E.F. y T.)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5.455.484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5.455.484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231581"/>
                  </a:ext>
                </a:extLst>
              </a:tr>
              <a:tr h="148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13.175.000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51539"/>
                  </a:ext>
                </a:extLst>
              </a:tr>
              <a:tr h="148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3.305.493.423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3.573.488.423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267.995.000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421.149.926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346289"/>
                  </a:ext>
                </a:extLst>
              </a:tr>
              <a:tr h="12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944769"/>
                  </a:ext>
                </a:extLst>
              </a:tr>
              <a:tr h="134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02012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98585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344658"/>
                  </a:ext>
                </a:extLst>
              </a:tr>
              <a:tr h="127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134504"/>
                  </a:ext>
                </a:extLst>
              </a:tr>
              <a:tr h="141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937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37008"/>
            <a:ext cx="80826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3464" y="1406106"/>
            <a:ext cx="8078770" cy="3148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4 de 4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356A2BD-DAB6-47BA-8B78-D1A0DDEEF2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922403"/>
              </p:ext>
            </p:extLst>
          </p:nvPr>
        </p:nvGraphicFramePr>
        <p:xfrm>
          <a:off x="543144" y="1720917"/>
          <a:ext cx="8078771" cy="2245010"/>
        </p:xfrm>
        <a:graphic>
          <a:graphicData uri="http://schemas.openxmlformats.org/drawingml/2006/table">
            <a:tbl>
              <a:tblPr/>
              <a:tblGrid>
                <a:gridCol w="242097">
                  <a:extLst>
                    <a:ext uri="{9D8B030D-6E8A-4147-A177-3AD203B41FA5}">
                      <a16:colId xmlns:a16="http://schemas.microsoft.com/office/drawing/2014/main" val="1061434361"/>
                    </a:ext>
                  </a:extLst>
                </a:gridCol>
                <a:gridCol w="242097">
                  <a:extLst>
                    <a:ext uri="{9D8B030D-6E8A-4147-A177-3AD203B41FA5}">
                      <a16:colId xmlns:a16="http://schemas.microsoft.com/office/drawing/2014/main" val="2718981711"/>
                    </a:ext>
                  </a:extLst>
                </a:gridCol>
                <a:gridCol w="242097">
                  <a:extLst>
                    <a:ext uri="{9D8B030D-6E8A-4147-A177-3AD203B41FA5}">
                      <a16:colId xmlns:a16="http://schemas.microsoft.com/office/drawing/2014/main" val="3266059153"/>
                    </a:ext>
                  </a:extLst>
                </a:gridCol>
                <a:gridCol w="2730852">
                  <a:extLst>
                    <a:ext uri="{9D8B030D-6E8A-4147-A177-3AD203B41FA5}">
                      <a16:colId xmlns:a16="http://schemas.microsoft.com/office/drawing/2014/main" val="2897530926"/>
                    </a:ext>
                  </a:extLst>
                </a:gridCol>
                <a:gridCol w="719026">
                  <a:extLst>
                    <a:ext uri="{9D8B030D-6E8A-4147-A177-3AD203B41FA5}">
                      <a16:colId xmlns:a16="http://schemas.microsoft.com/office/drawing/2014/main" val="4142146821"/>
                    </a:ext>
                  </a:extLst>
                </a:gridCol>
                <a:gridCol w="755342">
                  <a:extLst>
                    <a:ext uri="{9D8B030D-6E8A-4147-A177-3AD203B41FA5}">
                      <a16:colId xmlns:a16="http://schemas.microsoft.com/office/drawing/2014/main" val="1178697874"/>
                    </a:ext>
                  </a:extLst>
                </a:gridCol>
                <a:gridCol w="755342">
                  <a:extLst>
                    <a:ext uri="{9D8B030D-6E8A-4147-A177-3AD203B41FA5}">
                      <a16:colId xmlns:a16="http://schemas.microsoft.com/office/drawing/2014/main" val="3907114540"/>
                    </a:ext>
                  </a:extLst>
                </a:gridCol>
                <a:gridCol w="784394">
                  <a:extLst>
                    <a:ext uri="{9D8B030D-6E8A-4147-A177-3AD203B41FA5}">
                      <a16:colId xmlns:a16="http://schemas.microsoft.com/office/drawing/2014/main" val="1623616656"/>
                    </a:ext>
                  </a:extLst>
                </a:gridCol>
                <a:gridCol w="832813">
                  <a:extLst>
                    <a:ext uri="{9D8B030D-6E8A-4147-A177-3AD203B41FA5}">
                      <a16:colId xmlns:a16="http://schemas.microsoft.com/office/drawing/2014/main" val="106676500"/>
                    </a:ext>
                  </a:extLst>
                </a:gridCol>
                <a:gridCol w="774711">
                  <a:extLst>
                    <a:ext uri="{9D8B030D-6E8A-4147-A177-3AD203B41FA5}">
                      <a16:colId xmlns:a16="http://schemas.microsoft.com/office/drawing/2014/main" val="3242859476"/>
                    </a:ext>
                  </a:extLst>
                </a:gridCol>
              </a:tblGrid>
              <a:tr h="1134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674566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304842"/>
                  </a:ext>
                </a:extLst>
              </a:tr>
              <a:tr h="141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214496"/>
                  </a:ext>
                </a:extLst>
              </a:tr>
              <a:tr h="134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830963"/>
                  </a:ext>
                </a:extLst>
              </a:tr>
              <a:tr h="12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98387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43188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703460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34156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61765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703154"/>
                  </a:ext>
                </a:extLst>
              </a:tr>
              <a:tr h="141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02441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333680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45.848.200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45.848.200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705.499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82996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Municipalidades Ley N° 19.143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28.665.956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28.665.956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373.723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66557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Municipalidades Ley N° 19.995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17.100.585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17.100.585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256.903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10606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Municipalidades Ley N° 19.657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81.649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81.649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74.873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46705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951170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573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424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1" y="693294"/>
            <a:ext cx="811075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0" y="1335683"/>
            <a:ext cx="8110753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15871D6-6A00-4247-95EB-9A970BCCB3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370470"/>
              </p:ext>
            </p:extLst>
          </p:nvPr>
        </p:nvGraphicFramePr>
        <p:xfrm>
          <a:off x="539550" y="1700808"/>
          <a:ext cx="8092593" cy="3049285"/>
        </p:xfrm>
        <a:graphic>
          <a:graphicData uri="http://schemas.openxmlformats.org/drawingml/2006/table">
            <a:tbl>
              <a:tblPr/>
              <a:tblGrid>
                <a:gridCol w="264637">
                  <a:extLst>
                    <a:ext uri="{9D8B030D-6E8A-4147-A177-3AD203B41FA5}">
                      <a16:colId xmlns:a16="http://schemas.microsoft.com/office/drawing/2014/main" val="2610790066"/>
                    </a:ext>
                  </a:extLst>
                </a:gridCol>
                <a:gridCol w="264637">
                  <a:extLst>
                    <a:ext uri="{9D8B030D-6E8A-4147-A177-3AD203B41FA5}">
                      <a16:colId xmlns:a16="http://schemas.microsoft.com/office/drawing/2014/main" val="3035094838"/>
                    </a:ext>
                  </a:extLst>
                </a:gridCol>
                <a:gridCol w="264637">
                  <a:extLst>
                    <a:ext uri="{9D8B030D-6E8A-4147-A177-3AD203B41FA5}">
                      <a16:colId xmlns:a16="http://schemas.microsoft.com/office/drawing/2014/main" val="1872486465"/>
                    </a:ext>
                  </a:extLst>
                </a:gridCol>
                <a:gridCol w="2985104">
                  <a:extLst>
                    <a:ext uri="{9D8B030D-6E8A-4147-A177-3AD203B41FA5}">
                      <a16:colId xmlns:a16="http://schemas.microsoft.com/office/drawing/2014/main" val="1310382935"/>
                    </a:ext>
                  </a:extLst>
                </a:gridCol>
                <a:gridCol w="709226">
                  <a:extLst>
                    <a:ext uri="{9D8B030D-6E8A-4147-A177-3AD203B41FA5}">
                      <a16:colId xmlns:a16="http://schemas.microsoft.com/office/drawing/2014/main" val="2061176110"/>
                    </a:ext>
                  </a:extLst>
                </a:gridCol>
                <a:gridCol w="709226">
                  <a:extLst>
                    <a:ext uri="{9D8B030D-6E8A-4147-A177-3AD203B41FA5}">
                      <a16:colId xmlns:a16="http://schemas.microsoft.com/office/drawing/2014/main" val="1671163522"/>
                    </a:ext>
                  </a:extLst>
                </a:gridCol>
                <a:gridCol w="709226">
                  <a:extLst>
                    <a:ext uri="{9D8B030D-6E8A-4147-A177-3AD203B41FA5}">
                      <a16:colId xmlns:a16="http://schemas.microsoft.com/office/drawing/2014/main" val="3592257092"/>
                    </a:ext>
                  </a:extLst>
                </a:gridCol>
                <a:gridCol w="709226">
                  <a:extLst>
                    <a:ext uri="{9D8B030D-6E8A-4147-A177-3AD203B41FA5}">
                      <a16:colId xmlns:a16="http://schemas.microsoft.com/office/drawing/2014/main" val="351169321"/>
                    </a:ext>
                  </a:extLst>
                </a:gridCol>
                <a:gridCol w="754215">
                  <a:extLst>
                    <a:ext uri="{9D8B030D-6E8A-4147-A177-3AD203B41FA5}">
                      <a16:colId xmlns:a16="http://schemas.microsoft.com/office/drawing/2014/main" val="1425174674"/>
                    </a:ext>
                  </a:extLst>
                </a:gridCol>
                <a:gridCol w="722459">
                  <a:extLst>
                    <a:ext uri="{9D8B030D-6E8A-4147-A177-3AD203B41FA5}">
                      <a16:colId xmlns:a16="http://schemas.microsoft.com/office/drawing/2014/main" val="2895694763"/>
                    </a:ext>
                  </a:extLst>
                </a:gridCol>
              </a:tblGrid>
              <a:tr h="1247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1408408"/>
                  </a:ext>
                </a:extLst>
              </a:tr>
              <a:tr h="3821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434393"/>
                  </a:ext>
                </a:extLst>
              </a:tr>
              <a:tr h="1637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11.798.339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11.798.339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3.247.792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783700"/>
                  </a:ext>
                </a:extLst>
              </a:tr>
              <a:tr h="124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08690"/>
                  </a:ext>
                </a:extLst>
              </a:tr>
              <a:tr h="124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3.574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24651"/>
                  </a:ext>
                </a:extLst>
              </a:tr>
              <a:tr h="124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41762"/>
                  </a:ext>
                </a:extLst>
              </a:tr>
              <a:tr h="124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807667"/>
                  </a:ext>
                </a:extLst>
              </a:tr>
              <a:tr h="124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898368"/>
                  </a:ext>
                </a:extLst>
              </a:tr>
              <a:tr h="124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727803"/>
                  </a:ext>
                </a:extLst>
              </a:tr>
              <a:tr h="124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275840"/>
                  </a:ext>
                </a:extLst>
              </a:tr>
              <a:tr h="124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754660"/>
                  </a:ext>
                </a:extLst>
              </a:tr>
              <a:tr h="124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421295"/>
                  </a:ext>
                </a:extLst>
              </a:tr>
              <a:tr h="124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10.855.935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10.855.935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3.247.777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730509"/>
                  </a:ext>
                </a:extLst>
              </a:tr>
              <a:tr h="124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10.843.020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10.843.020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3.015.317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159261"/>
                  </a:ext>
                </a:extLst>
              </a:tr>
              <a:tr h="124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12.905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232.460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1801,3%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1801,3%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001332"/>
                  </a:ext>
                </a:extLst>
              </a:tr>
              <a:tr h="124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817084"/>
                  </a:ext>
                </a:extLst>
              </a:tr>
              <a:tr h="124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571748"/>
                  </a:ext>
                </a:extLst>
              </a:tr>
              <a:tr h="124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285333"/>
                  </a:ext>
                </a:extLst>
              </a:tr>
              <a:tr h="124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665582"/>
                  </a:ext>
                </a:extLst>
              </a:tr>
              <a:tr h="1325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Estabilización Económica y Social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9425"/>
                  </a:ext>
                </a:extLst>
              </a:tr>
              <a:tr h="124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Contingencia Estratégico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92018"/>
                  </a:ext>
                </a:extLst>
              </a:tr>
              <a:tr h="124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103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211870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4938</TotalTime>
  <Words>9275</Words>
  <Application>Microsoft Office PowerPoint</Application>
  <PresentationFormat>Presentación en pantalla (4:3)</PresentationFormat>
  <Paragraphs>5041</Paragraphs>
  <Slides>27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0" baseType="lpstr">
      <vt:lpstr>Arial</vt:lpstr>
      <vt:lpstr>Calibri</vt:lpstr>
      <vt:lpstr>2_Tema de Office</vt:lpstr>
      <vt:lpstr>Presentación de PowerPoint</vt:lpstr>
      <vt:lpstr>EJECUCIÓN ACUMULADA DE GASTOS A FEBRERO DE 2021  PARTIDA 50 TESORO PÚBLICO</vt:lpstr>
      <vt:lpstr>EJECUCIÓN ACUMULADA DE GASTOS A FEBRERO DE 2021  PARTIDA 50 RESUMEN POR CAPÍTULOS</vt:lpstr>
      <vt:lpstr>EJECUCIÓN ACUMULADA DE GASTOS A FEBRERO DE 2021  PARTIDA 50. CAPÍTULO 01. PROGRAMA 02:  SUBSIDIOS</vt:lpstr>
      <vt:lpstr>EJECUCIÓN ACUMULADA DE GASTOS A FEBRERO DE 2021  PARTIDA 50. CAPÍTULO 01. PROGRAMA 03:  OPERACIONES COMPLEMENTARIAS</vt:lpstr>
      <vt:lpstr>EJECUCIÓN ACUMULADA DE GASTOS A FEBRERO DE 2021  PARTIDA 50. CAPÍTULO 01. PROGRAMA 03:  OPERACIONES COMPLEMENTARIAS</vt:lpstr>
      <vt:lpstr>EJECUCIÓN ACUMULADA DE GASTOS A FEBRERO DE 2021  PARTIDA 50. CAPÍTULO 01. PROGRAMA 03:  OPERACIONES COMPLEMENTARIAS</vt:lpstr>
      <vt:lpstr>EJECUCIÓN ACUMULADA DE GASTOS A FEBRERO DE 2021  PARTIDA 50. CAPÍTULO 01. PROGRAMA 03:  OPERACIONES COMPLEMENTARIAS</vt:lpstr>
      <vt:lpstr>EJECUCIÓN ACUMULADA DE GASTOS A FEBRERO DE 2021  PARTIDA 50. CAPÍTULO 01. PROGRAMA 03:  OPERACIONES COMPLEMENTARIAS</vt:lpstr>
      <vt:lpstr>EJECUCIÓN ACUMULADA DE GASTOS A FEBRERO DE 2021  PARTIDA 50. CAPÍTULO 01. PROGRAMA 04:  SERVICIO DE LA DEUDA PÚBLICA</vt:lpstr>
      <vt:lpstr>EJECUCIÓN ACUMULADA DE GASTOS A FEBRERO DE 2021  PARTIDA 50. CAPÍTULO 01. PROGRAMA 04:  SERVICIO DE LA DEUDA PÚBLICA</vt:lpstr>
      <vt:lpstr>EJECUCIÓN ACUMULADA DE GASTOS A FEBRERO DE 2021  PARTIDA 50. CAPÍTULO 01. PROGRAMA 04:  SERVICIO DE LA DEUDA PÚBLICA</vt:lpstr>
      <vt:lpstr>EJECUCIÓN ACUMULADA DE GASTOS A FEBRERO DE 2021  PARTIDA 50. CAPÍTULO 01. PROGRAMA 04:  SERVICIO DE LA DEUDA PÚBLICA</vt:lpstr>
      <vt:lpstr>EJECUCIÓN ACUMULADA DE GASTOS A FEBRERO DE 2021  PARTIDA 50. CAPÍTULO 01. PROGRAMA 05:  APORTE FISCAL LIBRE</vt:lpstr>
      <vt:lpstr>EJECUCIÓN ACUMULADA DE GASTOS A FEBRERO DE 2021  PARTIDA 50. CAPÍTULO 01. PROGRAMA 05:  APORTE FISCAL LIBRE</vt:lpstr>
      <vt:lpstr>EJECUCIÓN ACUMULADA DE GASTOS A FEBRERO DE 2021  PARTIDA 50. CAPÍTULO 01. PROGRAMA 05:  APORTE FISCAL LIBRE</vt:lpstr>
      <vt:lpstr>EJECUCIÓN ACUMULADA DE GASTOS A FEBRERO DE 2021  PARTIDA 50. CAPÍTULO 01. PROGRAMA 06:  FONDO DE RESERVA DE PENSIONES</vt:lpstr>
      <vt:lpstr>EJECUCIÓN ACUMULADA DE GASTOS A FEBRERO DE 2021  PARTIDA 50. CAPÍTULO 01. PROGRAMA 07:  FONDO DE ESTABILIZACIÓN ECONÓMICA Y SOCIAL</vt:lpstr>
      <vt:lpstr>EJECUCIÓN ACUMULADA DE GASTOS A FEBRERO DE 2021  PARTIDA 50. CAPÍTULO 01. PROGRAMA 08:  FONDO PARA LA EDUCACIÓN</vt:lpstr>
      <vt:lpstr>EJECUCIÓN ACUMULADA DE GASTOS A FEBRERO DE 2021  PARTIDA 50. CAPÍTULO 01. PROGRAMA 09:  FONDO DE APOYO REGIONAL</vt:lpstr>
      <vt:lpstr>EJECUCIÓN ACUMULADA DE GASTOS A FEBRERO DE 2021  PARTIDA 50. CAPÍTULO 01. PROGRAMA 10:  FONDO PARA DIAGNÓSTICOS Y TRATAMIENTOS DE ALTO COSTO</vt:lpstr>
      <vt:lpstr>EJECUCIÓN ACUMULADA DE GASTOS A FEBRERO DE 2021  PARTIDA 50. CAPÍTULO 01. PROGRAMA 11:  EMPRESAS Y SOCIEDADES DEL ESTADO</vt:lpstr>
      <vt:lpstr>EJECUCIÓN ACUMULADA DE GASTOS A FEBRERO DE 2021  PARTIDA 50. CAPÍTULO 01. PROGRAMA 12:  FONDO DE CONTINGENCIA ESTRATÉGICO</vt:lpstr>
      <vt:lpstr>EJECUCIÓN ACUMULADA DE GASTOS A FEBRERO DE 2021  PARTIDA 50. CAPÍTULO 01. PROGRAMA 13:  FINANCIAMIENTO GOBIERNOS REGIONALES </vt:lpstr>
      <vt:lpstr>EJECUCIÓN ACUMULADA DE GASTOS A FEBRERO DE 2021  PARTIDA 50. CAPÍTULO 01. PROGRAMA 13:  FINANCIAMIENTO GOBIERNOS REGIONALES </vt:lpstr>
      <vt:lpstr>EJECUCIÓN ACUMULADA DE GASTOS A FEBRERO DE 2021  PARTIDA 50. CAPÍTULO 01. PROGRAMA 13:  FINANCIAMIENTO GOBIERNOS REGIONALES </vt:lpstr>
      <vt:lpstr>EJECUCIÓN ACUMULADA DE GASTOS A FEBRERO DE 2021  PARTIDA 50. CAPÍTULO 01. PROGRAMA 50:  PROGRAMA DE BENEFICIOS FET –Covid - 19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380</cp:revision>
  <cp:lastPrinted>2019-10-22T12:56:39Z</cp:lastPrinted>
  <dcterms:created xsi:type="dcterms:W3CDTF">2016-06-23T13:38:47Z</dcterms:created>
  <dcterms:modified xsi:type="dcterms:W3CDTF">2021-04-14T21:01:18Z</dcterms:modified>
</cp:coreProperties>
</file>