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4" r:id="rId7"/>
    <p:sldId id="263" r:id="rId8"/>
    <p:sldId id="265" r:id="rId9"/>
    <p:sldId id="267" r:id="rId10"/>
    <p:sldId id="268" r:id="rId11"/>
    <p:sldId id="269" r:id="rId12"/>
    <p:sldId id="270" r:id="rId13"/>
    <p:sldId id="271" r:id="rId14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900" b="1" i="0" baseline="0" dirty="0">
                <a:effectLst/>
              </a:rPr>
              <a:t>Distribución Presupuesto Inicial por Subtítulos de Gasto</a:t>
            </a:r>
            <a:endParaRPr lang="es-CL" sz="900" b="1" dirty="0">
              <a:effectLst/>
            </a:endParaRPr>
          </a:p>
        </c:rich>
      </c:tx>
      <c:layout>
        <c:manualLayout>
          <c:xMode val="edge"/>
          <c:yMode val="edge"/>
          <c:x val="0.16619196607046632"/>
          <c:y val="1.4453477868112014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6142253741461124E-2"/>
          <c:y val="0.25148937683602562"/>
          <c:w val="0.97875302011089671"/>
          <c:h val="0.47745869164728399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C5F-4FB4-9D21-9B4D68D8359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8C5F-4FB4-9D21-9B4D68D8359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8C5F-4FB4-9D21-9B4D68D8359C}"/>
              </c:ext>
            </c:extLst>
          </c:dPt>
          <c:dPt>
            <c:idx val="4"/>
            <c:bubble3D val="0"/>
            <c:spPr>
              <a:solidFill>
                <a:schemeClr val="accent6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8C5F-4FB4-9D21-9B4D68D8359C}"/>
              </c:ext>
            </c:extLst>
          </c:dPt>
          <c:dLbls>
            <c:dLbl>
              <c:idx val="0"/>
              <c:layout>
                <c:manualLayout>
                  <c:x val="-1.1015237108616564E-2"/>
                  <c:y val="-1.1148963614581791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C5F-4FB4-9D21-9B4D68D8359C}"/>
                </c:ext>
              </c:extLst>
            </c:dLbl>
            <c:dLbl>
              <c:idx val="1"/>
              <c:layout>
                <c:manualLayout>
                  <c:x val="-6.6091422651698897E-3"/>
                  <c:y val="0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C5F-4FB4-9D21-9B4D68D8359C}"/>
                </c:ext>
              </c:extLst>
            </c:dLbl>
            <c:dLbl>
              <c:idx val="2"/>
              <c:layout>
                <c:manualLayout>
                  <c:x val="-2.2030474217232966E-2"/>
                  <c:y val="-7.432642409721228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C5F-4FB4-9D21-9B4D68D8359C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30'!$C$57:$C$60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TRANSFERENCIAS CORRIENTES                                                       </c:v>
                </c:pt>
                <c:pt idx="2">
                  <c:v>ADQUISICIÓN DE ACTIVOS FINANCIEROS                                              </c:v>
                </c:pt>
                <c:pt idx="3">
                  <c:v>OTROS                                                         </c:v>
                </c:pt>
              </c:strCache>
            </c:strRef>
          </c:cat>
          <c:val>
            <c:numRef>
              <c:f>'Partida 30'!$D$57:$D$60</c:f>
              <c:numCache>
                <c:formatCode>#,##0</c:formatCode>
                <c:ptCount val="4"/>
                <c:pt idx="0">
                  <c:v>17001056</c:v>
                </c:pt>
                <c:pt idx="1">
                  <c:v>375110868</c:v>
                </c:pt>
                <c:pt idx="2">
                  <c:v>42177960</c:v>
                </c:pt>
                <c:pt idx="3">
                  <c:v>14955306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C5F-4FB4-9D21-9B4D68D8359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8620743599103092E-2"/>
          <c:y val="0.83075489547546399"/>
          <c:w val="0.58761883879625498"/>
          <c:h val="0.1692451045245360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900" b="1" i="0" baseline="0" dirty="0">
                <a:effectLst/>
              </a:rPr>
              <a:t>Distribución Presupuesto Inicial por Programa</a:t>
            </a:r>
          </a:p>
          <a:p>
            <a:pPr>
              <a:defRPr sz="12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900" b="1" i="0" baseline="0" dirty="0">
                <a:effectLst/>
              </a:rPr>
              <a:t>(en millones de $)</a:t>
            </a:r>
            <a:endParaRPr lang="es-CL" sz="900" dirty="0">
              <a:effectLst/>
            </a:endParaRPr>
          </a:p>
        </c:rich>
      </c:tx>
      <c:layout>
        <c:manualLayout>
          <c:xMode val="edge"/>
          <c:yMode val="edge"/>
          <c:x val="0.25108183057759342"/>
          <c:y val="1.0884352186783483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30'!$I$59:$I$64</c:f>
              <c:strCache>
                <c:ptCount val="6"/>
                <c:pt idx="0">
                  <c:v>Subsecretaría de Ciencia, Tecnología, Conocimiento e Innovación</c:v>
                </c:pt>
                <c:pt idx="1">
                  <c:v>Fondo de Innovación, Ciencia y Tecnología</c:v>
                </c:pt>
                <c:pt idx="2">
                  <c:v>Secretaría Ejecutiva Consejo Nacional de CTCI</c:v>
                </c:pt>
                <c:pt idx="3">
                  <c:v>Agencia Nacional de Investigación y Desarrollo</c:v>
                </c:pt>
                <c:pt idx="4">
                  <c:v>Iniciativa Científico Milenio</c:v>
                </c:pt>
                <c:pt idx="5">
                  <c:v>Capacidades Tecnológicas</c:v>
                </c:pt>
              </c:strCache>
            </c:strRef>
          </c:cat>
          <c:val>
            <c:numRef>
              <c:f>'Partida 30'!$J$59:$J$64</c:f>
              <c:numCache>
                <c:formatCode>#,##0</c:formatCode>
                <c:ptCount val="6"/>
                <c:pt idx="0">
                  <c:v>16461321000</c:v>
                </c:pt>
                <c:pt idx="1">
                  <c:v>140045069000</c:v>
                </c:pt>
                <c:pt idx="2">
                  <c:v>455767000</c:v>
                </c:pt>
                <c:pt idx="3">
                  <c:v>327365202000</c:v>
                </c:pt>
                <c:pt idx="4">
                  <c:v>14243607000</c:v>
                </c:pt>
                <c:pt idx="5">
                  <c:v>30155608000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04-473A-898F-19AA649378F9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64790272"/>
        <c:axId val="164792960"/>
      </c:barChart>
      <c:catAx>
        <c:axId val="164790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168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4792960"/>
        <c:crosses val="autoZero"/>
        <c:auto val="1"/>
        <c:lblAlgn val="ctr"/>
        <c:lblOffset val="100"/>
        <c:noMultiLvlLbl val="0"/>
      </c:catAx>
      <c:valAx>
        <c:axId val="164792960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164790272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317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Mensual 2020 - 2021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'Partida 30'!$C$26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4F81BD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6.5252854812397846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059-4541-A70A-3EF64BCAB41F}"/>
                </c:ext>
              </c:extLst>
            </c:dLbl>
            <c:dLbl>
              <c:idx val="1"/>
              <c:layout>
                <c:manualLayout>
                  <c:x val="-1.8210869181258637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059-4541-A70A-3EF64BCAB41F}"/>
                </c:ext>
              </c:extLst>
            </c:dLbl>
            <c:dLbl>
              <c:idx val="4"/>
              <c:layout>
                <c:manualLayout>
                  <c:x val="6.5252854812398045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059-4541-A70A-3EF64BCAB41F}"/>
                </c:ext>
              </c:extLst>
            </c:dLbl>
            <c:dLbl>
              <c:idx val="5"/>
              <c:layout>
                <c:manualLayout>
                  <c:x val="1.0875475802066261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059-4541-A70A-3EF64BCAB41F}"/>
                </c:ext>
              </c:extLst>
            </c:dLbl>
            <c:dLbl>
              <c:idx val="6"/>
              <c:layout>
                <c:manualLayout>
                  <c:x val="6.5252854812397247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059-4541-A70A-3EF64BCAB41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30'!$D$25:$O$25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30'!$D$26:$O$26</c:f>
              <c:numCache>
                <c:formatCode>0.0%</c:formatCode>
                <c:ptCount val="12"/>
                <c:pt idx="0">
                  <c:v>3.5226240221479216E-2</c:v>
                </c:pt>
                <c:pt idx="1">
                  <c:v>2.172134220686715E-2</c:v>
                </c:pt>
                <c:pt idx="2">
                  <c:v>4.0258747880369546E-2</c:v>
                </c:pt>
                <c:pt idx="3">
                  <c:v>7.5659510779628319E-2</c:v>
                </c:pt>
                <c:pt idx="4">
                  <c:v>0.15631698961138343</c:v>
                </c:pt>
                <c:pt idx="5">
                  <c:v>7.8644740375404878E-2</c:v>
                </c:pt>
                <c:pt idx="6">
                  <c:v>6.7764325029863209E-2</c:v>
                </c:pt>
                <c:pt idx="7">
                  <c:v>5.9691944629523846E-2</c:v>
                </c:pt>
                <c:pt idx="8">
                  <c:v>4.6398978856297922E-2</c:v>
                </c:pt>
                <c:pt idx="9">
                  <c:v>6.5426739625208341E-2</c:v>
                </c:pt>
                <c:pt idx="10">
                  <c:v>0.15138261837046155</c:v>
                </c:pt>
                <c:pt idx="11">
                  <c:v>0.13618516906729727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059-4541-A70A-3EF64BCAB41F}"/>
            </c:ext>
          </c:extLst>
        </c:ser>
        <c:ser>
          <c:idx val="1"/>
          <c:order val="1"/>
          <c:tx>
            <c:strRef>
              <c:f>'Partida 30'!$C$27</c:f>
              <c:strCache>
                <c:ptCount val="1"/>
                <c:pt idx="0">
                  <c:v>% Ejecución Ppto. Vigente 2021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2519561815336464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059-4541-A70A-3EF64BCAB41F}"/>
                </c:ext>
              </c:extLst>
            </c:dLbl>
            <c:dLbl>
              <c:idx val="1"/>
              <c:layout>
                <c:manualLayout>
                  <c:x val="1.0432968179447054E-2"/>
                  <c:y val="-1.3339236867701102E-1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059-4541-A70A-3EF64BCAB41F}"/>
                </c:ext>
              </c:extLst>
            </c:dLbl>
            <c:dLbl>
              <c:idx val="4"/>
              <c:layout>
                <c:manualLayout>
                  <c:x val="8.3463745435575654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059-4541-A70A-3EF64BCAB41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 b="1">
                    <a:solidFill>
                      <a:srgbClr val="FF0000"/>
                    </a:solidFill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30'!$D$25:$O$25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30'!$D$27:$E$27</c:f>
              <c:numCache>
                <c:formatCode>0.0%</c:formatCode>
                <c:ptCount val="2"/>
                <c:pt idx="0">
                  <c:v>3.8809205725719623E-2</c:v>
                </c:pt>
                <c:pt idx="1">
                  <c:v>2.0160429541827705E-2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F059-4541-A70A-3EF64BCAB41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9433472"/>
        <c:axId val="139435008"/>
      </c:barChart>
      <c:catAx>
        <c:axId val="139433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39435008"/>
        <c:crosses val="autoZero"/>
        <c:auto val="1"/>
        <c:lblAlgn val="ctr"/>
        <c:lblOffset val="100"/>
        <c:noMultiLvlLbl val="0"/>
      </c:catAx>
      <c:valAx>
        <c:axId val="139435008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39433472"/>
        <c:crosses val="autoZero"/>
        <c:crossBetween val="between"/>
        <c:majorUnit val="4.0000000000000008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Acumulada  2020 - 2021</a:t>
            </a:r>
            <a:endParaRPr lang="es-CL" sz="120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9.6700803484276066E-2"/>
          <c:y val="0.10031744598818775"/>
          <c:w val="0.88341519176235084"/>
          <c:h val="0.57204384137070852"/>
        </c:manualLayout>
      </c:layout>
      <c:lineChart>
        <c:grouping val="standard"/>
        <c:varyColors val="0"/>
        <c:ser>
          <c:idx val="0"/>
          <c:order val="0"/>
          <c:tx>
            <c:strRef>
              <c:f>'Partida 30'!$C$22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28575" cap="rnd">
              <a:solidFill>
                <a:srgbClr val="4F81BD"/>
              </a:solidFill>
              <a:round/>
            </a:ln>
            <a:effectLst>
              <a:outerShdw blurRad="40000" dist="23000" dir="5400000" rotWithShape="0">
                <a:sysClr val="windowText" lastClr="000000">
                  <a:alpha val="35000"/>
                </a:sysClr>
              </a:outerShdw>
            </a:effectLst>
          </c:spPr>
          <c:marker>
            <c:symbol val="none"/>
          </c:marker>
          <c:cat>
            <c:strRef>
              <c:f>'Partida 30'!$D$21:$O$21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30'!$D$22:$O$22</c:f>
              <c:numCache>
                <c:formatCode>0.0%</c:formatCode>
                <c:ptCount val="12"/>
                <c:pt idx="0">
                  <c:v>3.5226240221479216E-2</c:v>
                </c:pt>
                <c:pt idx="1">
                  <c:v>5.6947582428346362E-2</c:v>
                </c:pt>
                <c:pt idx="2">
                  <c:v>9.7206330308715908E-2</c:v>
                </c:pt>
                <c:pt idx="3">
                  <c:v>0.17210047808118467</c:v>
                </c:pt>
                <c:pt idx="4">
                  <c:v>0.3307451503990444</c:v>
                </c:pt>
                <c:pt idx="5">
                  <c:v>0.42861866748283867</c:v>
                </c:pt>
                <c:pt idx="6">
                  <c:v>0.49638299251270185</c:v>
                </c:pt>
                <c:pt idx="7">
                  <c:v>0.55607493714222567</c:v>
                </c:pt>
                <c:pt idx="8">
                  <c:v>0.60247391599852362</c:v>
                </c:pt>
                <c:pt idx="9">
                  <c:v>0.66790065562373202</c:v>
                </c:pt>
                <c:pt idx="10">
                  <c:v>0.81928327399419354</c:v>
                </c:pt>
                <c:pt idx="11">
                  <c:v>0.96430291205040475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5AD-41C7-B62A-D3610B52F60C}"/>
            </c:ext>
          </c:extLst>
        </c:ser>
        <c:ser>
          <c:idx val="1"/>
          <c:order val="1"/>
          <c:tx>
            <c:strRef>
              <c:f>'Partida 30'!$C$23</c:f>
              <c:strCache>
                <c:ptCount val="1"/>
                <c:pt idx="0">
                  <c:v>% Ejecución Ppto. Vigente 2021</c:v>
                </c:pt>
              </c:strCache>
            </c:strRef>
          </c:tx>
          <c:marker>
            <c:symbol val="circle"/>
            <c:size val="5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dPt>
            <c:idx val="0"/>
            <c:marker>
              <c:spPr>
                <a:solidFill>
                  <a:srgbClr val="C00000"/>
                </a:solidFill>
                <a:ln>
                  <a:solidFill>
                    <a:srgbClr val="FF0000"/>
                  </a:solidFill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15AD-41C7-B62A-D3610B52F60C}"/>
              </c:ext>
            </c:extLst>
          </c:dPt>
          <c:dPt>
            <c:idx val="1"/>
            <c:marker>
              <c:spPr>
                <a:solidFill>
                  <a:srgbClr val="C00000"/>
                </a:solidFill>
                <a:ln>
                  <a:solidFill>
                    <a:srgbClr val="FF0000"/>
                  </a:solidFill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15AD-41C7-B62A-D3610B52F60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 b="1">
                    <a:solidFill>
                      <a:srgbClr val="FF0000"/>
                    </a:solidFill>
                  </a:defRPr>
                </a:pPr>
                <a:endParaRPr lang="es-C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30'!$D$21:$O$21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30'!$D$23:$E$23</c:f>
              <c:numCache>
                <c:formatCode>0.0%</c:formatCode>
                <c:ptCount val="2"/>
                <c:pt idx="0">
                  <c:v>3.8809205725719623E-2</c:v>
                </c:pt>
                <c:pt idx="1">
                  <c:v>5.8969635267547331E-2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5AD-41C7-B62A-D3610B52F6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2191232"/>
        <c:axId val="142205312"/>
      </c:lineChart>
      <c:catAx>
        <c:axId val="142191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2205312"/>
        <c:crosses val="autoZero"/>
        <c:auto val="1"/>
        <c:lblAlgn val="ctr"/>
        <c:lblOffset val="100"/>
        <c:noMultiLvlLbl val="0"/>
      </c:catAx>
      <c:valAx>
        <c:axId val="14220531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219123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8D4DEC-61F1-414F-88E2-A20A5E2A0AB2}" type="datetimeFigureOut">
              <a:rPr lang="es-CL" smtClean="0"/>
              <a:t>14-04-2021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258E5D-982C-4964-BCA6-92D5A4FE39C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9331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14-04-2021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28252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14-04-2021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1435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14-04-2021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207007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14-04-2021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717539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14-04-2021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6575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14-04-2021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441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14-04-2021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0397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14-04-2021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05875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14-04-2021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55424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14-04-2021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40954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14-04-2021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19878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14-04-2021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85112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D3D8D151-7409-43A4-8CFE-809D30D736B9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3446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60" r:id="rId12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1916832"/>
            <a:ext cx="8136904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FEBRERO DE 2021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30: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CIENCIA, TECNOLOGÍA, CONOCIMIENTO E INNOVACIÓN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2000" dirty="0"/>
              <a:t>Valparaíso</a:t>
            </a:r>
            <a:r>
              <a:rPr lang="es-CL" sz="2000"/>
              <a:t>, marzo </a:t>
            </a:r>
            <a:r>
              <a:rPr lang="es-CL" sz="2000" dirty="0"/>
              <a:t>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2D4952BC-765B-43F4-BA3F-D34E579D3F21}"/>
              </a:ext>
            </a:extLst>
          </p:cNvPr>
          <p:cNvSpPr/>
          <p:nvPr/>
        </p:nvSpPr>
        <p:spPr>
          <a:xfrm>
            <a:off x="410078" y="6237312"/>
            <a:ext cx="5890114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3247716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46447" y="784332"/>
            <a:ext cx="7903537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30. CAPÍTUO 02. PROGRAMA 01: AGENCIA NACIONAL DE INVESTIGACIÓN Y DESARROLLO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39551" y="1644180"/>
            <a:ext cx="7903537" cy="33017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200" b="1" dirty="0"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                                       …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1 de 2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9C45622C-973C-4874-945E-EDBB31FE52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3175503"/>
              </p:ext>
            </p:extLst>
          </p:nvPr>
        </p:nvGraphicFramePr>
        <p:xfrm>
          <a:off x="539551" y="1962605"/>
          <a:ext cx="7886701" cy="4305446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3991534038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1507095873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3268208743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2964796031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634672380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41932575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460551321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873614980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994471051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1670481677"/>
                    </a:ext>
                  </a:extLst>
                </a:gridCol>
              </a:tblGrid>
              <a:tr h="1585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5588588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1769049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327.365.202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356.566.335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29.201.133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22.226.137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4283104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10.864.634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10.864.634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1.404.489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7750312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1.532.385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1.532.385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64.801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055909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304.909.192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331.465.325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26.556.133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14.614.192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4276251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97.861.321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101.962.454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4.101.133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13.377.070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605162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53.606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53.606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909601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Nacionales de Postgrado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39.608.548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43.009.681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3.401.133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4.968.383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5199963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Publicaciones Científicas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147.196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147.196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3221096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Cooperación Internacional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3.802.325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4.502.325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113.697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6542102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Acceso a la Información Electrónica para Ciencia y Tecnología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10.186.413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10.186.413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28.951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4549796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Chile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35.819.228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35.819.228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8.265.968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3586154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Inserción de Investigadores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7.445.391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7.445.391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1158449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Complementario para Estudiantes de Postgrado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638.198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638.198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3664514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Cursos de Idiomas Para Becas Chile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160.416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160.416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1965955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206.990.715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229.445.715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22.455.000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1.237.122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6471261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Desarrollo Científico y Tecnológico (FONDECYT)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134.739.097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138.094.097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3.355.000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1.221.465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2211942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Fomento Ciencia y Tecnología (FONDEF)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22.718.356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29.918.356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7.200.000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15.312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5481420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Regional de Investigación Científica y Tecnológica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4.948.994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5.448.994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4135508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Investigación Asociativa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32.429.497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43.829.497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11.400.000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785849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Científicos de Nivel Internacional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499.293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499.293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3896693"/>
                  </a:ext>
                </a:extLst>
              </a:tr>
              <a:tr h="2616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Financiamiento de Centros de Investigación en Áreas Prioritarias (FONDAP)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11.655.478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11.655.478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6957727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57.156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57.156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7230436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Membresias Organismos Internacionales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57.156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57.156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01973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93052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64745" y="785610"/>
            <a:ext cx="7902600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30. CAPÍTUO 02. PROGRAMA 01: AGENCIA NACIONAL DE INVESTIGACIÓN Y DESARROLLO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20700" y="1622924"/>
            <a:ext cx="7838695" cy="3514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200" b="1" dirty="0"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                                       … 2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de 2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7462C771-E417-4B76-867A-5072D6FEDA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8878865"/>
              </p:ext>
            </p:extLst>
          </p:nvPr>
        </p:nvGraphicFramePr>
        <p:xfrm>
          <a:off x="564745" y="1974351"/>
          <a:ext cx="7902601" cy="1522368"/>
        </p:xfrm>
        <a:graphic>
          <a:graphicData uri="http://schemas.openxmlformats.org/drawingml/2006/table">
            <a:tbl>
              <a:tblPr/>
              <a:tblGrid>
                <a:gridCol w="264833">
                  <a:extLst>
                    <a:ext uri="{9D8B030D-6E8A-4147-A177-3AD203B41FA5}">
                      <a16:colId xmlns:a16="http://schemas.microsoft.com/office/drawing/2014/main" val="2063289704"/>
                    </a:ext>
                  </a:extLst>
                </a:gridCol>
                <a:gridCol w="264833">
                  <a:extLst>
                    <a:ext uri="{9D8B030D-6E8A-4147-A177-3AD203B41FA5}">
                      <a16:colId xmlns:a16="http://schemas.microsoft.com/office/drawing/2014/main" val="1403105831"/>
                    </a:ext>
                  </a:extLst>
                </a:gridCol>
                <a:gridCol w="264833">
                  <a:extLst>
                    <a:ext uri="{9D8B030D-6E8A-4147-A177-3AD203B41FA5}">
                      <a16:colId xmlns:a16="http://schemas.microsoft.com/office/drawing/2014/main" val="298353991"/>
                    </a:ext>
                  </a:extLst>
                </a:gridCol>
                <a:gridCol w="2987309">
                  <a:extLst>
                    <a:ext uri="{9D8B030D-6E8A-4147-A177-3AD203B41FA5}">
                      <a16:colId xmlns:a16="http://schemas.microsoft.com/office/drawing/2014/main" val="4163798250"/>
                    </a:ext>
                  </a:extLst>
                </a:gridCol>
                <a:gridCol w="709751">
                  <a:extLst>
                    <a:ext uri="{9D8B030D-6E8A-4147-A177-3AD203B41FA5}">
                      <a16:colId xmlns:a16="http://schemas.microsoft.com/office/drawing/2014/main" val="1423387860"/>
                    </a:ext>
                  </a:extLst>
                </a:gridCol>
                <a:gridCol w="709751">
                  <a:extLst>
                    <a:ext uri="{9D8B030D-6E8A-4147-A177-3AD203B41FA5}">
                      <a16:colId xmlns:a16="http://schemas.microsoft.com/office/drawing/2014/main" val="895128877"/>
                    </a:ext>
                  </a:extLst>
                </a:gridCol>
                <a:gridCol w="709751">
                  <a:extLst>
                    <a:ext uri="{9D8B030D-6E8A-4147-A177-3AD203B41FA5}">
                      <a16:colId xmlns:a16="http://schemas.microsoft.com/office/drawing/2014/main" val="3803643588"/>
                    </a:ext>
                  </a:extLst>
                </a:gridCol>
                <a:gridCol w="709751">
                  <a:extLst>
                    <a:ext uri="{9D8B030D-6E8A-4147-A177-3AD203B41FA5}">
                      <a16:colId xmlns:a16="http://schemas.microsoft.com/office/drawing/2014/main" val="2510366740"/>
                    </a:ext>
                  </a:extLst>
                </a:gridCol>
                <a:gridCol w="646191">
                  <a:extLst>
                    <a:ext uri="{9D8B030D-6E8A-4147-A177-3AD203B41FA5}">
                      <a16:colId xmlns:a16="http://schemas.microsoft.com/office/drawing/2014/main" val="577967674"/>
                    </a:ext>
                  </a:extLst>
                </a:gridCol>
                <a:gridCol w="635598">
                  <a:extLst>
                    <a:ext uri="{9D8B030D-6E8A-4147-A177-3AD203B41FA5}">
                      <a16:colId xmlns:a16="http://schemas.microsoft.com/office/drawing/2014/main" val="3108184998"/>
                    </a:ext>
                  </a:extLst>
                </a:gridCol>
              </a:tblGrid>
              <a:tr h="1585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9409933"/>
                  </a:ext>
                </a:extLst>
              </a:tr>
              <a:tr h="2537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7902621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196.663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441.663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35.157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389515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30.675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3661779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165.988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410.988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35.157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129321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9.862.328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12.262.328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2.098.294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1309596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9.862.328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12.262.328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2.098.294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148202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Equipamiento Científico y Tecnológico (FONDEQUIP)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9.862.328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12.262.328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2.098.294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3662776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4.009.204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1019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36600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64744" y="908720"/>
            <a:ext cx="797023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30. CAPÍTUO 02. PROGRAMA 02: INICIATIVA CIENTÍFICO MILENIO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59015" y="1563436"/>
            <a:ext cx="7975964" cy="33017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200" b="1" dirty="0"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                                       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F906C576-085B-4838-BB5D-F579347294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2509266"/>
              </p:ext>
            </p:extLst>
          </p:nvPr>
        </p:nvGraphicFramePr>
        <p:xfrm>
          <a:off x="553232" y="1898183"/>
          <a:ext cx="7981747" cy="1669636"/>
        </p:xfrm>
        <a:graphic>
          <a:graphicData uri="http://schemas.openxmlformats.org/drawingml/2006/table">
            <a:tbl>
              <a:tblPr/>
              <a:tblGrid>
                <a:gridCol w="267485">
                  <a:extLst>
                    <a:ext uri="{9D8B030D-6E8A-4147-A177-3AD203B41FA5}">
                      <a16:colId xmlns:a16="http://schemas.microsoft.com/office/drawing/2014/main" val="1202781549"/>
                    </a:ext>
                  </a:extLst>
                </a:gridCol>
                <a:gridCol w="267485">
                  <a:extLst>
                    <a:ext uri="{9D8B030D-6E8A-4147-A177-3AD203B41FA5}">
                      <a16:colId xmlns:a16="http://schemas.microsoft.com/office/drawing/2014/main" val="634229218"/>
                    </a:ext>
                  </a:extLst>
                </a:gridCol>
                <a:gridCol w="267485">
                  <a:extLst>
                    <a:ext uri="{9D8B030D-6E8A-4147-A177-3AD203B41FA5}">
                      <a16:colId xmlns:a16="http://schemas.microsoft.com/office/drawing/2014/main" val="273119038"/>
                    </a:ext>
                  </a:extLst>
                </a:gridCol>
                <a:gridCol w="3017229">
                  <a:extLst>
                    <a:ext uri="{9D8B030D-6E8A-4147-A177-3AD203B41FA5}">
                      <a16:colId xmlns:a16="http://schemas.microsoft.com/office/drawing/2014/main" val="4261624427"/>
                    </a:ext>
                  </a:extLst>
                </a:gridCol>
                <a:gridCol w="716859">
                  <a:extLst>
                    <a:ext uri="{9D8B030D-6E8A-4147-A177-3AD203B41FA5}">
                      <a16:colId xmlns:a16="http://schemas.microsoft.com/office/drawing/2014/main" val="1372107546"/>
                    </a:ext>
                  </a:extLst>
                </a:gridCol>
                <a:gridCol w="716859">
                  <a:extLst>
                    <a:ext uri="{9D8B030D-6E8A-4147-A177-3AD203B41FA5}">
                      <a16:colId xmlns:a16="http://schemas.microsoft.com/office/drawing/2014/main" val="2325756288"/>
                    </a:ext>
                  </a:extLst>
                </a:gridCol>
                <a:gridCol w="716859">
                  <a:extLst>
                    <a:ext uri="{9D8B030D-6E8A-4147-A177-3AD203B41FA5}">
                      <a16:colId xmlns:a16="http://schemas.microsoft.com/office/drawing/2014/main" val="4240104898"/>
                    </a:ext>
                  </a:extLst>
                </a:gridCol>
                <a:gridCol w="716859">
                  <a:extLst>
                    <a:ext uri="{9D8B030D-6E8A-4147-A177-3AD203B41FA5}">
                      <a16:colId xmlns:a16="http://schemas.microsoft.com/office/drawing/2014/main" val="3990083454"/>
                    </a:ext>
                  </a:extLst>
                </a:gridCol>
                <a:gridCol w="652663">
                  <a:extLst>
                    <a:ext uri="{9D8B030D-6E8A-4147-A177-3AD203B41FA5}">
                      <a16:colId xmlns:a16="http://schemas.microsoft.com/office/drawing/2014/main" val="2331349088"/>
                    </a:ext>
                  </a:extLst>
                </a:gridCol>
                <a:gridCol w="641964">
                  <a:extLst>
                    <a:ext uri="{9D8B030D-6E8A-4147-A177-3AD203B41FA5}">
                      <a16:colId xmlns:a16="http://schemas.microsoft.com/office/drawing/2014/main" val="1993481019"/>
                    </a:ext>
                  </a:extLst>
                </a:gridCol>
              </a:tblGrid>
              <a:tr h="15901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3642416"/>
                  </a:ext>
                </a:extLst>
              </a:tr>
              <a:tr h="38958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45856"/>
                  </a:ext>
                </a:extLst>
              </a:tr>
              <a:tr h="1669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14.243.607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14.243.607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3.412.415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3842651"/>
                  </a:ext>
                </a:extLst>
              </a:tr>
              <a:tr h="1590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544.131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544.131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51.794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5131104"/>
                  </a:ext>
                </a:extLst>
              </a:tr>
              <a:tr h="1590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135.368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135.368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9950336"/>
                  </a:ext>
                </a:extLst>
              </a:tr>
              <a:tr h="1590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13.564.108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13.564.108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1.020.000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201222"/>
                  </a:ext>
                </a:extLst>
              </a:tr>
              <a:tr h="1590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13.564.108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13.564.108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1.020.000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4709249"/>
                  </a:ext>
                </a:extLst>
              </a:tr>
              <a:tr h="1590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Iniciativa Científica Milenio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13.564.108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13.564.108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1.020.000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5377194"/>
                  </a:ext>
                </a:extLst>
              </a:tr>
              <a:tr h="1590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2.339.414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99995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52714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64744" y="908720"/>
            <a:ext cx="797023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30. CAPÍTUO 02. PROGRAMA 03: CAPACIDADES TECNOLÓGICAS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59015" y="1563436"/>
            <a:ext cx="7975964" cy="33017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200" b="1" dirty="0"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                                       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F7F8B5A6-4646-497A-ACA1-6A404AB941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7979507"/>
              </p:ext>
            </p:extLst>
          </p:nvPr>
        </p:nvGraphicFramePr>
        <p:xfrm>
          <a:off x="565932" y="1883665"/>
          <a:ext cx="7974564" cy="3324270"/>
        </p:xfrm>
        <a:graphic>
          <a:graphicData uri="http://schemas.openxmlformats.org/drawingml/2006/table">
            <a:tbl>
              <a:tblPr/>
              <a:tblGrid>
                <a:gridCol w="267245">
                  <a:extLst>
                    <a:ext uri="{9D8B030D-6E8A-4147-A177-3AD203B41FA5}">
                      <a16:colId xmlns:a16="http://schemas.microsoft.com/office/drawing/2014/main" val="1843143683"/>
                    </a:ext>
                  </a:extLst>
                </a:gridCol>
                <a:gridCol w="267245">
                  <a:extLst>
                    <a:ext uri="{9D8B030D-6E8A-4147-A177-3AD203B41FA5}">
                      <a16:colId xmlns:a16="http://schemas.microsoft.com/office/drawing/2014/main" val="1383429873"/>
                    </a:ext>
                  </a:extLst>
                </a:gridCol>
                <a:gridCol w="267245">
                  <a:extLst>
                    <a:ext uri="{9D8B030D-6E8A-4147-A177-3AD203B41FA5}">
                      <a16:colId xmlns:a16="http://schemas.microsoft.com/office/drawing/2014/main" val="2788424028"/>
                    </a:ext>
                  </a:extLst>
                </a:gridCol>
                <a:gridCol w="3014511">
                  <a:extLst>
                    <a:ext uri="{9D8B030D-6E8A-4147-A177-3AD203B41FA5}">
                      <a16:colId xmlns:a16="http://schemas.microsoft.com/office/drawing/2014/main" val="3141323079"/>
                    </a:ext>
                  </a:extLst>
                </a:gridCol>
                <a:gridCol w="716214">
                  <a:extLst>
                    <a:ext uri="{9D8B030D-6E8A-4147-A177-3AD203B41FA5}">
                      <a16:colId xmlns:a16="http://schemas.microsoft.com/office/drawing/2014/main" val="1673062200"/>
                    </a:ext>
                  </a:extLst>
                </a:gridCol>
                <a:gridCol w="716214">
                  <a:extLst>
                    <a:ext uri="{9D8B030D-6E8A-4147-A177-3AD203B41FA5}">
                      <a16:colId xmlns:a16="http://schemas.microsoft.com/office/drawing/2014/main" val="3337016374"/>
                    </a:ext>
                  </a:extLst>
                </a:gridCol>
                <a:gridCol w="716214">
                  <a:extLst>
                    <a:ext uri="{9D8B030D-6E8A-4147-A177-3AD203B41FA5}">
                      <a16:colId xmlns:a16="http://schemas.microsoft.com/office/drawing/2014/main" val="93429718"/>
                    </a:ext>
                  </a:extLst>
                </a:gridCol>
                <a:gridCol w="716214">
                  <a:extLst>
                    <a:ext uri="{9D8B030D-6E8A-4147-A177-3AD203B41FA5}">
                      <a16:colId xmlns:a16="http://schemas.microsoft.com/office/drawing/2014/main" val="787817057"/>
                    </a:ext>
                  </a:extLst>
                </a:gridCol>
                <a:gridCol w="652076">
                  <a:extLst>
                    <a:ext uri="{9D8B030D-6E8A-4147-A177-3AD203B41FA5}">
                      <a16:colId xmlns:a16="http://schemas.microsoft.com/office/drawing/2014/main" val="3986938827"/>
                    </a:ext>
                  </a:extLst>
                </a:gridCol>
                <a:gridCol w="641386">
                  <a:extLst>
                    <a:ext uri="{9D8B030D-6E8A-4147-A177-3AD203B41FA5}">
                      <a16:colId xmlns:a16="http://schemas.microsoft.com/office/drawing/2014/main" val="165711845"/>
                    </a:ext>
                  </a:extLst>
                </a:gridCol>
              </a:tblGrid>
              <a:tr h="1590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9903341"/>
                  </a:ext>
                </a:extLst>
              </a:tr>
              <a:tr h="3896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8760177"/>
                  </a:ext>
                </a:extLst>
              </a:tr>
              <a:tr h="1670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30.155.608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38.095.608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7.940.000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100.315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1533391"/>
                  </a:ext>
                </a:extLst>
              </a:tr>
              <a:tr h="159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1.011.670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1.011.670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100.315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4542463"/>
                  </a:ext>
                </a:extLst>
              </a:tr>
              <a:tr h="159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109.184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109.184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580041"/>
                  </a:ext>
                </a:extLst>
              </a:tr>
              <a:tr h="159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28.074.690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34.426.690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6.352.000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0067116"/>
                  </a:ext>
                </a:extLst>
              </a:tr>
              <a:tr h="159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22.859.940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22.859.940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0446363"/>
                  </a:ext>
                </a:extLst>
              </a:tr>
              <a:tr h="159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a la Transferencia y Licenciamiento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2.411.055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2.411.055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3973912"/>
                  </a:ext>
                </a:extLst>
              </a:tr>
              <a:tr h="159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a la Vinculación Academia - Industria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4.960.809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4.960.809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7741744"/>
                  </a:ext>
                </a:extLst>
              </a:tr>
              <a:tr h="159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Fortalecimiento a las capacidades para la I+D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8.482.152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8.482.152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4377222"/>
                  </a:ext>
                </a:extLst>
              </a:tr>
              <a:tr h="159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Innovación de Base Científica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7.005.924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7.005.924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208878"/>
                  </a:ext>
                </a:extLst>
              </a:tr>
              <a:tr h="159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5.214.750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11.566.750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6.352.000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4048525"/>
                  </a:ext>
                </a:extLst>
              </a:tr>
              <a:tr h="159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Innovación Educación Superior - Instituciones Estatales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3.128.850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6.701.850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3.573.000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2347329"/>
                  </a:ext>
                </a:extLst>
              </a:tr>
              <a:tr h="159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Innovación Educación Superior - Instituciones Privadas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2.085.900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4.864.900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2.779.000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132082"/>
                  </a:ext>
                </a:extLst>
              </a:tr>
              <a:tr h="159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39.814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39.814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2796826"/>
                  </a:ext>
                </a:extLst>
              </a:tr>
              <a:tr h="159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39.814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39.814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0359945"/>
                  </a:ext>
                </a:extLst>
              </a:tr>
              <a:tr h="1590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920.250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2.508.250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1.588.000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3873497"/>
                  </a:ext>
                </a:extLst>
              </a:tr>
              <a:tr h="1272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920.250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2.508.250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1.588.000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782340"/>
                  </a:ext>
                </a:extLst>
              </a:tr>
              <a:tr h="1272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Innovación Educación Superior - Instituciones Estatales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552.150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1.440.150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888.000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182620"/>
                  </a:ext>
                </a:extLst>
              </a:tr>
              <a:tr h="1272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Innovación Educación Superior - Instituciones Privadas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368.100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1.068.100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10420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5103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04662" y="87505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DISTRIBUCIÓN POR SUBTÍTULO DE GASTO Y PROGRAMA 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30 </a:t>
            </a:r>
            <a:r>
              <a:rPr lang="es-CL" sz="1600" b="1" dirty="0">
                <a:solidFill>
                  <a:prstClr val="black"/>
                </a:solidFill>
                <a:ea typeface="+mj-ea"/>
                <a:cs typeface="+mj-cs"/>
              </a:rPr>
              <a:t>MINISTERIO DE CIENCIA, TECNOLOGÍA, CONOCIMIENTO E INNOVACIÓN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D62D8A99-DF16-4596-8E96-C639298707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2907593"/>
              </p:ext>
            </p:extLst>
          </p:nvPr>
        </p:nvGraphicFramePr>
        <p:xfrm>
          <a:off x="392023" y="2080289"/>
          <a:ext cx="4129398" cy="29523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2E8823F8-26E4-4935-9C68-757F2C84FDF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0522169"/>
              </p:ext>
            </p:extLst>
          </p:nvPr>
        </p:nvGraphicFramePr>
        <p:xfrm>
          <a:off x="4593997" y="2119138"/>
          <a:ext cx="4081400" cy="2913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23885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683568" y="782540"/>
            <a:ext cx="784887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MENSUAL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30 MINISTERIO DE CIENCIA, TECNOLOGÍA, CONOCIMIENTO E INNOVACIÓN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AF9E3CC4-14DC-460C-8B88-8F3E1F55EA6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5685369"/>
              </p:ext>
            </p:extLst>
          </p:nvPr>
        </p:nvGraphicFramePr>
        <p:xfrm>
          <a:off x="660152" y="2276872"/>
          <a:ext cx="7823696" cy="3490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76935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611560" y="836712"/>
            <a:ext cx="803237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30 MINISTERIO DE CIENCIA, TECNOLOGÍA, CONOCIMIENTO E INNOVACIÓN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7002AC0F-BA35-4B75-B4C8-AA1BCB7144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5775470"/>
              </p:ext>
            </p:extLst>
          </p:nvPr>
        </p:nvGraphicFramePr>
        <p:xfrm>
          <a:off x="611560" y="2132856"/>
          <a:ext cx="8032378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67713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62216" y="908720"/>
            <a:ext cx="798052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30 MINISTERIO DE CIENCIA, TECNOLOGÍA, CONOCIMIENTO E INNOVACIÓN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23388EAA-2174-4AB9-BDF1-4EDC03A7B8A0}"/>
              </a:ext>
            </a:extLst>
          </p:cNvPr>
          <p:cNvSpPr txBox="1">
            <a:spLocks/>
          </p:cNvSpPr>
          <p:nvPr/>
        </p:nvSpPr>
        <p:spPr>
          <a:xfrm>
            <a:off x="569063" y="1645458"/>
            <a:ext cx="8074875" cy="3106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24F026CD-078D-4B15-866F-2D91E88B88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7860961"/>
              </p:ext>
            </p:extLst>
          </p:nvPr>
        </p:nvGraphicFramePr>
        <p:xfrm>
          <a:off x="571554" y="1956101"/>
          <a:ext cx="7971190" cy="1928424"/>
        </p:xfrm>
        <a:graphic>
          <a:graphicData uri="http://schemas.openxmlformats.org/drawingml/2006/table">
            <a:tbl>
              <a:tblPr/>
              <a:tblGrid>
                <a:gridCol w="285910">
                  <a:extLst>
                    <a:ext uri="{9D8B030D-6E8A-4147-A177-3AD203B41FA5}">
                      <a16:colId xmlns:a16="http://schemas.microsoft.com/office/drawing/2014/main" val="4092768959"/>
                    </a:ext>
                  </a:extLst>
                </a:gridCol>
                <a:gridCol w="3225072">
                  <a:extLst>
                    <a:ext uri="{9D8B030D-6E8A-4147-A177-3AD203B41FA5}">
                      <a16:colId xmlns:a16="http://schemas.microsoft.com/office/drawing/2014/main" val="1582461867"/>
                    </a:ext>
                  </a:extLst>
                </a:gridCol>
                <a:gridCol w="766241">
                  <a:extLst>
                    <a:ext uri="{9D8B030D-6E8A-4147-A177-3AD203B41FA5}">
                      <a16:colId xmlns:a16="http://schemas.microsoft.com/office/drawing/2014/main" val="2528224212"/>
                    </a:ext>
                  </a:extLst>
                </a:gridCol>
                <a:gridCol w="766241">
                  <a:extLst>
                    <a:ext uri="{9D8B030D-6E8A-4147-A177-3AD203B41FA5}">
                      <a16:colId xmlns:a16="http://schemas.microsoft.com/office/drawing/2014/main" val="2593416915"/>
                    </a:ext>
                  </a:extLst>
                </a:gridCol>
                <a:gridCol w="766241">
                  <a:extLst>
                    <a:ext uri="{9D8B030D-6E8A-4147-A177-3AD203B41FA5}">
                      <a16:colId xmlns:a16="http://schemas.microsoft.com/office/drawing/2014/main" val="3327039373"/>
                    </a:ext>
                  </a:extLst>
                </a:gridCol>
                <a:gridCol w="766241">
                  <a:extLst>
                    <a:ext uri="{9D8B030D-6E8A-4147-A177-3AD203B41FA5}">
                      <a16:colId xmlns:a16="http://schemas.microsoft.com/office/drawing/2014/main" val="2293925327"/>
                    </a:ext>
                  </a:extLst>
                </a:gridCol>
                <a:gridCol w="697622">
                  <a:extLst>
                    <a:ext uri="{9D8B030D-6E8A-4147-A177-3AD203B41FA5}">
                      <a16:colId xmlns:a16="http://schemas.microsoft.com/office/drawing/2014/main" val="2737743443"/>
                    </a:ext>
                  </a:extLst>
                </a:gridCol>
                <a:gridCol w="697622">
                  <a:extLst>
                    <a:ext uri="{9D8B030D-6E8A-4147-A177-3AD203B41FA5}">
                      <a16:colId xmlns:a16="http://schemas.microsoft.com/office/drawing/2014/main" val="1184290061"/>
                    </a:ext>
                  </a:extLst>
                </a:gridCol>
              </a:tblGrid>
              <a:tr h="1676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9953995"/>
                  </a:ext>
                </a:extLst>
              </a:tr>
              <a:tr h="41083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1932171"/>
                  </a:ext>
                </a:extLst>
              </a:tr>
              <a:tr h="1760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449.245.190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449.245.190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26.491.825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5036912"/>
                  </a:ext>
                </a:extLst>
              </a:tr>
              <a:tr h="1676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17.001.056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17.001.056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2.146.676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9505924"/>
                  </a:ext>
                </a:extLst>
              </a:tr>
              <a:tr h="1676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3.823.998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3.823.998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194.347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2341116"/>
                  </a:ext>
                </a:extLst>
              </a:tr>
              <a:tr h="1676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375.110.868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399.617.868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24.507.000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15.662.807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6505111"/>
                  </a:ext>
                </a:extLst>
              </a:tr>
              <a:tr h="1676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348.730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593.730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41.083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1328936"/>
                  </a:ext>
                </a:extLst>
              </a:tr>
              <a:tr h="1676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42.177.960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13.437.960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-28.740.000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1137556"/>
                  </a:ext>
                </a:extLst>
              </a:tr>
              <a:tr h="1676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10.782.578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14.770.578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3.988.000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2.098.294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0281075"/>
                  </a:ext>
                </a:extLst>
              </a:tr>
              <a:tr h="1676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6.348.618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79789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407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604544" y="908720"/>
            <a:ext cx="79278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30 RESUMEN POR CAPÍTULOS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23388EAA-2174-4AB9-BDF1-4EDC03A7B8A0}"/>
              </a:ext>
            </a:extLst>
          </p:cNvPr>
          <p:cNvSpPr txBox="1">
            <a:spLocks/>
          </p:cNvSpPr>
          <p:nvPr/>
        </p:nvSpPr>
        <p:spPr>
          <a:xfrm>
            <a:off x="569063" y="1603036"/>
            <a:ext cx="8074875" cy="3106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CBFFA8AB-36F8-4998-9B8C-9742CD34A2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0041532"/>
              </p:ext>
            </p:extLst>
          </p:nvPr>
        </p:nvGraphicFramePr>
        <p:xfrm>
          <a:off x="604544" y="1913679"/>
          <a:ext cx="7927897" cy="1955725"/>
        </p:xfrm>
        <a:graphic>
          <a:graphicData uri="http://schemas.openxmlformats.org/drawingml/2006/table">
            <a:tbl>
              <a:tblPr/>
              <a:tblGrid>
                <a:gridCol w="274893">
                  <a:extLst>
                    <a:ext uri="{9D8B030D-6E8A-4147-A177-3AD203B41FA5}">
                      <a16:colId xmlns:a16="http://schemas.microsoft.com/office/drawing/2014/main" val="4113305069"/>
                    </a:ext>
                  </a:extLst>
                </a:gridCol>
                <a:gridCol w="274893">
                  <a:extLst>
                    <a:ext uri="{9D8B030D-6E8A-4147-A177-3AD203B41FA5}">
                      <a16:colId xmlns:a16="http://schemas.microsoft.com/office/drawing/2014/main" val="906067586"/>
                    </a:ext>
                  </a:extLst>
                </a:gridCol>
                <a:gridCol w="3100787">
                  <a:extLst>
                    <a:ext uri="{9D8B030D-6E8A-4147-A177-3AD203B41FA5}">
                      <a16:colId xmlns:a16="http://schemas.microsoft.com/office/drawing/2014/main" val="2113206382"/>
                    </a:ext>
                  </a:extLst>
                </a:gridCol>
                <a:gridCol w="736711">
                  <a:extLst>
                    <a:ext uri="{9D8B030D-6E8A-4147-A177-3AD203B41FA5}">
                      <a16:colId xmlns:a16="http://schemas.microsoft.com/office/drawing/2014/main" val="1279719436"/>
                    </a:ext>
                  </a:extLst>
                </a:gridCol>
                <a:gridCol w="736711">
                  <a:extLst>
                    <a:ext uri="{9D8B030D-6E8A-4147-A177-3AD203B41FA5}">
                      <a16:colId xmlns:a16="http://schemas.microsoft.com/office/drawing/2014/main" val="547236777"/>
                    </a:ext>
                  </a:extLst>
                </a:gridCol>
                <a:gridCol w="736711">
                  <a:extLst>
                    <a:ext uri="{9D8B030D-6E8A-4147-A177-3AD203B41FA5}">
                      <a16:colId xmlns:a16="http://schemas.microsoft.com/office/drawing/2014/main" val="2864455311"/>
                    </a:ext>
                  </a:extLst>
                </a:gridCol>
                <a:gridCol w="736711">
                  <a:extLst>
                    <a:ext uri="{9D8B030D-6E8A-4147-A177-3AD203B41FA5}">
                      <a16:colId xmlns:a16="http://schemas.microsoft.com/office/drawing/2014/main" val="3868167417"/>
                    </a:ext>
                  </a:extLst>
                </a:gridCol>
                <a:gridCol w="670738">
                  <a:extLst>
                    <a:ext uri="{9D8B030D-6E8A-4147-A177-3AD203B41FA5}">
                      <a16:colId xmlns:a16="http://schemas.microsoft.com/office/drawing/2014/main" val="3036427552"/>
                    </a:ext>
                  </a:extLst>
                </a:gridCol>
                <a:gridCol w="659742">
                  <a:extLst>
                    <a:ext uri="{9D8B030D-6E8A-4147-A177-3AD203B41FA5}">
                      <a16:colId xmlns:a16="http://schemas.microsoft.com/office/drawing/2014/main" val="2423856966"/>
                    </a:ext>
                  </a:extLst>
                </a:gridCol>
              </a:tblGrid>
              <a:tr h="1700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8137693"/>
                  </a:ext>
                </a:extLst>
              </a:tr>
              <a:tr h="41665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9896955"/>
                  </a:ext>
                </a:extLst>
              </a:tr>
              <a:tr h="1785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Ciencia, Tecnología, Conocimiento e Innovación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156.962.157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156.962.157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752.958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6056484"/>
                  </a:ext>
                </a:extLst>
              </a:tr>
              <a:tr h="170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Ciencia, Tecnología, Conocimiento e Innovación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16.461.321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16.461.321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583.551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2710284"/>
                  </a:ext>
                </a:extLst>
              </a:tr>
              <a:tr h="170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Innovación, Ciencia y Tecnología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140.045.069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140.045.069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110.598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1580519"/>
                  </a:ext>
                </a:extLst>
              </a:tr>
              <a:tr h="170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Ejecutiva Consejo Nacional de CTCI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455.767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455.767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58.809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4296632"/>
                  </a:ext>
                </a:extLst>
              </a:tr>
              <a:tr h="170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Nacional de Investigación y Desarrollo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371.764.417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408.905.550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37.141.133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25.738.867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5488229"/>
                  </a:ext>
                </a:extLst>
              </a:tr>
              <a:tr h="170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Nacional de Investigación y Desarrollo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327.365.202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356.566.335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29.201.133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22.226.137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808857"/>
                  </a:ext>
                </a:extLst>
              </a:tr>
              <a:tr h="170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 Científico Milenio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14.243.607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14.243.607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3.412.415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1756633"/>
                  </a:ext>
                </a:extLst>
              </a:tr>
              <a:tr h="1700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Capacidades Tecnológicas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30.155.608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38.095.608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7.940.000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100.315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41409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3981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83442" y="764704"/>
            <a:ext cx="7882725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30. CAPÍTUO 01. PROGRAMA 01: SUBSECRETARÍA DE CIENCIA, TECNOLOGÍA, CONOCIMIENTO E INNOVACIÓN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84595" y="1700808"/>
            <a:ext cx="7886701" cy="33017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97E3BA5B-6696-4A9A-ADA8-80534FC1AE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7339032"/>
              </p:ext>
            </p:extLst>
          </p:nvPr>
        </p:nvGraphicFramePr>
        <p:xfrm>
          <a:off x="583442" y="2024123"/>
          <a:ext cx="7886701" cy="2775149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1588263748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1075729662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261115499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3618975061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502466309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390805638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719781966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107866547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1038272879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4058254345"/>
                    </a:ext>
                  </a:extLst>
                </a:gridCol>
              </a:tblGrid>
              <a:tr h="1585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8169326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1664359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16.461.321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16.461.321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583.551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7693225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3.773.563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3.773.563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464.352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674259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1.686.501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1.686.501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95.371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4559530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10.889.004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10.889.004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17.902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7777533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3.434.408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3.434.408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8379632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Hidráulica - MOP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455.147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455.147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0817456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Chilena de Energía Nuclear - MINENERGÍA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2.344.698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2.344.698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1805673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y Servicio Exterior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634.563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634.563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0973792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7.454.596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7.454.596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17.902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3581957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Exportación Servicios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354.240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354.240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722994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Explora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7.100.356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7.100.356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17.902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6169247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112.253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112.253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5.926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4718029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17.383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17.383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4210029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94.870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94.870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5.926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22054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4374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84183" y="785610"/>
            <a:ext cx="7886700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30. CAPÍTUO 01. PROGRAMA 02: FONDO DE INNOVACIÓN, CIENCIA Y TECNOLOGÍA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39552" y="1622924"/>
            <a:ext cx="7886700" cy="3514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200" b="1" dirty="0"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                                     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D2BC117F-2859-473A-B79D-4382ED33EB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3795517"/>
              </p:ext>
            </p:extLst>
          </p:nvPr>
        </p:nvGraphicFramePr>
        <p:xfrm>
          <a:off x="584183" y="1976647"/>
          <a:ext cx="7886701" cy="3485587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1715887216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1096985252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3703488584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702475083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099090567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492780438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888096551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944178035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5173742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18849871"/>
                    </a:ext>
                  </a:extLst>
                </a:gridCol>
              </a:tblGrid>
              <a:tr h="1585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8854225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2770480"/>
                  </a:ext>
                </a:extLst>
              </a:tr>
              <a:tr h="14747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140.045.069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140.045.069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110.598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989488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495.388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495.388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74.648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174117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216.463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216.463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25.237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31201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96.235.008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123.387.008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27.152.000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10.713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13700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86.235.008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121.788.141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35.553.133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10.713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827833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Ciencia y la Tecnología - ANID 01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40.871.483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64.271.483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23.400.000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138382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Formación de Capital Humano - ANID 01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991.080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4.392.213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3.401.133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167568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Equipamiento I+D - ANID 01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919.695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3.319.695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951636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Innovación de Base Científica - ANID 03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9.416.979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9.416.979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695821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Ciencia y la Tecnología - ANID 03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10.807.433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17.159.433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6.352.000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717066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Centros Tecnológicos  - ANID 03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5.695.836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5.695.836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581576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Centros de Excelencia  - ANID 03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2.154.431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2.154.431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912160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Ciencia y la Tecnología - Iniciativa Científica Milenio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7.704.197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7.704.197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983691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Ciencia y la Tecnología - Comité Innova Chile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4.511.986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4.511.986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467392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Ciencia y la Tecnología - Subsecretaría de Agricultura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2.358.187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2.358.187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866749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Encuesta sobre Gasto y Personal en I+D - INE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803.701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803.701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10.713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166413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1.598.867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-8.401.133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916821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Recursos de Asignación Complementaria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1.598.867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-8.401.133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401283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42.177.960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13.437.960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-28.740.000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693880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42.177.960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13.437.960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-28.740.000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091827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920.250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2.508.250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1.588.000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647137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920.250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2.508.250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1.588.000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164660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Ciencia y la Tecnología - ANID 03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920.250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2.508.250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1.588.000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06530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15037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85731" y="764704"/>
            <a:ext cx="7886700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30. CAPÍTUO 01. PROGRAMA 03: SUBSECRETARÍA EJECUTIVA CONSEJO NACIONAL CTCI</a:t>
            </a:r>
            <a:endParaRPr lang="es-CL" sz="12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55995" y="1700808"/>
            <a:ext cx="7931332" cy="33017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200" b="1" dirty="0"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                                     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C75257EE-C01D-4342-AD72-891578D2DE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7578644"/>
              </p:ext>
            </p:extLst>
          </p:nvPr>
        </p:nvGraphicFramePr>
        <p:xfrm>
          <a:off x="586875" y="2030979"/>
          <a:ext cx="7886701" cy="1030769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2940072262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3515820070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2422151737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3029710564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163221683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965025174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75473851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244239522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710517099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2665286667"/>
                    </a:ext>
                  </a:extLst>
                </a:gridCol>
              </a:tblGrid>
              <a:tr h="1585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3536154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3722223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455.767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455.767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58.809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7468030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311.670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311.670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51.078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4920710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144.097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144.097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24296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0759266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</TotalTime>
  <Words>2380</Words>
  <Application>Microsoft Office PowerPoint</Application>
  <PresentationFormat>Presentación en pantalla (4:3)</PresentationFormat>
  <Paragraphs>1264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6" baseType="lpstr">
      <vt:lpstr>Arial</vt:lpstr>
      <vt:lpstr>Calibri</vt:lpstr>
      <vt:lpstr>1_Tema de Office</vt:lpstr>
      <vt:lpstr>EJECUCIÓN ACUMULADA DE GASTOS PRESUPUESTARIOS AL MES DE FEBRERO DE 2021 PARTIDA 30: MINISTERIO DE CIENCIA, TECNOLOGÍA, CONOCIMIENTO E INNOVACIÓN</vt:lpstr>
      <vt:lpstr>DISTRIBUCIÓN POR SUBTÍTULO DE GASTO Y PROGRAMA   PARTIDA 30 MINISTERIO DE CIENCIA, TECNOLOGÍA, CONOCIMIENTO E INNOVACIÓN</vt:lpstr>
      <vt:lpstr>EJECUCIÓN MENSUAL DE GASTOS A FEBRERO DE 2021  PARTIDA 30 MINISTERIO DE CIENCIA, TECNOLOGÍA, CONOCIMIENTO E INNOVACIÓN</vt:lpstr>
      <vt:lpstr>EJECUCIÓN ACUMULADA DE GASTOS A FEBRERO DE 2021  PARTIDA 30 MINISTERIO DE CIENCIA, TECNOLOGÍA, CONOCIMIENTO E INNOVACIÓN</vt:lpstr>
      <vt:lpstr>EJECUCIÓN ACUMULADA DE GASTOS A FEBRERO DE 2021  PARTIDA 30 MINISTERIO DE CIENCIA, TECNOLOGÍA, CONOCIMIENTO E INNOVACIÓN</vt:lpstr>
      <vt:lpstr>EJECUCIÓN ACUMULADA DE GASTOS A FEBRERO DE 2021  PARTIDA 30 RESUMEN POR CAPÍTULOS</vt:lpstr>
      <vt:lpstr>EJECUCIÓN ACUMULADA DE GASTOS A FEBRERO DE 2021  PARTIDA 30. CAPÍTUO 01. PROGRAMA 01: SUBSECRETARÍA DE CIENCIA, TECNOLOGÍA, CONOCIMIENTO E INNOVACIÓN</vt:lpstr>
      <vt:lpstr>EJECUCIÓN ACUMULADA DE GASTOS A FEBRERO DE 2021  PARTIDA 30. CAPÍTUO 01. PROGRAMA 02: FONDO DE INNOVACIÓN, CIENCIA Y TECNOLOGÍA</vt:lpstr>
      <vt:lpstr>EJECUCIÓN ACUMULADA DE GASTOS A FEBRERO DE 2021  PARTIDA 30. CAPÍTUO 01. PROGRAMA 03: SUBSECRETARÍA EJECUTIVA CONSEJO NACIONAL CTCI</vt:lpstr>
      <vt:lpstr>EJECUCIÓN ACUMULADA DE GASTOS A FEBRERO DE 2021  PARTIDA 30. CAPÍTUO 02. PROGRAMA 01: AGENCIA NACIONAL DE INVESTIGACIÓN Y DESARROLLO</vt:lpstr>
      <vt:lpstr>EJECUCIÓN ACUMULADA DE GASTOS A FEBRERO DE 2021  PARTIDA 30. CAPÍTUO 02. PROGRAMA 01: AGENCIA NACIONAL DE INVESTIGACIÓN Y DESARROLLO</vt:lpstr>
      <vt:lpstr>EJECUCIÓN ACUMULADA DE GASTOS A FEBRERO DE 2021  PARTIDA 30. CAPÍTUO 02. PROGRAMA 02: INICIATIVA CIENTÍFICO MILENIO</vt:lpstr>
      <vt:lpstr>EJECUCIÓN ACUMULADA DE GASTOS A FEBRERO DE 2021  PARTIDA 30. CAPÍTUO 02. PROGRAMA 03: CAPACIDADES TECNOLÓGICAS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Presupuesto</cp:lastModifiedBy>
  <cp:revision>41</cp:revision>
  <dcterms:created xsi:type="dcterms:W3CDTF">2020-01-02T20:22:07Z</dcterms:created>
  <dcterms:modified xsi:type="dcterms:W3CDTF">2021-04-14T21:00:55Z</dcterms:modified>
</cp:coreProperties>
</file>