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sldIdLst>
    <p:sldId id="257" r:id="rId2"/>
    <p:sldId id="258" r:id="rId3"/>
    <p:sldId id="260" r:id="rId4"/>
    <p:sldId id="259" r:id="rId5"/>
    <p:sldId id="261" r:id="rId6"/>
    <p:sldId id="271" r:id="rId7"/>
    <p:sldId id="272" r:id="rId8"/>
    <p:sldId id="263" r:id="rId9"/>
    <p:sldId id="264" r:id="rId10"/>
    <p:sldId id="273" r:id="rId11"/>
    <p:sldId id="265" r:id="rId12"/>
    <p:sldId id="266" r:id="rId13"/>
    <p:sldId id="267" r:id="rId14"/>
    <p:sldId id="268" r:id="rId15"/>
    <p:sldId id="274" r:id="rId16"/>
    <p:sldId id="269" r:id="rId17"/>
    <p:sldId id="270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Distribución Presupuesto Inicial por Subtítulos de Gasto</a:t>
            </a:r>
            <a:endParaRPr lang="es-CL" sz="1050" b="1" dirty="0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04C-4EDC-9859-103E49F536A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04C-4EDC-9859-103E49F536A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04C-4EDC-9859-103E49F536A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04C-4EDC-9859-103E49F536A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04C-4EDC-9859-103E49F536A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04C-4EDC-9859-103E49F536A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29'!$C$60:$C$65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FINANCIEROS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29'!$D$60:$D$65</c:f>
              <c:numCache>
                <c:formatCode>#,##0</c:formatCode>
                <c:ptCount val="6"/>
                <c:pt idx="0">
                  <c:v>58340420</c:v>
                </c:pt>
                <c:pt idx="1">
                  <c:v>20721996</c:v>
                </c:pt>
                <c:pt idx="2">
                  <c:v>115021891</c:v>
                </c:pt>
                <c:pt idx="3">
                  <c:v>15314000</c:v>
                </c:pt>
                <c:pt idx="4">
                  <c:v>11072126</c:v>
                </c:pt>
                <c:pt idx="5">
                  <c:v>5618277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04C-4EDC-9859-103E49F536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77294098400301592"/>
          <c:w val="0.97600337209504462"/>
          <c:h val="0.205378799194816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(en millones de $)</a:t>
            </a:r>
            <a:endParaRPr lang="es-CL" sz="1050" dirty="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29'!$I$62:$I$67</c:f>
              <c:strCache>
                <c:ptCount val="6"/>
                <c:pt idx="0">
                  <c:v>Subse. de las Culturas y las Artes</c:v>
                </c:pt>
                <c:pt idx="1">
                  <c:v>Fondos Culturales y Artísticos</c:v>
                </c:pt>
                <c:pt idx="2">
                  <c:v>Subs. del Patrimonio Cultural</c:v>
                </c:pt>
                <c:pt idx="3">
                  <c:v>Serv. Nac. del Patrimonio Cultural</c:v>
                </c:pt>
                <c:pt idx="4">
                  <c:v>Red de Bibliotecas Públicas</c:v>
                </c:pt>
                <c:pt idx="5">
                  <c:v>Consejo de Monumentos Nacionales</c:v>
                </c:pt>
              </c:strCache>
            </c:strRef>
          </c:cat>
          <c:val>
            <c:numRef>
              <c:f>'Partida 29'!$J$62:$J$67</c:f>
              <c:numCache>
                <c:formatCode>#,##0</c:formatCode>
                <c:ptCount val="6"/>
                <c:pt idx="0">
                  <c:v>101133518000</c:v>
                </c:pt>
                <c:pt idx="1">
                  <c:v>43816908000</c:v>
                </c:pt>
                <c:pt idx="2">
                  <c:v>2177177000</c:v>
                </c:pt>
                <c:pt idx="3">
                  <c:v>66359127000</c:v>
                </c:pt>
                <c:pt idx="4">
                  <c:v>6442392000</c:v>
                </c:pt>
                <c:pt idx="5">
                  <c:v>6161428000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AB-4AD4-852C-7B12E798E42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2019 - 2020 - 2021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29'!$C$27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29'!$D$27:$O$27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7.9921513604330585E-2</c:v>
                </c:pt>
                <c:pt idx="2">
                  <c:v>0.13717439423748901</c:v>
                </c:pt>
                <c:pt idx="3">
                  <c:v>7.2538866589701587E-2</c:v>
                </c:pt>
                <c:pt idx="4">
                  <c:v>5.6511295592515033E-2</c:v>
                </c:pt>
                <c:pt idx="5">
                  <c:v>6.4773785837824296E-2</c:v>
                </c:pt>
                <c:pt idx="6">
                  <c:v>7.6502888629789739E-2</c:v>
                </c:pt>
                <c:pt idx="7">
                  <c:v>6.9076216464543885E-2</c:v>
                </c:pt>
                <c:pt idx="8">
                  <c:v>6.014651930510749E-2</c:v>
                </c:pt>
                <c:pt idx="9">
                  <c:v>4.9851262513173289E-2</c:v>
                </c:pt>
                <c:pt idx="10">
                  <c:v>7.318275867085236E-2</c:v>
                </c:pt>
                <c:pt idx="11">
                  <c:v>0.16684786670763763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B7-483C-AEF5-25ED11FD7182}"/>
            </c:ext>
          </c:extLst>
        </c:ser>
        <c:ser>
          <c:idx val="1"/>
          <c:order val="1"/>
          <c:tx>
            <c:strRef>
              <c:f>'Partida 29'!$C$28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29'!$D$28:$O$28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5.983056108391762E-2</c:v>
                </c:pt>
                <c:pt idx="2">
                  <c:v>0.13887111053917356</c:v>
                </c:pt>
                <c:pt idx="3">
                  <c:v>5.0673262663486762E-2</c:v>
                </c:pt>
                <c:pt idx="4">
                  <c:v>5.002137621721383E-2</c:v>
                </c:pt>
                <c:pt idx="5">
                  <c:v>5.1665009361961875E-2</c:v>
                </c:pt>
                <c:pt idx="6">
                  <c:v>8.4079187580167164E-2</c:v>
                </c:pt>
                <c:pt idx="7">
                  <c:v>5.9959157315838923E-2</c:v>
                </c:pt>
                <c:pt idx="8">
                  <c:v>6.7166294575593657E-2</c:v>
                </c:pt>
                <c:pt idx="9">
                  <c:v>5.8614863808057867E-2</c:v>
                </c:pt>
                <c:pt idx="10">
                  <c:v>6.1215464332056345E-2</c:v>
                </c:pt>
                <c:pt idx="11">
                  <c:v>0.16430728635697872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B7-483C-AEF5-25ED11FD7182}"/>
            </c:ext>
          </c:extLst>
        </c:ser>
        <c:ser>
          <c:idx val="0"/>
          <c:order val="2"/>
          <c:tx>
            <c:strRef>
              <c:f>'Partida 29'!$C$29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1B7-483C-AEF5-25ED11FD7182}"/>
                </c:ext>
              </c:extLst>
            </c:dLbl>
            <c:dLbl>
              <c:idx val="1"/>
              <c:layout>
                <c:manualLayout>
                  <c:x val="1.5361267654630209E-2"/>
                  <c:y val="-7.25880201188836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B7-483C-AEF5-25ED11FD7182}"/>
                </c:ext>
              </c:extLst>
            </c:dLbl>
            <c:dLbl>
              <c:idx val="2"/>
              <c:layout>
                <c:manualLayout>
                  <c:x val="1.546302094204411E-2"/>
                  <c:y val="3.6294010059441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1B7-483C-AEF5-25ED11FD7182}"/>
                </c:ext>
              </c:extLst>
            </c:dLbl>
            <c:dLbl>
              <c:idx val="3"/>
              <c:layout>
                <c:manualLayout>
                  <c:x val="8.8360119668823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B7-483C-AEF5-25ED11FD7182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1B7-483C-AEF5-25ED11FD7182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B7-483C-AEF5-25ED11FD7182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1B7-483C-AEF5-25ED11FD71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29'!$D$29:$E$29</c:f>
              <c:numCache>
                <c:formatCode>0.0%</c:formatCode>
                <c:ptCount val="2"/>
                <c:pt idx="0">
                  <c:v>5.349040904212117E-2</c:v>
                </c:pt>
                <c:pt idx="1">
                  <c:v>3.3876371177723033E-2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1B7-483C-AEF5-25ED11FD718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2019 - 2020 - 2021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29'!$D$21:$O$21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  <c:pt idx="3">
                  <c:v>0.3327555477648913</c:v>
                </c:pt>
                <c:pt idx="4">
                  <c:v>0.3890051871839908</c:v>
                </c:pt>
                <c:pt idx="5">
                  <c:v>0.45367588589596824</c:v>
                </c:pt>
                <c:pt idx="6">
                  <c:v>0.52656162063434608</c:v>
                </c:pt>
                <c:pt idx="7">
                  <c:v>0.59552774774358397</c:v>
                </c:pt>
                <c:pt idx="8">
                  <c:v>0.65567426704869147</c:v>
                </c:pt>
                <c:pt idx="9">
                  <c:v>0.70552552956186476</c:v>
                </c:pt>
                <c:pt idx="10">
                  <c:v>0.77732792109935456</c:v>
                </c:pt>
                <c:pt idx="11">
                  <c:v>0.96752980970302327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0D3-4C8E-A8F3-A55ABE507BE2}"/>
            </c:ext>
          </c:extLst>
        </c:ser>
        <c:ser>
          <c:idx val="1"/>
          <c:order val="1"/>
          <c:tx>
            <c:strRef>
              <c:f>'Partida 29'!$C$22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29'!$D$22:$O$22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0.12947667292067636</c:v>
                </c:pt>
                <c:pt idx="2">
                  <c:v>0.26610432265078637</c:v>
                </c:pt>
                <c:pt idx="3">
                  <c:v>0.31987672534576783</c:v>
                </c:pt>
                <c:pt idx="4">
                  <c:v>0.3992652242505364</c:v>
                </c:pt>
                <c:pt idx="5">
                  <c:v>0.45093023361249823</c:v>
                </c:pt>
                <c:pt idx="6">
                  <c:v>0.53937400946041036</c:v>
                </c:pt>
                <c:pt idx="7">
                  <c:v>0.59933316677624926</c:v>
                </c:pt>
                <c:pt idx="8">
                  <c:v>0.66519525941704938</c:v>
                </c:pt>
                <c:pt idx="9">
                  <c:v>0.71399082901982214</c:v>
                </c:pt>
                <c:pt idx="10">
                  <c:v>0.77520629335187852</c:v>
                </c:pt>
                <c:pt idx="11">
                  <c:v>0.93930979922414171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0D3-4C8E-A8F3-A55ABE507BE2}"/>
            </c:ext>
          </c:extLst>
        </c:ser>
        <c:ser>
          <c:idx val="0"/>
          <c:order val="2"/>
          <c:tx>
            <c:strRef>
              <c:f>'Partida 29'!$C$23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4.6396011091203913E-2"/>
                  <c:y val="-3.9909291351539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D3-4C8E-A8F3-A55ABE507BE2}"/>
                </c:ext>
              </c:extLst>
            </c:dLbl>
            <c:dLbl>
              <c:idx val="1"/>
              <c:layout>
                <c:manualLayout>
                  <c:x val="-3.9768009506746228E-2"/>
                  <c:y val="-3.6281173955945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D3-4C8E-A8F3-A55ABE507BE2}"/>
                </c:ext>
              </c:extLst>
            </c:dLbl>
            <c:dLbl>
              <c:idx val="2"/>
              <c:layout>
                <c:manualLayout>
                  <c:x val="-4.4186677229718009E-2"/>
                  <c:y val="-2.902493916475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0D3-4C8E-A8F3-A55ABE507BE2}"/>
                </c:ext>
              </c:extLst>
            </c:dLbl>
            <c:dLbl>
              <c:idx val="3"/>
              <c:layout>
                <c:manualLayout>
                  <c:x val="-4.6396011091203913E-2"/>
                  <c:y val="-2.53968217691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D3-4C8E-A8F3-A55ABE507BE2}"/>
                </c:ext>
              </c:extLst>
            </c:dLbl>
            <c:dLbl>
              <c:idx val="4"/>
              <c:layout>
                <c:manualLayout>
                  <c:x val="-4.1977343368232188E-2"/>
                  <c:y val="-3.6281173955944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0D3-4C8E-A8F3-A55ABE507BE2}"/>
                </c:ext>
              </c:extLst>
            </c:dLbl>
            <c:dLbl>
              <c:idx val="5"/>
              <c:layout>
                <c:manualLayout>
                  <c:x val="-4.1977343368232112E-2"/>
                  <c:y val="-3.265305656035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D3-4C8E-A8F3-A55ABE507BE2}"/>
                </c:ext>
              </c:extLst>
            </c:dLbl>
            <c:dLbl>
              <c:idx val="6"/>
              <c:layout>
                <c:manualLayout>
                  <c:x val="-6.6280015844577017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0D3-4C8E-A8F3-A55ABE507BE2}"/>
                </c:ext>
              </c:extLst>
            </c:dLbl>
            <c:dLbl>
              <c:idx val="7"/>
              <c:layout>
                <c:manualLayout>
                  <c:x val="-3.9768009506746291E-2"/>
                  <c:y val="-1.4512469582377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0D3-4C8E-A8F3-A55ABE507BE2}"/>
                </c:ext>
              </c:extLst>
            </c:dLbl>
            <c:dLbl>
              <c:idx val="8"/>
              <c:layout>
                <c:manualLayout>
                  <c:x val="-2.6512006337830806E-2"/>
                  <c:y val="-2.1768704373566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0D3-4C8E-A8F3-A55ABE507BE2}"/>
                </c:ext>
              </c:extLst>
            </c:dLbl>
            <c:dLbl>
              <c:idx val="9"/>
              <c:layout>
                <c:manualLayout>
                  <c:x val="-3.9768009506746207E-2"/>
                  <c:y val="-2.1768704373566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0D3-4C8E-A8F3-A55ABE507BE2}"/>
                </c:ext>
              </c:extLst>
            </c:dLbl>
            <c:dLbl>
              <c:idx val="10"/>
              <c:layout>
                <c:manualLayout>
                  <c:x val="-5.0814678814175715E-2"/>
                  <c:y val="-1.0884352186783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0D3-4C8E-A8F3-A55ABE507B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29'!$D$23:$E$23</c:f>
              <c:numCache>
                <c:formatCode>0.0%</c:formatCode>
                <c:ptCount val="2"/>
                <c:pt idx="0">
                  <c:v>5.349040904212117E-2</c:v>
                </c:pt>
                <c:pt idx="1">
                  <c:v>8.6502340233906752E-2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00D3-4C8E-A8F3-A55ABE507B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696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9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14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66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450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02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51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28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25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50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6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1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10078" y="1988840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FEBRERO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</a:t>
            </a:r>
            <a:r>
              <a:rPr lang="es-CL" sz="2000"/>
              <a:t>, marzo </a:t>
            </a:r>
            <a:r>
              <a:rPr lang="es-CL" sz="20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24113" y="770380"/>
            <a:ext cx="8080335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3017" y="1693945"/>
            <a:ext cx="8080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74233BA-2A03-4502-BC8B-C918D8C8A1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132214"/>
              </p:ext>
            </p:extLst>
          </p:nvPr>
        </p:nvGraphicFramePr>
        <p:xfrm>
          <a:off x="523017" y="1988840"/>
          <a:ext cx="8080335" cy="935621"/>
        </p:xfrm>
        <a:graphic>
          <a:graphicData uri="http://schemas.openxmlformats.org/drawingml/2006/table">
            <a:tbl>
              <a:tblPr/>
              <a:tblGrid>
                <a:gridCol w="270789">
                  <a:extLst>
                    <a:ext uri="{9D8B030D-6E8A-4147-A177-3AD203B41FA5}">
                      <a16:colId xmlns:a16="http://schemas.microsoft.com/office/drawing/2014/main" val="3251432267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3957122442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867433314"/>
                    </a:ext>
                  </a:extLst>
                </a:gridCol>
                <a:gridCol w="3054495">
                  <a:extLst>
                    <a:ext uri="{9D8B030D-6E8A-4147-A177-3AD203B41FA5}">
                      <a16:colId xmlns:a16="http://schemas.microsoft.com/office/drawing/2014/main" val="3593074108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1422372528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1422868699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798345370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2393547841"/>
                    </a:ext>
                  </a:extLst>
                </a:gridCol>
                <a:gridCol w="660724">
                  <a:extLst>
                    <a:ext uri="{9D8B030D-6E8A-4147-A177-3AD203B41FA5}">
                      <a16:colId xmlns:a16="http://schemas.microsoft.com/office/drawing/2014/main" val="3761967324"/>
                    </a:ext>
                  </a:extLst>
                </a:gridCol>
                <a:gridCol w="649893">
                  <a:extLst>
                    <a:ext uri="{9D8B030D-6E8A-4147-A177-3AD203B41FA5}">
                      <a16:colId xmlns:a16="http://schemas.microsoft.com/office/drawing/2014/main" val="225373450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84408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2151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3641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7669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708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871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0291" y="709025"/>
            <a:ext cx="8061370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4078" y="1532816"/>
            <a:ext cx="8020072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C8DA8AF-A0AD-48CC-9CA2-8DF309BFAE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949368"/>
              </p:ext>
            </p:extLst>
          </p:nvPr>
        </p:nvGraphicFramePr>
        <p:xfrm>
          <a:off x="540291" y="1892856"/>
          <a:ext cx="8053859" cy="2591128"/>
        </p:xfrm>
        <a:graphic>
          <a:graphicData uri="http://schemas.openxmlformats.org/drawingml/2006/table">
            <a:tbl>
              <a:tblPr/>
              <a:tblGrid>
                <a:gridCol w="269902">
                  <a:extLst>
                    <a:ext uri="{9D8B030D-6E8A-4147-A177-3AD203B41FA5}">
                      <a16:colId xmlns:a16="http://schemas.microsoft.com/office/drawing/2014/main" val="2061674765"/>
                    </a:ext>
                  </a:extLst>
                </a:gridCol>
                <a:gridCol w="269902">
                  <a:extLst>
                    <a:ext uri="{9D8B030D-6E8A-4147-A177-3AD203B41FA5}">
                      <a16:colId xmlns:a16="http://schemas.microsoft.com/office/drawing/2014/main" val="4242640435"/>
                    </a:ext>
                  </a:extLst>
                </a:gridCol>
                <a:gridCol w="269902">
                  <a:extLst>
                    <a:ext uri="{9D8B030D-6E8A-4147-A177-3AD203B41FA5}">
                      <a16:colId xmlns:a16="http://schemas.microsoft.com/office/drawing/2014/main" val="621300326"/>
                    </a:ext>
                  </a:extLst>
                </a:gridCol>
                <a:gridCol w="3044487">
                  <a:extLst>
                    <a:ext uri="{9D8B030D-6E8A-4147-A177-3AD203B41FA5}">
                      <a16:colId xmlns:a16="http://schemas.microsoft.com/office/drawing/2014/main" val="730257055"/>
                    </a:ext>
                  </a:extLst>
                </a:gridCol>
                <a:gridCol w="723336">
                  <a:extLst>
                    <a:ext uri="{9D8B030D-6E8A-4147-A177-3AD203B41FA5}">
                      <a16:colId xmlns:a16="http://schemas.microsoft.com/office/drawing/2014/main" val="4290391143"/>
                    </a:ext>
                  </a:extLst>
                </a:gridCol>
                <a:gridCol w="723336">
                  <a:extLst>
                    <a:ext uri="{9D8B030D-6E8A-4147-A177-3AD203B41FA5}">
                      <a16:colId xmlns:a16="http://schemas.microsoft.com/office/drawing/2014/main" val="3989979428"/>
                    </a:ext>
                  </a:extLst>
                </a:gridCol>
                <a:gridCol w="723336">
                  <a:extLst>
                    <a:ext uri="{9D8B030D-6E8A-4147-A177-3AD203B41FA5}">
                      <a16:colId xmlns:a16="http://schemas.microsoft.com/office/drawing/2014/main" val="759128905"/>
                    </a:ext>
                  </a:extLst>
                </a:gridCol>
                <a:gridCol w="723336">
                  <a:extLst>
                    <a:ext uri="{9D8B030D-6E8A-4147-A177-3AD203B41FA5}">
                      <a16:colId xmlns:a16="http://schemas.microsoft.com/office/drawing/2014/main" val="554139212"/>
                    </a:ext>
                  </a:extLst>
                </a:gridCol>
                <a:gridCol w="658559">
                  <a:extLst>
                    <a:ext uri="{9D8B030D-6E8A-4147-A177-3AD203B41FA5}">
                      <a16:colId xmlns:a16="http://schemas.microsoft.com/office/drawing/2014/main" val="1156936099"/>
                    </a:ext>
                  </a:extLst>
                </a:gridCol>
                <a:gridCol w="647763">
                  <a:extLst>
                    <a:ext uri="{9D8B030D-6E8A-4147-A177-3AD203B41FA5}">
                      <a16:colId xmlns:a16="http://schemas.microsoft.com/office/drawing/2014/main" val="677127861"/>
                    </a:ext>
                  </a:extLst>
                </a:gridCol>
              </a:tblGrid>
              <a:tr h="1271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377057"/>
                  </a:ext>
                </a:extLst>
              </a:tr>
              <a:tr h="3894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699159"/>
                  </a:ext>
                </a:extLst>
              </a:tr>
              <a:tr h="1669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44.799.938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2.141.294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458860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3.207.863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3.207.863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272.838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263705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301.176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965002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40.306.069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40.468.843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1.047.300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371861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39.841.914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40.004.688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1.047.300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239436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7.584.526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7.584.526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694547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12.521.679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12.521.679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441.981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537993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5.571.408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5.571.408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919952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10.096.640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229.289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335125"/>
                  </a:ext>
                </a:extLst>
              </a:tr>
              <a:tr h="25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y Desarrollo de las Artes Escénicas, Ley N° 21.175.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4.067.661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4.067.661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328.457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138396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507794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833129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820.256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058443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820.256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119899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0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969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856" y="710917"/>
            <a:ext cx="8026937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856" y="1533500"/>
            <a:ext cx="8053591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3184865-91BE-48E9-9680-D009C19B4C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212869"/>
              </p:ext>
            </p:extLst>
          </p:nvPr>
        </p:nvGraphicFramePr>
        <p:xfrm>
          <a:off x="550856" y="1891648"/>
          <a:ext cx="8026938" cy="2331125"/>
        </p:xfrm>
        <a:graphic>
          <a:graphicData uri="http://schemas.openxmlformats.org/drawingml/2006/table">
            <a:tbl>
              <a:tblPr/>
              <a:tblGrid>
                <a:gridCol w="269000">
                  <a:extLst>
                    <a:ext uri="{9D8B030D-6E8A-4147-A177-3AD203B41FA5}">
                      <a16:colId xmlns:a16="http://schemas.microsoft.com/office/drawing/2014/main" val="1657792159"/>
                    </a:ext>
                  </a:extLst>
                </a:gridCol>
                <a:gridCol w="269000">
                  <a:extLst>
                    <a:ext uri="{9D8B030D-6E8A-4147-A177-3AD203B41FA5}">
                      <a16:colId xmlns:a16="http://schemas.microsoft.com/office/drawing/2014/main" val="3782121655"/>
                    </a:ext>
                  </a:extLst>
                </a:gridCol>
                <a:gridCol w="269000">
                  <a:extLst>
                    <a:ext uri="{9D8B030D-6E8A-4147-A177-3AD203B41FA5}">
                      <a16:colId xmlns:a16="http://schemas.microsoft.com/office/drawing/2014/main" val="673196915"/>
                    </a:ext>
                  </a:extLst>
                </a:gridCol>
                <a:gridCol w="3034310">
                  <a:extLst>
                    <a:ext uri="{9D8B030D-6E8A-4147-A177-3AD203B41FA5}">
                      <a16:colId xmlns:a16="http://schemas.microsoft.com/office/drawing/2014/main" val="1622369695"/>
                    </a:ext>
                  </a:extLst>
                </a:gridCol>
                <a:gridCol w="720918">
                  <a:extLst>
                    <a:ext uri="{9D8B030D-6E8A-4147-A177-3AD203B41FA5}">
                      <a16:colId xmlns:a16="http://schemas.microsoft.com/office/drawing/2014/main" val="3152847889"/>
                    </a:ext>
                  </a:extLst>
                </a:gridCol>
                <a:gridCol w="720918">
                  <a:extLst>
                    <a:ext uri="{9D8B030D-6E8A-4147-A177-3AD203B41FA5}">
                      <a16:colId xmlns:a16="http://schemas.microsoft.com/office/drawing/2014/main" val="331368421"/>
                    </a:ext>
                  </a:extLst>
                </a:gridCol>
                <a:gridCol w="720918">
                  <a:extLst>
                    <a:ext uri="{9D8B030D-6E8A-4147-A177-3AD203B41FA5}">
                      <a16:colId xmlns:a16="http://schemas.microsoft.com/office/drawing/2014/main" val="774617414"/>
                    </a:ext>
                  </a:extLst>
                </a:gridCol>
                <a:gridCol w="720918">
                  <a:extLst>
                    <a:ext uri="{9D8B030D-6E8A-4147-A177-3AD203B41FA5}">
                      <a16:colId xmlns:a16="http://schemas.microsoft.com/office/drawing/2014/main" val="2029789645"/>
                    </a:ext>
                  </a:extLst>
                </a:gridCol>
                <a:gridCol w="656358">
                  <a:extLst>
                    <a:ext uri="{9D8B030D-6E8A-4147-A177-3AD203B41FA5}">
                      <a16:colId xmlns:a16="http://schemas.microsoft.com/office/drawing/2014/main" val="3226549383"/>
                    </a:ext>
                  </a:extLst>
                </a:gridCol>
                <a:gridCol w="645598">
                  <a:extLst>
                    <a:ext uri="{9D8B030D-6E8A-4147-A177-3AD203B41FA5}">
                      <a16:colId xmlns:a16="http://schemas.microsoft.com/office/drawing/2014/main" val="181757516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66402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08556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230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1.225.369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1.225.369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153.572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0688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843.634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2374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9272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6161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5392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2362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9963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7843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3861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770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1822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3522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451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95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2965" y="660037"/>
            <a:ext cx="8101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98046" y="1248543"/>
            <a:ext cx="811637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CEDA47B-BEE6-4D01-864A-8CDA9D69F3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996406"/>
              </p:ext>
            </p:extLst>
          </p:nvPr>
        </p:nvGraphicFramePr>
        <p:xfrm>
          <a:off x="496926" y="1613668"/>
          <a:ext cx="8116370" cy="4223806"/>
        </p:xfrm>
        <a:graphic>
          <a:graphicData uri="http://schemas.openxmlformats.org/drawingml/2006/table">
            <a:tbl>
              <a:tblPr/>
              <a:tblGrid>
                <a:gridCol w="271996">
                  <a:extLst>
                    <a:ext uri="{9D8B030D-6E8A-4147-A177-3AD203B41FA5}">
                      <a16:colId xmlns:a16="http://schemas.microsoft.com/office/drawing/2014/main" val="543389274"/>
                    </a:ext>
                  </a:extLst>
                </a:gridCol>
                <a:gridCol w="271996">
                  <a:extLst>
                    <a:ext uri="{9D8B030D-6E8A-4147-A177-3AD203B41FA5}">
                      <a16:colId xmlns:a16="http://schemas.microsoft.com/office/drawing/2014/main" val="2508620600"/>
                    </a:ext>
                  </a:extLst>
                </a:gridCol>
                <a:gridCol w="271996">
                  <a:extLst>
                    <a:ext uri="{9D8B030D-6E8A-4147-A177-3AD203B41FA5}">
                      <a16:colId xmlns:a16="http://schemas.microsoft.com/office/drawing/2014/main" val="777623439"/>
                    </a:ext>
                  </a:extLst>
                </a:gridCol>
                <a:gridCol w="3068116">
                  <a:extLst>
                    <a:ext uri="{9D8B030D-6E8A-4147-A177-3AD203B41FA5}">
                      <a16:colId xmlns:a16="http://schemas.microsoft.com/office/drawing/2014/main" val="3680763180"/>
                    </a:ext>
                  </a:extLst>
                </a:gridCol>
                <a:gridCol w="728951">
                  <a:extLst>
                    <a:ext uri="{9D8B030D-6E8A-4147-A177-3AD203B41FA5}">
                      <a16:colId xmlns:a16="http://schemas.microsoft.com/office/drawing/2014/main" val="1779217961"/>
                    </a:ext>
                  </a:extLst>
                </a:gridCol>
                <a:gridCol w="728951">
                  <a:extLst>
                    <a:ext uri="{9D8B030D-6E8A-4147-A177-3AD203B41FA5}">
                      <a16:colId xmlns:a16="http://schemas.microsoft.com/office/drawing/2014/main" val="3720544250"/>
                    </a:ext>
                  </a:extLst>
                </a:gridCol>
                <a:gridCol w="728951">
                  <a:extLst>
                    <a:ext uri="{9D8B030D-6E8A-4147-A177-3AD203B41FA5}">
                      <a16:colId xmlns:a16="http://schemas.microsoft.com/office/drawing/2014/main" val="3207653709"/>
                    </a:ext>
                  </a:extLst>
                </a:gridCol>
                <a:gridCol w="728951">
                  <a:extLst>
                    <a:ext uri="{9D8B030D-6E8A-4147-A177-3AD203B41FA5}">
                      <a16:colId xmlns:a16="http://schemas.microsoft.com/office/drawing/2014/main" val="3734878907"/>
                    </a:ext>
                  </a:extLst>
                </a:gridCol>
                <a:gridCol w="663671">
                  <a:extLst>
                    <a:ext uri="{9D8B030D-6E8A-4147-A177-3AD203B41FA5}">
                      <a16:colId xmlns:a16="http://schemas.microsoft.com/office/drawing/2014/main" val="2496880453"/>
                    </a:ext>
                  </a:extLst>
                </a:gridCol>
                <a:gridCol w="652791">
                  <a:extLst>
                    <a:ext uri="{9D8B030D-6E8A-4147-A177-3AD203B41FA5}">
                      <a16:colId xmlns:a16="http://schemas.microsoft.com/office/drawing/2014/main" val="1975844132"/>
                    </a:ext>
                  </a:extLst>
                </a:gridCol>
              </a:tblGrid>
              <a:tr h="1265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378214"/>
                  </a:ext>
                </a:extLst>
              </a:tr>
              <a:tr h="3875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528933"/>
                  </a:ext>
                </a:extLst>
              </a:tr>
              <a:tr h="1661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68.704.809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2.345.682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8.832.764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184260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28.694.044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28.881.307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4.246.501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950028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8.131.296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8.131.296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596.966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626897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12.672.074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12.672.074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1.766.196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371789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5.292.762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5.292.762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1.562.026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542191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1.780.700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901.770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527421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71.118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054507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1.874.090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624.697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113133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166.854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481276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del Patrimonio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224432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265118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260902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4.826.251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4.826.251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204.170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923131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2.602.032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2.602.032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806833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694203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290.629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489184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524.474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93324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847.307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847.307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797229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445.841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445.841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228893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638468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215338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788203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270905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2.544.902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2.550.855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307648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892778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2.275.436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2.275.436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22316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66.091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374702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385824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701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265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847140"/>
            <a:ext cx="803739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67108" y="1689235"/>
            <a:ext cx="803733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459C7C0-EDA3-4BA7-938F-85775A6AF7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152772"/>
              </p:ext>
            </p:extLst>
          </p:nvPr>
        </p:nvGraphicFramePr>
        <p:xfrm>
          <a:off x="567107" y="2043603"/>
          <a:ext cx="8037337" cy="2649110"/>
        </p:xfrm>
        <a:graphic>
          <a:graphicData uri="http://schemas.openxmlformats.org/drawingml/2006/table">
            <a:tbl>
              <a:tblPr/>
              <a:tblGrid>
                <a:gridCol w="269348">
                  <a:extLst>
                    <a:ext uri="{9D8B030D-6E8A-4147-A177-3AD203B41FA5}">
                      <a16:colId xmlns:a16="http://schemas.microsoft.com/office/drawing/2014/main" val="2882456361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955667541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764064170"/>
                    </a:ext>
                  </a:extLst>
                </a:gridCol>
                <a:gridCol w="3038243">
                  <a:extLst>
                    <a:ext uri="{9D8B030D-6E8A-4147-A177-3AD203B41FA5}">
                      <a16:colId xmlns:a16="http://schemas.microsoft.com/office/drawing/2014/main" val="1903818552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3801779829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1798007914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2748767525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1174013967"/>
                    </a:ext>
                  </a:extLst>
                </a:gridCol>
                <a:gridCol w="657208">
                  <a:extLst>
                    <a:ext uri="{9D8B030D-6E8A-4147-A177-3AD203B41FA5}">
                      <a16:colId xmlns:a16="http://schemas.microsoft.com/office/drawing/2014/main" val="2747177556"/>
                    </a:ext>
                  </a:extLst>
                </a:gridCol>
                <a:gridCol w="646434">
                  <a:extLst>
                    <a:ext uri="{9D8B030D-6E8A-4147-A177-3AD203B41FA5}">
                      <a16:colId xmlns:a16="http://schemas.microsoft.com/office/drawing/2014/main" val="1158355269"/>
                    </a:ext>
                  </a:extLst>
                </a:gridCol>
              </a:tblGrid>
              <a:tr h="1263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101072"/>
                  </a:ext>
                </a:extLst>
              </a:tr>
              <a:tr h="3791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733883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073291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52692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115334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104725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7.924.871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7.924.871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903809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1.600.904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241795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891154"/>
                  </a:ext>
                </a:extLst>
              </a:tr>
              <a:tr h="252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024496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27026"/>
                  </a:ext>
                </a:extLst>
              </a:tr>
              <a:tr h="252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Administrativo-Programa de Desarrollo Local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153393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2.784.259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1.718.230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731410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573.703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888872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544.527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607389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1.666.029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595603"/>
                  </a:ext>
                </a:extLst>
              </a:tr>
              <a:tr h="121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21524760,0%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590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278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816364"/>
            <a:ext cx="8037395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67108" y="1689235"/>
            <a:ext cx="803733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0F391E6-42A3-4E0F-B55B-C754722E8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982605"/>
              </p:ext>
            </p:extLst>
          </p:nvPr>
        </p:nvGraphicFramePr>
        <p:xfrm>
          <a:off x="561420" y="2012824"/>
          <a:ext cx="8037339" cy="972985"/>
        </p:xfrm>
        <a:graphic>
          <a:graphicData uri="http://schemas.openxmlformats.org/drawingml/2006/table">
            <a:tbl>
              <a:tblPr/>
              <a:tblGrid>
                <a:gridCol w="269348">
                  <a:extLst>
                    <a:ext uri="{9D8B030D-6E8A-4147-A177-3AD203B41FA5}">
                      <a16:colId xmlns:a16="http://schemas.microsoft.com/office/drawing/2014/main" val="2959626272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1288292669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767175064"/>
                    </a:ext>
                  </a:extLst>
                </a:gridCol>
                <a:gridCol w="3038243">
                  <a:extLst>
                    <a:ext uri="{9D8B030D-6E8A-4147-A177-3AD203B41FA5}">
                      <a16:colId xmlns:a16="http://schemas.microsoft.com/office/drawing/2014/main" val="169268431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2845876095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2314102626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69034285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2694336295"/>
                    </a:ext>
                  </a:extLst>
                </a:gridCol>
                <a:gridCol w="657209">
                  <a:extLst>
                    <a:ext uri="{9D8B030D-6E8A-4147-A177-3AD203B41FA5}">
                      <a16:colId xmlns:a16="http://schemas.microsoft.com/office/drawing/2014/main" val="4160138040"/>
                    </a:ext>
                  </a:extLst>
                </a:gridCol>
                <a:gridCol w="646435">
                  <a:extLst>
                    <a:ext uri="{9D8B030D-6E8A-4147-A177-3AD203B41FA5}">
                      <a16:colId xmlns:a16="http://schemas.microsoft.com/office/drawing/2014/main" val="141452641"/>
                    </a:ext>
                  </a:extLst>
                </a:gridCol>
              </a:tblGrid>
              <a:tr h="1319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06548"/>
                  </a:ext>
                </a:extLst>
              </a:tr>
              <a:tr h="4040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267695"/>
                  </a:ext>
                </a:extLst>
              </a:tr>
              <a:tr h="1731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684889"/>
                  </a:ext>
                </a:extLst>
              </a:tr>
              <a:tr h="131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126876"/>
                  </a:ext>
                </a:extLst>
              </a:tr>
              <a:tr h="131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97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993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781032"/>
            <a:ext cx="801933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559" y="1637375"/>
            <a:ext cx="8070457" cy="2880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12067ED-9D0D-46EF-9B65-59EC107A11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309430"/>
              </p:ext>
            </p:extLst>
          </p:nvPr>
        </p:nvGraphicFramePr>
        <p:xfrm>
          <a:off x="522559" y="1925408"/>
          <a:ext cx="8024955" cy="2240765"/>
        </p:xfrm>
        <a:graphic>
          <a:graphicData uri="http://schemas.openxmlformats.org/drawingml/2006/table">
            <a:tbl>
              <a:tblPr/>
              <a:tblGrid>
                <a:gridCol w="268933">
                  <a:extLst>
                    <a:ext uri="{9D8B030D-6E8A-4147-A177-3AD203B41FA5}">
                      <a16:colId xmlns:a16="http://schemas.microsoft.com/office/drawing/2014/main" val="1733146505"/>
                    </a:ext>
                  </a:extLst>
                </a:gridCol>
                <a:gridCol w="268933">
                  <a:extLst>
                    <a:ext uri="{9D8B030D-6E8A-4147-A177-3AD203B41FA5}">
                      <a16:colId xmlns:a16="http://schemas.microsoft.com/office/drawing/2014/main" val="303966750"/>
                    </a:ext>
                  </a:extLst>
                </a:gridCol>
                <a:gridCol w="268933">
                  <a:extLst>
                    <a:ext uri="{9D8B030D-6E8A-4147-A177-3AD203B41FA5}">
                      <a16:colId xmlns:a16="http://schemas.microsoft.com/office/drawing/2014/main" val="4140807105"/>
                    </a:ext>
                  </a:extLst>
                </a:gridCol>
                <a:gridCol w="3033561">
                  <a:extLst>
                    <a:ext uri="{9D8B030D-6E8A-4147-A177-3AD203B41FA5}">
                      <a16:colId xmlns:a16="http://schemas.microsoft.com/office/drawing/2014/main" val="1018704461"/>
                    </a:ext>
                  </a:extLst>
                </a:gridCol>
                <a:gridCol w="720740">
                  <a:extLst>
                    <a:ext uri="{9D8B030D-6E8A-4147-A177-3AD203B41FA5}">
                      <a16:colId xmlns:a16="http://schemas.microsoft.com/office/drawing/2014/main" val="3537093515"/>
                    </a:ext>
                  </a:extLst>
                </a:gridCol>
                <a:gridCol w="720740">
                  <a:extLst>
                    <a:ext uri="{9D8B030D-6E8A-4147-A177-3AD203B41FA5}">
                      <a16:colId xmlns:a16="http://schemas.microsoft.com/office/drawing/2014/main" val="717685367"/>
                    </a:ext>
                  </a:extLst>
                </a:gridCol>
                <a:gridCol w="720740">
                  <a:extLst>
                    <a:ext uri="{9D8B030D-6E8A-4147-A177-3AD203B41FA5}">
                      <a16:colId xmlns:a16="http://schemas.microsoft.com/office/drawing/2014/main" val="4150138495"/>
                    </a:ext>
                  </a:extLst>
                </a:gridCol>
                <a:gridCol w="720740">
                  <a:extLst>
                    <a:ext uri="{9D8B030D-6E8A-4147-A177-3AD203B41FA5}">
                      <a16:colId xmlns:a16="http://schemas.microsoft.com/office/drawing/2014/main" val="2316905931"/>
                    </a:ext>
                  </a:extLst>
                </a:gridCol>
                <a:gridCol w="656196">
                  <a:extLst>
                    <a:ext uri="{9D8B030D-6E8A-4147-A177-3AD203B41FA5}">
                      <a16:colId xmlns:a16="http://schemas.microsoft.com/office/drawing/2014/main" val="1089464274"/>
                    </a:ext>
                  </a:extLst>
                </a:gridCol>
                <a:gridCol w="645439">
                  <a:extLst>
                    <a:ext uri="{9D8B030D-6E8A-4147-A177-3AD203B41FA5}">
                      <a16:colId xmlns:a16="http://schemas.microsoft.com/office/drawing/2014/main" val="4038594163"/>
                    </a:ext>
                  </a:extLst>
                </a:gridCol>
              </a:tblGrid>
              <a:tr h="1289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320844"/>
                  </a:ext>
                </a:extLst>
              </a:tr>
              <a:tr h="3949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217895"/>
                  </a:ext>
                </a:extLst>
              </a:tr>
              <a:tr h="1692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7.070.614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1.160.898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274403"/>
                  </a:ext>
                </a:extLst>
              </a:tr>
              <a:tr h="128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1.343.960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190.154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635995"/>
                  </a:ext>
                </a:extLst>
              </a:tr>
              <a:tr h="128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4.971.576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4.971.576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341.502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729595"/>
                  </a:ext>
                </a:extLst>
              </a:tr>
              <a:tr h="128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415007"/>
                  </a:ext>
                </a:extLst>
              </a:tr>
              <a:tr h="128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033046"/>
                  </a:ext>
                </a:extLst>
              </a:tr>
              <a:tr h="128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592095"/>
                  </a:ext>
                </a:extLst>
              </a:tr>
              <a:tr h="128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67.178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655877"/>
                  </a:ext>
                </a:extLst>
              </a:tr>
              <a:tr h="128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569851"/>
                  </a:ext>
                </a:extLst>
              </a:tr>
              <a:tr h="128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49005"/>
                  </a:ext>
                </a:extLst>
              </a:tr>
              <a:tr h="128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985670"/>
                  </a:ext>
                </a:extLst>
              </a:tr>
              <a:tr h="128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243872"/>
                  </a:ext>
                </a:extLst>
              </a:tr>
              <a:tr h="128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261649"/>
                  </a:ext>
                </a:extLst>
              </a:tr>
              <a:tr h="128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77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90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10" y="741453"/>
            <a:ext cx="799260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109" y="1569481"/>
            <a:ext cx="7886702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3361A05-40A0-4B90-B762-86FBB28CFC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644098"/>
              </p:ext>
            </p:extLst>
          </p:nvPr>
        </p:nvGraphicFramePr>
        <p:xfrm>
          <a:off x="567109" y="1844824"/>
          <a:ext cx="7992608" cy="1782427"/>
        </p:xfrm>
        <a:graphic>
          <a:graphicData uri="http://schemas.openxmlformats.org/drawingml/2006/table">
            <a:tbl>
              <a:tblPr/>
              <a:tblGrid>
                <a:gridCol w="267849">
                  <a:extLst>
                    <a:ext uri="{9D8B030D-6E8A-4147-A177-3AD203B41FA5}">
                      <a16:colId xmlns:a16="http://schemas.microsoft.com/office/drawing/2014/main" val="3698717500"/>
                    </a:ext>
                  </a:extLst>
                </a:gridCol>
                <a:gridCol w="267849">
                  <a:extLst>
                    <a:ext uri="{9D8B030D-6E8A-4147-A177-3AD203B41FA5}">
                      <a16:colId xmlns:a16="http://schemas.microsoft.com/office/drawing/2014/main" val="557381751"/>
                    </a:ext>
                  </a:extLst>
                </a:gridCol>
                <a:gridCol w="267849">
                  <a:extLst>
                    <a:ext uri="{9D8B030D-6E8A-4147-A177-3AD203B41FA5}">
                      <a16:colId xmlns:a16="http://schemas.microsoft.com/office/drawing/2014/main" val="1623941174"/>
                    </a:ext>
                  </a:extLst>
                </a:gridCol>
                <a:gridCol w="3021333">
                  <a:extLst>
                    <a:ext uri="{9D8B030D-6E8A-4147-A177-3AD203B41FA5}">
                      <a16:colId xmlns:a16="http://schemas.microsoft.com/office/drawing/2014/main" val="3234622463"/>
                    </a:ext>
                  </a:extLst>
                </a:gridCol>
                <a:gridCol w="717835">
                  <a:extLst>
                    <a:ext uri="{9D8B030D-6E8A-4147-A177-3AD203B41FA5}">
                      <a16:colId xmlns:a16="http://schemas.microsoft.com/office/drawing/2014/main" val="219738827"/>
                    </a:ext>
                  </a:extLst>
                </a:gridCol>
                <a:gridCol w="717835">
                  <a:extLst>
                    <a:ext uri="{9D8B030D-6E8A-4147-A177-3AD203B41FA5}">
                      <a16:colId xmlns:a16="http://schemas.microsoft.com/office/drawing/2014/main" val="1872036630"/>
                    </a:ext>
                  </a:extLst>
                </a:gridCol>
                <a:gridCol w="717835">
                  <a:extLst>
                    <a:ext uri="{9D8B030D-6E8A-4147-A177-3AD203B41FA5}">
                      <a16:colId xmlns:a16="http://schemas.microsoft.com/office/drawing/2014/main" val="2909562823"/>
                    </a:ext>
                  </a:extLst>
                </a:gridCol>
                <a:gridCol w="717835">
                  <a:extLst>
                    <a:ext uri="{9D8B030D-6E8A-4147-A177-3AD203B41FA5}">
                      <a16:colId xmlns:a16="http://schemas.microsoft.com/office/drawing/2014/main" val="769026260"/>
                    </a:ext>
                  </a:extLst>
                </a:gridCol>
                <a:gridCol w="653551">
                  <a:extLst>
                    <a:ext uri="{9D8B030D-6E8A-4147-A177-3AD203B41FA5}">
                      <a16:colId xmlns:a16="http://schemas.microsoft.com/office/drawing/2014/main" val="1125992189"/>
                    </a:ext>
                  </a:extLst>
                </a:gridCol>
                <a:gridCol w="642837">
                  <a:extLst>
                    <a:ext uri="{9D8B030D-6E8A-4147-A177-3AD203B41FA5}">
                      <a16:colId xmlns:a16="http://schemas.microsoft.com/office/drawing/2014/main" val="909900653"/>
                    </a:ext>
                  </a:extLst>
                </a:gridCol>
              </a:tblGrid>
              <a:tr h="1239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944734"/>
                  </a:ext>
                </a:extLst>
              </a:tr>
              <a:tr h="3797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1700"/>
                  </a:ext>
                </a:extLst>
              </a:tr>
              <a:tr h="1627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6.464.479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303.051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857.179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417144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4.290.940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4.406.140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590.001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002039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1.776.051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1.785.446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517439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94.417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129.417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455889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199434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87120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28.325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756471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16326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156495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204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908720"/>
            <a:ext cx="82630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4413487"/>
              </p:ext>
            </p:extLst>
          </p:nvPr>
        </p:nvGraphicFramePr>
        <p:xfrm>
          <a:off x="427914" y="1844823"/>
          <a:ext cx="4086000" cy="3096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6336233"/>
              </p:ext>
            </p:extLst>
          </p:nvPr>
        </p:nvGraphicFramePr>
        <p:xfrm>
          <a:off x="4580148" y="1844823"/>
          <a:ext cx="4080771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9905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2739304"/>
              </p:ext>
            </p:extLst>
          </p:nvPr>
        </p:nvGraphicFramePr>
        <p:xfrm>
          <a:off x="539552" y="2204864"/>
          <a:ext cx="7992888" cy="3801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83569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4674527"/>
              </p:ext>
            </p:extLst>
          </p:nvPr>
        </p:nvGraphicFramePr>
        <p:xfrm>
          <a:off x="539552" y="2132856"/>
          <a:ext cx="8104386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2" y="756403"/>
            <a:ext cx="80943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FD7345C-E32F-4CF7-B5BB-1852AEA5D7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551348"/>
              </p:ext>
            </p:extLst>
          </p:nvPr>
        </p:nvGraphicFramePr>
        <p:xfrm>
          <a:off x="508051" y="1782386"/>
          <a:ext cx="8094357" cy="2358234"/>
        </p:xfrm>
        <a:graphic>
          <a:graphicData uri="http://schemas.openxmlformats.org/drawingml/2006/table">
            <a:tbl>
              <a:tblPr/>
              <a:tblGrid>
                <a:gridCol w="290328">
                  <a:extLst>
                    <a:ext uri="{9D8B030D-6E8A-4147-A177-3AD203B41FA5}">
                      <a16:colId xmlns:a16="http://schemas.microsoft.com/office/drawing/2014/main" val="3442141216"/>
                    </a:ext>
                  </a:extLst>
                </a:gridCol>
                <a:gridCol w="3274905">
                  <a:extLst>
                    <a:ext uri="{9D8B030D-6E8A-4147-A177-3AD203B41FA5}">
                      <a16:colId xmlns:a16="http://schemas.microsoft.com/office/drawing/2014/main" val="3724291224"/>
                    </a:ext>
                  </a:extLst>
                </a:gridCol>
                <a:gridCol w="778080">
                  <a:extLst>
                    <a:ext uri="{9D8B030D-6E8A-4147-A177-3AD203B41FA5}">
                      <a16:colId xmlns:a16="http://schemas.microsoft.com/office/drawing/2014/main" val="2197222588"/>
                    </a:ext>
                  </a:extLst>
                </a:gridCol>
                <a:gridCol w="778080">
                  <a:extLst>
                    <a:ext uri="{9D8B030D-6E8A-4147-A177-3AD203B41FA5}">
                      <a16:colId xmlns:a16="http://schemas.microsoft.com/office/drawing/2014/main" val="2835166982"/>
                    </a:ext>
                  </a:extLst>
                </a:gridCol>
                <a:gridCol w="778080">
                  <a:extLst>
                    <a:ext uri="{9D8B030D-6E8A-4147-A177-3AD203B41FA5}">
                      <a16:colId xmlns:a16="http://schemas.microsoft.com/office/drawing/2014/main" val="774946677"/>
                    </a:ext>
                  </a:extLst>
                </a:gridCol>
                <a:gridCol w="778080">
                  <a:extLst>
                    <a:ext uri="{9D8B030D-6E8A-4147-A177-3AD203B41FA5}">
                      <a16:colId xmlns:a16="http://schemas.microsoft.com/office/drawing/2014/main" val="823469348"/>
                    </a:ext>
                  </a:extLst>
                </a:gridCol>
                <a:gridCol w="708402">
                  <a:extLst>
                    <a:ext uri="{9D8B030D-6E8A-4147-A177-3AD203B41FA5}">
                      <a16:colId xmlns:a16="http://schemas.microsoft.com/office/drawing/2014/main" val="1333907947"/>
                    </a:ext>
                  </a:extLst>
                </a:gridCol>
                <a:gridCol w="708402">
                  <a:extLst>
                    <a:ext uri="{9D8B030D-6E8A-4147-A177-3AD203B41FA5}">
                      <a16:colId xmlns:a16="http://schemas.microsoft.com/office/drawing/2014/main" val="2573044552"/>
                    </a:ext>
                  </a:extLst>
                </a:gridCol>
              </a:tblGrid>
              <a:tr h="133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614054"/>
                  </a:ext>
                </a:extLst>
              </a:tr>
              <a:tr h="4097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026738"/>
                  </a:ext>
                </a:extLst>
              </a:tr>
              <a:tr h="142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226.090.550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236.884.227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10.793.677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20.491.040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883154"/>
                  </a:ext>
                </a:extLst>
              </a:tr>
              <a:tr h="167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58.340.420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58.633.674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293.254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8.125.045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003131"/>
                  </a:ext>
                </a:extLst>
              </a:tr>
              <a:tr h="167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20.721.996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20.731.391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1.368.107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620664"/>
                  </a:ext>
                </a:extLst>
              </a:tr>
              <a:tr h="167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396435"/>
                  </a:ext>
                </a:extLst>
              </a:tr>
              <a:tr h="167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115.021.891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115.021.891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3.671.582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521565"/>
                  </a:ext>
                </a:extLst>
              </a:tr>
              <a:tr h="167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257285"/>
                  </a:ext>
                </a:extLst>
              </a:tr>
              <a:tr h="167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3.773.163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3.814.116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960764"/>
                  </a:ext>
                </a:extLst>
              </a:tr>
              <a:tr h="133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15.314.000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15.314.000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215445"/>
                  </a:ext>
                </a:extLst>
              </a:tr>
              <a:tr h="133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4.976.907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3.153.405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542481"/>
                  </a:ext>
                </a:extLst>
              </a:tr>
              <a:tr h="133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11.072.126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11.072.126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294787"/>
                  </a:ext>
                </a:extLst>
              </a:tr>
              <a:tr h="133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7.250.664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7.248.824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7.250.654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394057,3%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759816"/>
                  </a:ext>
                </a:extLst>
              </a:tr>
              <a:tr h="133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071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60554"/>
            <a:ext cx="79981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CC7051F9-262C-40A7-ABF7-6665B5AE8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994699"/>
              </p:ext>
            </p:extLst>
          </p:nvPr>
        </p:nvGraphicFramePr>
        <p:xfrm>
          <a:off x="509171" y="1771813"/>
          <a:ext cx="7998108" cy="1680018"/>
        </p:xfrm>
        <a:graphic>
          <a:graphicData uri="http://schemas.openxmlformats.org/drawingml/2006/table">
            <a:tbl>
              <a:tblPr/>
              <a:tblGrid>
                <a:gridCol w="277327">
                  <a:extLst>
                    <a:ext uri="{9D8B030D-6E8A-4147-A177-3AD203B41FA5}">
                      <a16:colId xmlns:a16="http://schemas.microsoft.com/office/drawing/2014/main" val="2788309038"/>
                    </a:ext>
                  </a:extLst>
                </a:gridCol>
                <a:gridCol w="277327">
                  <a:extLst>
                    <a:ext uri="{9D8B030D-6E8A-4147-A177-3AD203B41FA5}">
                      <a16:colId xmlns:a16="http://schemas.microsoft.com/office/drawing/2014/main" val="1872846191"/>
                    </a:ext>
                  </a:extLst>
                </a:gridCol>
                <a:gridCol w="3128248">
                  <a:extLst>
                    <a:ext uri="{9D8B030D-6E8A-4147-A177-3AD203B41FA5}">
                      <a16:colId xmlns:a16="http://schemas.microsoft.com/office/drawing/2014/main" val="1385843340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1997932948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3272370471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374800093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4265626117"/>
                    </a:ext>
                  </a:extLst>
                </a:gridCol>
                <a:gridCol w="676678">
                  <a:extLst>
                    <a:ext uri="{9D8B030D-6E8A-4147-A177-3AD203B41FA5}">
                      <a16:colId xmlns:a16="http://schemas.microsoft.com/office/drawing/2014/main" val="2463825533"/>
                    </a:ext>
                  </a:extLst>
                </a:gridCol>
                <a:gridCol w="665584">
                  <a:extLst>
                    <a:ext uri="{9D8B030D-6E8A-4147-A177-3AD203B41FA5}">
                      <a16:colId xmlns:a16="http://schemas.microsoft.com/office/drawing/2014/main" val="2806989087"/>
                    </a:ext>
                  </a:extLst>
                </a:gridCol>
              </a:tblGrid>
              <a:tr h="1304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156265"/>
                  </a:ext>
                </a:extLst>
              </a:tr>
              <a:tr h="3996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311441"/>
                  </a:ext>
                </a:extLst>
              </a:tr>
              <a:tr h="171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144.950.426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149.313.743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4.363.317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9.393.564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327603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104.513.805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3.380.287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7.252.270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90313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44.799.938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983.030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2.141.294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747481"/>
                  </a:ext>
                </a:extLst>
              </a:tr>
              <a:tr h="163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246.635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511868"/>
                  </a:ext>
                </a:extLst>
              </a:tr>
              <a:tr h="163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78.962.947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82.239.902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3.276.955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10.850.841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759759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68.704.809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2.345.682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8.832.764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566402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7.070.614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1.160.898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877382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6.464.479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303.051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857.179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451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1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60554"/>
            <a:ext cx="79981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FET – Covid - 19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F2F14C2-9D2A-4E09-BA31-44FCBF1AF5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10622"/>
              </p:ext>
            </p:extLst>
          </p:nvPr>
        </p:nvGraphicFramePr>
        <p:xfrm>
          <a:off x="509171" y="1769091"/>
          <a:ext cx="7998108" cy="1099326"/>
        </p:xfrm>
        <a:graphic>
          <a:graphicData uri="http://schemas.openxmlformats.org/drawingml/2006/table">
            <a:tbl>
              <a:tblPr/>
              <a:tblGrid>
                <a:gridCol w="277327">
                  <a:extLst>
                    <a:ext uri="{9D8B030D-6E8A-4147-A177-3AD203B41FA5}">
                      <a16:colId xmlns:a16="http://schemas.microsoft.com/office/drawing/2014/main" val="1758989676"/>
                    </a:ext>
                  </a:extLst>
                </a:gridCol>
                <a:gridCol w="277327">
                  <a:extLst>
                    <a:ext uri="{9D8B030D-6E8A-4147-A177-3AD203B41FA5}">
                      <a16:colId xmlns:a16="http://schemas.microsoft.com/office/drawing/2014/main" val="3990021074"/>
                    </a:ext>
                  </a:extLst>
                </a:gridCol>
                <a:gridCol w="3128248">
                  <a:extLst>
                    <a:ext uri="{9D8B030D-6E8A-4147-A177-3AD203B41FA5}">
                      <a16:colId xmlns:a16="http://schemas.microsoft.com/office/drawing/2014/main" val="2226320639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2387780425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4075966599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2082081118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3068804846"/>
                    </a:ext>
                  </a:extLst>
                </a:gridCol>
                <a:gridCol w="676678">
                  <a:extLst>
                    <a:ext uri="{9D8B030D-6E8A-4147-A177-3AD203B41FA5}">
                      <a16:colId xmlns:a16="http://schemas.microsoft.com/office/drawing/2014/main" val="606108539"/>
                    </a:ext>
                  </a:extLst>
                </a:gridCol>
                <a:gridCol w="665584">
                  <a:extLst>
                    <a:ext uri="{9D8B030D-6E8A-4147-A177-3AD203B41FA5}">
                      <a16:colId xmlns:a16="http://schemas.microsoft.com/office/drawing/2014/main" val="2114975202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909944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501272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342630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497390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29535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285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034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43021" y="711057"/>
            <a:ext cx="8072837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2261" y="1562075"/>
            <a:ext cx="805106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5AD887E-5A73-44BE-B415-74ABA70073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777342"/>
              </p:ext>
            </p:extLst>
          </p:nvPr>
        </p:nvGraphicFramePr>
        <p:xfrm>
          <a:off x="552261" y="1906728"/>
          <a:ext cx="8063597" cy="4359371"/>
        </p:xfrm>
        <a:graphic>
          <a:graphicData uri="http://schemas.openxmlformats.org/drawingml/2006/table">
            <a:tbl>
              <a:tblPr/>
              <a:tblGrid>
                <a:gridCol w="270227">
                  <a:extLst>
                    <a:ext uri="{9D8B030D-6E8A-4147-A177-3AD203B41FA5}">
                      <a16:colId xmlns:a16="http://schemas.microsoft.com/office/drawing/2014/main" val="361147467"/>
                    </a:ext>
                  </a:extLst>
                </a:gridCol>
                <a:gridCol w="270227">
                  <a:extLst>
                    <a:ext uri="{9D8B030D-6E8A-4147-A177-3AD203B41FA5}">
                      <a16:colId xmlns:a16="http://schemas.microsoft.com/office/drawing/2014/main" val="3158276269"/>
                    </a:ext>
                  </a:extLst>
                </a:gridCol>
                <a:gridCol w="270227">
                  <a:extLst>
                    <a:ext uri="{9D8B030D-6E8A-4147-A177-3AD203B41FA5}">
                      <a16:colId xmlns:a16="http://schemas.microsoft.com/office/drawing/2014/main" val="3119392675"/>
                    </a:ext>
                  </a:extLst>
                </a:gridCol>
                <a:gridCol w="3048169">
                  <a:extLst>
                    <a:ext uri="{9D8B030D-6E8A-4147-A177-3AD203B41FA5}">
                      <a16:colId xmlns:a16="http://schemas.microsoft.com/office/drawing/2014/main" val="288138258"/>
                    </a:ext>
                  </a:extLst>
                </a:gridCol>
                <a:gridCol w="724211">
                  <a:extLst>
                    <a:ext uri="{9D8B030D-6E8A-4147-A177-3AD203B41FA5}">
                      <a16:colId xmlns:a16="http://schemas.microsoft.com/office/drawing/2014/main" val="1580549085"/>
                    </a:ext>
                  </a:extLst>
                </a:gridCol>
                <a:gridCol w="724211">
                  <a:extLst>
                    <a:ext uri="{9D8B030D-6E8A-4147-A177-3AD203B41FA5}">
                      <a16:colId xmlns:a16="http://schemas.microsoft.com/office/drawing/2014/main" val="401933368"/>
                    </a:ext>
                  </a:extLst>
                </a:gridCol>
                <a:gridCol w="724211">
                  <a:extLst>
                    <a:ext uri="{9D8B030D-6E8A-4147-A177-3AD203B41FA5}">
                      <a16:colId xmlns:a16="http://schemas.microsoft.com/office/drawing/2014/main" val="2176686295"/>
                    </a:ext>
                  </a:extLst>
                </a:gridCol>
                <a:gridCol w="724211">
                  <a:extLst>
                    <a:ext uri="{9D8B030D-6E8A-4147-A177-3AD203B41FA5}">
                      <a16:colId xmlns:a16="http://schemas.microsoft.com/office/drawing/2014/main" val="3606742177"/>
                    </a:ext>
                  </a:extLst>
                </a:gridCol>
                <a:gridCol w="659357">
                  <a:extLst>
                    <a:ext uri="{9D8B030D-6E8A-4147-A177-3AD203B41FA5}">
                      <a16:colId xmlns:a16="http://schemas.microsoft.com/office/drawing/2014/main" val="1619420530"/>
                    </a:ext>
                  </a:extLst>
                </a:gridCol>
                <a:gridCol w="648546">
                  <a:extLst>
                    <a:ext uri="{9D8B030D-6E8A-4147-A177-3AD203B41FA5}">
                      <a16:colId xmlns:a16="http://schemas.microsoft.com/office/drawing/2014/main" val="1798482737"/>
                    </a:ext>
                  </a:extLst>
                </a:gridCol>
              </a:tblGrid>
              <a:tr h="126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61710"/>
                  </a:ext>
                </a:extLst>
              </a:tr>
              <a:tr h="3883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398491"/>
                  </a:ext>
                </a:extLst>
              </a:tr>
              <a:tr h="1664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104.513.805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3.380.287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7.252.270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761008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19.578.244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19.569.035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-9.209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2.671.979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44256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4.698.263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4.698.263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216.418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964047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48.790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50292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48.790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951504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62.020.763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61.857.989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858.086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506894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21.117.998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21.117.998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249970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621248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3.037.505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3.037.505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812223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3.295.978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3.295.978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276635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2.066.093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2.066.093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572860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3.281.843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3.281.843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272603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3.642.710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3.642.710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034176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1.224.317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1.224.317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738990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1.627.748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1.627.748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97774"/>
                  </a:ext>
                </a:extLst>
              </a:tr>
              <a:tr h="253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Instituciones Colaboradoras de las Artes y las Culturas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356573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44770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Gobierno-Consejo Nacional de Televisión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577660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338253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Educación-Programa 01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409811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31.654.684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31.491.910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858.086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001843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10.016.667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9.853.893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285.882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84846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3.350.618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3.350.618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370.410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27644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1.686.497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1.686.497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262538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3.260.338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3.260.338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41.435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136657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2.568.198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2.568.198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116.910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66914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7.367.852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7.367.852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433020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1.268.594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1.268.594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9.596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191509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729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24113" y="801157"/>
            <a:ext cx="808033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4113" y="1628801"/>
            <a:ext cx="8001580" cy="3582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FE31985-A5CA-40AA-ACF3-10F29B6051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872058"/>
              </p:ext>
            </p:extLst>
          </p:nvPr>
        </p:nvGraphicFramePr>
        <p:xfrm>
          <a:off x="524113" y="1980734"/>
          <a:ext cx="8064896" cy="3127303"/>
        </p:xfrm>
        <a:graphic>
          <a:graphicData uri="http://schemas.openxmlformats.org/drawingml/2006/table">
            <a:tbl>
              <a:tblPr/>
              <a:tblGrid>
                <a:gridCol w="270272">
                  <a:extLst>
                    <a:ext uri="{9D8B030D-6E8A-4147-A177-3AD203B41FA5}">
                      <a16:colId xmlns:a16="http://schemas.microsoft.com/office/drawing/2014/main" val="1450480889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3009191240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3994445189"/>
                    </a:ext>
                  </a:extLst>
                </a:gridCol>
                <a:gridCol w="3048659">
                  <a:extLst>
                    <a:ext uri="{9D8B030D-6E8A-4147-A177-3AD203B41FA5}">
                      <a16:colId xmlns:a16="http://schemas.microsoft.com/office/drawing/2014/main" val="3199136995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891666153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551330209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3112024408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1039766098"/>
                    </a:ext>
                  </a:extLst>
                </a:gridCol>
                <a:gridCol w="659462">
                  <a:extLst>
                    <a:ext uri="{9D8B030D-6E8A-4147-A177-3AD203B41FA5}">
                      <a16:colId xmlns:a16="http://schemas.microsoft.com/office/drawing/2014/main" val="1558172864"/>
                    </a:ext>
                  </a:extLst>
                </a:gridCol>
                <a:gridCol w="648651">
                  <a:extLst>
                    <a:ext uri="{9D8B030D-6E8A-4147-A177-3AD203B41FA5}">
                      <a16:colId xmlns:a16="http://schemas.microsoft.com/office/drawing/2014/main" val="517848195"/>
                    </a:ext>
                  </a:extLst>
                </a:gridCol>
              </a:tblGrid>
              <a:tr h="1289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39335"/>
                  </a:ext>
                </a:extLst>
              </a:tr>
              <a:tr h="3868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925455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Artes de la Visualidad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1.776.094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1.776.094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214857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837396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204090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483965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94175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923.063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73497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168753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139352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041284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393.622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393.622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51551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413.295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413.295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1348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23116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377643"/>
                  </a:ext>
                </a:extLst>
              </a:tr>
              <a:tr h="161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196454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572496"/>
                  </a:ext>
                </a:extLst>
              </a:tr>
              <a:tr h="257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523574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3.504.424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389480,4%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847788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3.504.424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389480,4%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668188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657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564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3510</Words>
  <Application>Microsoft Office PowerPoint</Application>
  <PresentationFormat>Presentación en pantalla (4:3)</PresentationFormat>
  <Paragraphs>1956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Calibri</vt:lpstr>
      <vt:lpstr>1_Tema de Office</vt:lpstr>
      <vt:lpstr>EJECUCIÓN ACUMULADA DE GASTOS PRESUPUESTARIOS AL MES DE FEBRERO DE 2021 PARTIDA 29: MINISTERIO DE LAS CULTURAS, LAS ARTES Y EL PATRIMONIO</vt:lpstr>
      <vt:lpstr>EJECUCIÓN ACUMULADA DE GASTOS A FEBRERO DE 2021  PARTIDA 29 MINISTERIO DE LAS CULTURAS, LAS ARTES Y EL PATRIMONIO</vt:lpstr>
      <vt:lpstr>EJECUCIÓN MENSUAL DE GASTOS A FEBRERO DE 2021  PARTIDA 29 MINISTERIO DE LAS CULTURAS, LAS ARTES Y EL PATRIMONIO</vt:lpstr>
      <vt:lpstr>EJECUCIÓN ACUMULADA DE GASTOS A FEBRERO DE 2021  PARTIDA 29 MINISTERIO DE LAS CULTURAS, LAS ARTES Y EL PATRIMONIO</vt:lpstr>
      <vt:lpstr>EJECUCIÓN ACUMULADA DE GASTOS A FEBRERO DE 2021  PARTIDA 29 MINISTERIO DE LAS CULTURAS, LAS ARTES Y EL PATRIMONIO</vt:lpstr>
      <vt:lpstr>EJECUCIÓN ACUMULADA DE GASTOS A FEBRERO DE 2021  PARTIDA 29 RESUMEN POR CAPÍTULOS</vt:lpstr>
      <vt:lpstr>EJECUCIÓN ACUMULADA DE GASTOS A FEBRERO DE 2021  PARTIDA 29 RESUMEN FET – Covid - 19</vt:lpstr>
      <vt:lpstr>EJECUCIÓN ACUMULADA DE GASTOS A FEBRERO DE 2021  PARTIDA 29. CAPÍTUO 01. PROGRAMA 01: SUBSECRETARÍA DE LAS CULTURAS Y LAS ARTES </vt:lpstr>
      <vt:lpstr>EJECUCIÓN ACUMULADA DE GASTOS A FEBRERO DE 2021  PARTIDA 29. CAPÍTUO 01. PROGRAMA 01: SUBSECRETARÍA DE LAS CULTURAS Y LAS ARTES </vt:lpstr>
      <vt:lpstr>EJECUCIÓN ACUMULADA DE GASTOS A FEBRERO DE 2021  PARTIDA 29. CAPÍTUO 01. PROGRAMA 01: SUBSECRETARÍA DE LAS CULTURAS Y LAS ARTES FET – Covid - 19</vt:lpstr>
      <vt:lpstr>EJECUCIÓN ACUMULADA DE GASTOS A FEBRERO DE 2021  PARTIDA 29. CAPÍTUO 01. PROGRAMA 02: FONDOS CULTURALES Y ARTÍSTICOS </vt:lpstr>
      <vt:lpstr>EJECUCIÓN ACUMULADA DE GASTOS A FEBRERO DE 2021  PARTIDA 29. CAPÍTUO 02. PROGRAMA 01: SUBSECRETARÍA DEL PATRIMONIO CULTURAL </vt:lpstr>
      <vt:lpstr>EJECUCIÓN ACUMULADA DE GASTOS A FEBRERO DE 2021  PARTIDA 29. CAPÍTUO 03. PROGRAMA 01: SERVICIO NACIONAL DEL PATRIMONIO CULTURAL</vt:lpstr>
      <vt:lpstr>EJECUCIÓN ACUMULADA DE GASTOS A FEBRERO DE 2021  PARTIDA 29. CAPÍTUO 03. PROGRAMA 01: SERVICIO NACIONAL DEL PATRIMONIO CULTURAL </vt:lpstr>
      <vt:lpstr>EJECUCIÓN ACUMULADA DE GASTOS A FEBRERO DE 2021  PARTIDA 29. CAPÍTUO 03. PROGRAMA 01: SERVICIO NACIONAL DEL PATRIMONIO CULTURAL FET – Covid - 19</vt:lpstr>
      <vt:lpstr>EJECUCIÓN ACUMULADA DE GASTOS A FEBRERO DE 2021  PARTIDA 29. CAPÍTUO 03. PROGRAMA 02: RED DE BIBLIOTECAS PÚBLICAS </vt:lpstr>
      <vt:lpstr>EJECUCIÓN ACUMULADA DE GASTOS A FEBRERO DE 2021  PARTIDA 29. CAPÍTUO 03. PROGRAMA 03: CONSEJO DE MONUMENTOS NACIONALES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41</cp:revision>
  <dcterms:created xsi:type="dcterms:W3CDTF">2020-01-02T20:22:07Z</dcterms:created>
  <dcterms:modified xsi:type="dcterms:W3CDTF">2021-04-14T21:00:38Z</dcterms:modified>
</cp:coreProperties>
</file>