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8-4BD2-9FD3-1BCC1715D228}"/>
            </c:ext>
          </c:extLst>
        </c:ser>
        <c:ser>
          <c:idx val="0"/>
          <c:order val="1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8-4BD2-9FD3-1BCC1715D228}"/>
            </c:ext>
          </c:extLst>
        </c:ser>
        <c:ser>
          <c:idx val="1"/>
          <c:order val="2"/>
          <c:tx>
            <c:strRef>
              <c:f>'Partida 27'!$C$31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38-4BD2-9FD3-1BCC1715D228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8-4BD2-9FD3-1BCC1715D228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38-4BD2-9FD3-1BCC1715D228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8-4BD2-9FD3-1BCC1715D228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38-4BD2-9FD3-1BCC1715D228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8-4BD2-9FD3-1BCC1715D228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38-4BD2-9FD3-1BCC1715D228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38-4BD2-9FD3-1BCC1715D2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27'!$D$31:$E$31</c:f>
              <c:numCache>
                <c:formatCode>0.0%</c:formatCode>
                <c:ptCount val="2"/>
                <c:pt idx="0">
                  <c:v>8.4080395345630443E-2</c:v>
                </c:pt>
                <c:pt idx="1">
                  <c:v>0.13184818159561706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438-4BD2-9FD3-1BCC1715D2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9E-408C-B8C4-BEAC506FA1C7}"/>
            </c:ext>
          </c:extLst>
        </c:ser>
        <c:ser>
          <c:idx val="0"/>
          <c:order val="1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9E-408C-B8C4-BEAC506FA1C7}"/>
            </c:ext>
          </c:extLst>
        </c:ser>
        <c:ser>
          <c:idx val="1"/>
          <c:order val="2"/>
          <c:tx>
            <c:strRef>
              <c:f>'Partida 27'!$C$25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D9E-408C-B8C4-BEAC506FA1C7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9E-408C-B8C4-BEAC506FA1C7}"/>
                </c:ext>
              </c:extLst>
            </c:dLbl>
            <c:dLbl>
              <c:idx val="1"/>
              <c:layout>
                <c:manualLayout>
                  <c:x val="6.4724919093851136E-3"/>
                  <c:y val="-7.0146678361463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9E-408C-B8C4-BEAC506FA1C7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9E-408C-B8C4-BEAC506FA1C7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9E-408C-B8C4-BEAC506FA1C7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9E-408C-B8C4-BEAC506FA1C7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9E-408C-B8C4-BEAC506FA1C7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9E-408C-B8C4-BEAC506FA1C7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9E-408C-B8C4-BEAC506FA1C7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9E-408C-B8C4-BEAC506FA1C7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9E-408C-B8C4-BEAC506FA1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27'!$D$25:$E$25</c:f>
              <c:numCache>
                <c:formatCode>0.0%</c:formatCode>
                <c:ptCount val="2"/>
                <c:pt idx="0">
                  <c:v>8.4080395345630443E-2</c:v>
                </c:pt>
                <c:pt idx="1">
                  <c:v>0.21592857694124751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D9E-408C-B8C4-BEAC506FA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468C36-FAAC-4482-AFBE-80EC8A67A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86752"/>
              </p:ext>
            </p:extLst>
          </p:nvPr>
        </p:nvGraphicFramePr>
        <p:xfrm>
          <a:off x="534905" y="1842520"/>
          <a:ext cx="8087650" cy="1894565"/>
        </p:xfrm>
        <a:graphic>
          <a:graphicData uri="http://schemas.openxmlformats.org/drawingml/2006/table">
            <a:tbl>
              <a:tblPr/>
              <a:tblGrid>
                <a:gridCol w="260556">
                  <a:extLst>
                    <a:ext uri="{9D8B030D-6E8A-4147-A177-3AD203B41FA5}">
                      <a16:colId xmlns:a16="http://schemas.microsoft.com/office/drawing/2014/main" val="4293419133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1040240964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2642376699"/>
                    </a:ext>
                  </a:extLst>
                </a:gridCol>
                <a:gridCol w="3251735">
                  <a:extLst>
                    <a:ext uri="{9D8B030D-6E8A-4147-A177-3AD203B41FA5}">
                      <a16:colId xmlns:a16="http://schemas.microsoft.com/office/drawing/2014/main" val="4046100138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4018444008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2014911476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2671368795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2410167142"/>
                    </a:ext>
                  </a:extLst>
                </a:gridCol>
                <a:gridCol w="635757">
                  <a:extLst>
                    <a:ext uri="{9D8B030D-6E8A-4147-A177-3AD203B41FA5}">
                      <a16:colId xmlns:a16="http://schemas.microsoft.com/office/drawing/2014/main" val="3038682407"/>
                    </a:ext>
                  </a:extLst>
                </a:gridCol>
                <a:gridCol w="625334">
                  <a:extLst>
                    <a:ext uri="{9D8B030D-6E8A-4147-A177-3AD203B41FA5}">
                      <a16:colId xmlns:a16="http://schemas.microsoft.com/office/drawing/2014/main" val="1601426292"/>
                    </a:ext>
                  </a:extLst>
                </a:gridCol>
              </a:tblGrid>
              <a:tr h="121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33127"/>
                  </a:ext>
                </a:extLst>
              </a:tr>
              <a:tr h="372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881878"/>
                  </a:ext>
                </a:extLst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3.970.495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037054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596551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0025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3.933.334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28087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3.794.176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0415"/>
                  </a:ext>
                </a:extLst>
              </a:tr>
              <a:tr h="14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3.553.279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386583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240.897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08747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139.158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3044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139.158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17872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6152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0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286087"/>
              </p:ext>
            </p:extLst>
          </p:nvPr>
        </p:nvGraphicFramePr>
        <p:xfrm>
          <a:off x="611560" y="1772816"/>
          <a:ext cx="8032377" cy="378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163727"/>
              </p:ext>
            </p:extLst>
          </p:nvPr>
        </p:nvGraphicFramePr>
        <p:xfrm>
          <a:off x="564727" y="2132856"/>
          <a:ext cx="7967713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F195B4-1EF3-42F9-BEC7-764D6B1FC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63586"/>
              </p:ext>
            </p:extLst>
          </p:nvPr>
        </p:nvGraphicFramePr>
        <p:xfrm>
          <a:off x="532655" y="1772816"/>
          <a:ext cx="8044210" cy="1385083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1745134320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416335390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05600993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832752972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254418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423670231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922766239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815989361"/>
                    </a:ext>
                  </a:extLst>
                </a:gridCol>
              </a:tblGrid>
              <a:tr h="136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984064"/>
                  </a:ext>
                </a:extLst>
              </a:tr>
              <a:tr h="418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53922"/>
                  </a:ext>
                </a:extLst>
              </a:tr>
              <a:tr h="145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13.941.532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743903"/>
                  </a:ext>
                </a:extLst>
              </a:tr>
              <a:tr h="13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2.311.628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11353"/>
                  </a:ext>
                </a:extLst>
              </a:tr>
              <a:tr h="13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80444"/>
                  </a:ext>
                </a:extLst>
              </a:tr>
              <a:tr h="13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10.193.699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0856"/>
                  </a:ext>
                </a:extLst>
              </a:tr>
              <a:tr h="13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66009"/>
                  </a:ext>
                </a:extLst>
              </a:tr>
              <a:tr h="13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1.164.215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40145,3%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40145,3%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74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2382EB-EFFC-4B26-A92E-B519CEE30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32028"/>
              </p:ext>
            </p:extLst>
          </p:nvPr>
        </p:nvGraphicFramePr>
        <p:xfrm>
          <a:off x="522988" y="1777902"/>
          <a:ext cx="8109487" cy="1289596"/>
        </p:xfrm>
        <a:graphic>
          <a:graphicData uri="http://schemas.openxmlformats.org/drawingml/2006/table">
            <a:tbl>
              <a:tblPr/>
              <a:tblGrid>
                <a:gridCol w="281189">
                  <a:extLst>
                    <a:ext uri="{9D8B030D-6E8A-4147-A177-3AD203B41FA5}">
                      <a16:colId xmlns:a16="http://schemas.microsoft.com/office/drawing/2014/main" val="3447363699"/>
                    </a:ext>
                  </a:extLst>
                </a:gridCol>
                <a:gridCol w="281189">
                  <a:extLst>
                    <a:ext uri="{9D8B030D-6E8A-4147-A177-3AD203B41FA5}">
                      <a16:colId xmlns:a16="http://schemas.microsoft.com/office/drawing/2014/main" val="2970863205"/>
                    </a:ext>
                  </a:extLst>
                </a:gridCol>
                <a:gridCol w="3171811">
                  <a:extLst>
                    <a:ext uri="{9D8B030D-6E8A-4147-A177-3AD203B41FA5}">
                      <a16:colId xmlns:a16="http://schemas.microsoft.com/office/drawing/2014/main" val="864531865"/>
                    </a:ext>
                  </a:extLst>
                </a:gridCol>
                <a:gridCol w="753586">
                  <a:extLst>
                    <a:ext uri="{9D8B030D-6E8A-4147-A177-3AD203B41FA5}">
                      <a16:colId xmlns:a16="http://schemas.microsoft.com/office/drawing/2014/main" val="2059724861"/>
                    </a:ext>
                  </a:extLst>
                </a:gridCol>
                <a:gridCol w="753586">
                  <a:extLst>
                    <a:ext uri="{9D8B030D-6E8A-4147-A177-3AD203B41FA5}">
                      <a16:colId xmlns:a16="http://schemas.microsoft.com/office/drawing/2014/main" val="256353503"/>
                    </a:ext>
                  </a:extLst>
                </a:gridCol>
                <a:gridCol w="753586">
                  <a:extLst>
                    <a:ext uri="{9D8B030D-6E8A-4147-A177-3AD203B41FA5}">
                      <a16:colId xmlns:a16="http://schemas.microsoft.com/office/drawing/2014/main" val="1677159904"/>
                    </a:ext>
                  </a:extLst>
                </a:gridCol>
                <a:gridCol w="753586">
                  <a:extLst>
                    <a:ext uri="{9D8B030D-6E8A-4147-A177-3AD203B41FA5}">
                      <a16:colId xmlns:a16="http://schemas.microsoft.com/office/drawing/2014/main" val="273360411"/>
                    </a:ext>
                  </a:extLst>
                </a:gridCol>
                <a:gridCol w="686101">
                  <a:extLst>
                    <a:ext uri="{9D8B030D-6E8A-4147-A177-3AD203B41FA5}">
                      <a16:colId xmlns:a16="http://schemas.microsoft.com/office/drawing/2014/main" val="824456030"/>
                    </a:ext>
                  </a:extLst>
                </a:gridCol>
                <a:gridCol w="674853">
                  <a:extLst>
                    <a:ext uri="{9D8B030D-6E8A-4147-A177-3AD203B41FA5}">
                      <a16:colId xmlns:a16="http://schemas.microsoft.com/office/drawing/2014/main" val="1367116426"/>
                    </a:ext>
                  </a:extLst>
                </a:gridCol>
              </a:tblGrid>
              <a:tr h="137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992360"/>
                  </a:ext>
                </a:extLst>
              </a:tr>
              <a:tr h="421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23421"/>
                  </a:ext>
                </a:extLst>
              </a:tr>
              <a:tr h="180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67348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12.737.061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47643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7.897.236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62758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869.330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11519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3.970.495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64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E3E809-5CE8-49AD-B1EE-02DE554A4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20346"/>
              </p:ext>
            </p:extLst>
          </p:nvPr>
        </p:nvGraphicFramePr>
        <p:xfrm>
          <a:off x="549864" y="1917341"/>
          <a:ext cx="8112641" cy="2087418"/>
        </p:xfrm>
        <a:graphic>
          <a:graphicData uri="http://schemas.openxmlformats.org/drawingml/2006/table">
            <a:tbl>
              <a:tblPr/>
              <a:tblGrid>
                <a:gridCol w="271872">
                  <a:extLst>
                    <a:ext uri="{9D8B030D-6E8A-4147-A177-3AD203B41FA5}">
                      <a16:colId xmlns:a16="http://schemas.microsoft.com/office/drawing/2014/main" val="1292128640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2416164328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3306822976"/>
                    </a:ext>
                  </a:extLst>
                </a:gridCol>
                <a:gridCol w="3066708">
                  <a:extLst>
                    <a:ext uri="{9D8B030D-6E8A-4147-A177-3AD203B41FA5}">
                      <a16:colId xmlns:a16="http://schemas.microsoft.com/office/drawing/2014/main" val="2086957063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332939467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898796039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3999597406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465198319"/>
                    </a:ext>
                  </a:extLst>
                </a:gridCol>
                <a:gridCol w="663366">
                  <a:extLst>
                    <a:ext uri="{9D8B030D-6E8A-4147-A177-3AD203B41FA5}">
                      <a16:colId xmlns:a16="http://schemas.microsoft.com/office/drawing/2014/main" val="1408282128"/>
                    </a:ext>
                  </a:extLst>
                </a:gridCol>
                <a:gridCol w="652491">
                  <a:extLst>
                    <a:ext uri="{9D8B030D-6E8A-4147-A177-3AD203B41FA5}">
                      <a16:colId xmlns:a16="http://schemas.microsoft.com/office/drawing/2014/main" val="3829995109"/>
                    </a:ext>
                  </a:extLst>
                </a:gridCol>
              </a:tblGrid>
              <a:tr h="127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72697"/>
                  </a:ext>
                </a:extLst>
              </a:tr>
              <a:tr h="390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88510"/>
                  </a:ext>
                </a:extLst>
              </a:tr>
              <a:tr h="167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31279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726.190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75850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5144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32493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80676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68990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08311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68941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17048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45307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79000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58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BF0C9F-6211-4A34-B495-5F1DD8F66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18268"/>
              </p:ext>
            </p:extLst>
          </p:nvPr>
        </p:nvGraphicFramePr>
        <p:xfrm>
          <a:off x="584100" y="1963715"/>
          <a:ext cx="8030188" cy="2490035"/>
        </p:xfrm>
        <a:graphic>
          <a:graphicData uri="http://schemas.openxmlformats.org/drawingml/2006/table">
            <a:tbl>
              <a:tblPr/>
              <a:tblGrid>
                <a:gridCol w="269109">
                  <a:extLst>
                    <a:ext uri="{9D8B030D-6E8A-4147-A177-3AD203B41FA5}">
                      <a16:colId xmlns:a16="http://schemas.microsoft.com/office/drawing/2014/main" val="3554538617"/>
                    </a:ext>
                  </a:extLst>
                </a:gridCol>
                <a:gridCol w="269109">
                  <a:extLst>
                    <a:ext uri="{9D8B030D-6E8A-4147-A177-3AD203B41FA5}">
                      <a16:colId xmlns:a16="http://schemas.microsoft.com/office/drawing/2014/main" val="846882845"/>
                    </a:ext>
                  </a:extLst>
                </a:gridCol>
                <a:gridCol w="269109">
                  <a:extLst>
                    <a:ext uri="{9D8B030D-6E8A-4147-A177-3AD203B41FA5}">
                      <a16:colId xmlns:a16="http://schemas.microsoft.com/office/drawing/2014/main" val="2099834670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3242272283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160661637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1809035973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1437930686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122106133"/>
                    </a:ext>
                  </a:extLst>
                </a:gridCol>
                <a:gridCol w="656623">
                  <a:extLst>
                    <a:ext uri="{9D8B030D-6E8A-4147-A177-3AD203B41FA5}">
                      <a16:colId xmlns:a16="http://schemas.microsoft.com/office/drawing/2014/main" val="3333388247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3972499164"/>
                    </a:ext>
                  </a:extLst>
                </a:gridCol>
              </a:tblGrid>
              <a:tr h="12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60860"/>
                  </a:ext>
                </a:extLst>
              </a:tr>
              <a:tr h="393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43024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7.897.236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51989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278349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3381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5.621.202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99708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5.621.202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17988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3489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75772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96330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7176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31074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4592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72929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626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8094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23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C075BC-8AF6-4C75-8820-09E848A3C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1698"/>
              </p:ext>
            </p:extLst>
          </p:nvPr>
        </p:nvGraphicFramePr>
        <p:xfrm>
          <a:off x="539552" y="1768781"/>
          <a:ext cx="8064896" cy="2200074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98569420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4650540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272254853"/>
                    </a:ext>
                  </a:extLst>
                </a:gridCol>
                <a:gridCol w="3048659">
                  <a:extLst>
                    <a:ext uri="{9D8B030D-6E8A-4147-A177-3AD203B41FA5}">
                      <a16:colId xmlns:a16="http://schemas.microsoft.com/office/drawing/2014/main" val="368817768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11397321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0588856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35607993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30507504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545507921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2339413067"/>
                    </a:ext>
                  </a:extLst>
                </a:gridCol>
              </a:tblGrid>
              <a:tr h="12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99999"/>
                  </a:ext>
                </a:extLst>
              </a:tr>
              <a:tr h="387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60998"/>
                  </a:ext>
                </a:extLst>
              </a:tr>
              <a:tr h="1661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56407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443174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04589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778.321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67553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22214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256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32518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593545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209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778.321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873512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778.321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982205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554006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572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1393</Words>
  <Application>Microsoft Office PowerPoint</Application>
  <PresentationFormat>Presentación en pantalla (4:3)</PresentationFormat>
  <Paragraphs>728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FEBRERO DE 2021 PARTIDA 27: MINISTERIO DE LA MUJER Y LA EQUIDAD DE GÉNERO</vt:lpstr>
      <vt:lpstr>EJECUCIÓN ACUMULADA DE GASTOS A FEBRERO DE 2021  PARTIDA 27 MINISTERIO DE LA MUJER Y EQUIDAD DE GÉNERO</vt:lpstr>
      <vt:lpstr>Presentación de PowerPoint</vt:lpstr>
      <vt:lpstr>Presentación de PowerPoint</vt:lpstr>
      <vt:lpstr>EJECUCIÓN ACUMULADA DE GASTOS A FEBRERO DE 2021  PARTIDA 27 MINISTERIO DE LA MUJER Y EQUIDAD DE GÉNERO</vt:lpstr>
      <vt:lpstr>EJECUCIÓN ACUMULADA DE GASTOS A FEBRERO DE 2021  PARTIDA 27 RESUMEN POR CAPÍTULOS</vt:lpstr>
      <vt:lpstr>EJECUCIÓN ACUMULADA DE GASTOS A FEBRERO DE 2021  PARTIDA 27. CAPÍTULO 01. PROGRAMA 01:  SUBSECRETARÍA DE LA MUJER Y LA EQUIDAD DE GÉNERO</vt:lpstr>
      <vt:lpstr>EJECUCIÓN ACUMULADA DE GASTOS A FEBRERO DE 2021  PARTIDA 27. CAPÍTULO 02. PROGRAMA 01:  SERVICIO NACIONAL DE LA MUJER Y LA EQUIDAD DE GÉNERO</vt:lpstr>
      <vt:lpstr>EJECUCIÓN ACUMULADA DE GASTOS A FEBRERO DE 2021  PARTIDA 27. CAPÍTULO 02. PROGRAMA 02:  MUJER Y TRABAJO </vt:lpstr>
      <vt:lpstr>EJECUCIÓN ACUMULADA DE GASTOS A FEBRERO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247</cp:revision>
  <cp:lastPrinted>2019-10-06T20:09:36Z</cp:lastPrinted>
  <dcterms:created xsi:type="dcterms:W3CDTF">2016-06-23T13:38:47Z</dcterms:created>
  <dcterms:modified xsi:type="dcterms:W3CDTF">2021-04-14T20:59:34Z</dcterms:modified>
</cp:coreProperties>
</file>