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9" r:id="rId3"/>
    <p:sldId id="300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Distribución Presupuesto </a:t>
            </a:r>
            <a:r>
              <a:rPr lang="en-US" sz="900" b="0" i="0" baseline="0" dirty="0">
                <a:effectLst/>
              </a:rPr>
              <a:t>Inicial</a:t>
            </a:r>
            <a:r>
              <a:rPr lang="en-US" sz="800" b="0" i="0" baseline="0" dirty="0">
                <a:effectLst/>
              </a:rPr>
              <a:t> por Subtítulos de Gasto</a:t>
            </a:r>
            <a:endParaRPr lang="es-CL" sz="6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27'!$D$62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962-4FAA-9DB8-F7E9161128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962-4FAA-9DB8-F7E9161128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962-4FAA-9DB8-F7E9161128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962-4FAA-9DB8-F7E9161128CA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62-4FAA-9DB8-F7E9161128C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27'!$C$63:$C$65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</c:strCache>
            </c:strRef>
          </c:cat>
          <c:val>
            <c:numRef>
              <c:f>'Partida 27'!$D$63:$D$65</c:f>
              <c:numCache>
                <c:formatCode>#,##0</c:formatCode>
                <c:ptCount val="3"/>
                <c:pt idx="0">
                  <c:v>16315393</c:v>
                </c:pt>
                <c:pt idx="1">
                  <c:v>3849818</c:v>
                </c:pt>
                <c:pt idx="2">
                  <c:v>44181814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962-4FAA-9DB8-F7E9161128C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767335534671073E-2"/>
          <c:y val="0.79916702957108887"/>
          <c:w val="0.95478164422995515"/>
          <c:h val="0.15423085351527652"/>
        </c:manualLayout>
      </c:layout>
      <c:overlay val="0"/>
      <c:spPr>
        <a:noFill/>
        <a:ln w="12700">
          <a:solidFill>
            <a:srgbClr val="4F81BD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Distribución Presupuesto Inicial por Capítulo</a:t>
            </a:r>
            <a:endParaRPr lang="es-CL" sz="800" dirty="0">
              <a:effectLst/>
            </a:endParaRPr>
          </a:p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(en Millones de $)</a:t>
            </a:r>
            <a:endParaRPr lang="es-CL" sz="800" dirty="0">
              <a:effectLst/>
            </a:endParaRPr>
          </a:p>
        </c:rich>
      </c:tx>
      <c:layout>
        <c:manualLayout>
          <c:xMode val="edge"/>
          <c:yMode val="edge"/>
          <c:x val="0.21709896070908219"/>
          <c:y val="2.168021680216802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27'!$L$62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2378167641325537E-2"/>
                  <c:y val="6.43534762833008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586988304093562E-2"/>
                      <c:h val="5.26332033788174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413-4B46-BC0A-4AA60C69EB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27'!$K$63:$K$64</c:f>
              <c:strCache>
                <c:ptCount val="2"/>
                <c:pt idx="0">
                  <c:v>Subsecretaría de la Mujer y la Equidad de Género</c:v>
                </c:pt>
                <c:pt idx="1">
                  <c:v>Servicio Nacional de la Mujer y la Equidad de Género</c:v>
                </c:pt>
              </c:strCache>
            </c:strRef>
          </c:cat>
          <c:val>
            <c:numRef>
              <c:f>'Partida 27'!$L$63:$L$64</c:f>
              <c:numCache>
                <c:formatCode>#,##0</c:formatCode>
                <c:ptCount val="2"/>
                <c:pt idx="0">
                  <c:v>7051.7560000000003</c:v>
                </c:pt>
                <c:pt idx="1">
                  <c:v>58348.665999999997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13-4B46-BC0A-4AA60C69EB3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3853824"/>
        <c:axId val="203856512"/>
      </c:barChart>
      <c:catAx>
        <c:axId val="20385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856512"/>
        <c:crosses val="autoZero"/>
        <c:auto val="1"/>
        <c:lblAlgn val="ctr"/>
        <c:lblOffset val="100"/>
        <c:noMultiLvlLbl val="0"/>
      </c:catAx>
      <c:valAx>
        <c:axId val="20385651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03853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Mensual 2019- 2020 - 2021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27'!$C$29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27'!$D$29:$O$29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0.13910705662052311</c:v>
                </c:pt>
                <c:pt idx="2">
                  <c:v>0.14451880934360486</c:v>
                </c:pt>
                <c:pt idx="3">
                  <c:v>4.8016900545309195E-2</c:v>
                </c:pt>
                <c:pt idx="4">
                  <c:v>3.2973417277518229E-2</c:v>
                </c:pt>
                <c:pt idx="5">
                  <c:v>4.4355073037236174E-2</c:v>
                </c:pt>
                <c:pt idx="6">
                  <c:v>0.21890397524898214</c:v>
                </c:pt>
                <c:pt idx="7">
                  <c:v>3.7707780695883826E-2</c:v>
                </c:pt>
                <c:pt idx="8">
                  <c:v>4.8168830893868447E-2</c:v>
                </c:pt>
                <c:pt idx="9">
                  <c:v>3.3107463511092346E-2</c:v>
                </c:pt>
                <c:pt idx="10">
                  <c:v>3.7837460512755439E-2</c:v>
                </c:pt>
                <c:pt idx="11">
                  <c:v>7.6306340838476178E-2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38-4BD2-9FD3-1BCC1715D228}"/>
            </c:ext>
          </c:extLst>
        </c:ser>
        <c:ser>
          <c:idx val="0"/>
          <c:order val="1"/>
          <c:tx>
            <c:strRef>
              <c:f>'Partida 27'!$C$30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27'!$D$30:$O$30</c:f>
              <c:numCache>
                <c:formatCode>0.0%</c:formatCode>
                <c:ptCount val="12"/>
                <c:pt idx="0">
                  <c:v>0.13935926954185776</c:v>
                </c:pt>
                <c:pt idx="1">
                  <c:v>7.5977208273805968E-2</c:v>
                </c:pt>
                <c:pt idx="2">
                  <c:v>0.13107225372299375</c:v>
                </c:pt>
                <c:pt idx="3">
                  <c:v>0.10496860396712053</c:v>
                </c:pt>
                <c:pt idx="4">
                  <c:v>7.2331944942251786E-2</c:v>
                </c:pt>
                <c:pt idx="5">
                  <c:v>6.6202971054020496E-2</c:v>
                </c:pt>
                <c:pt idx="6">
                  <c:v>0.10660461419854986</c:v>
                </c:pt>
                <c:pt idx="7">
                  <c:v>9.3139578518506391E-2</c:v>
                </c:pt>
                <c:pt idx="8">
                  <c:v>8.2850508351231478E-2</c:v>
                </c:pt>
                <c:pt idx="9">
                  <c:v>1.3153789061479033E-2</c:v>
                </c:pt>
                <c:pt idx="10">
                  <c:v>2.6379234309340485E-2</c:v>
                </c:pt>
                <c:pt idx="11">
                  <c:v>7.0227015088667646E-2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38-4BD2-9FD3-1BCC1715D228}"/>
            </c:ext>
          </c:extLst>
        </c:ser>
        <c:ser>
          <c:idx val="1"/>
          <c:order val="2"/>
          <c:tx>
            <c:strRef>
              <c:f>'Partida 27'!$C$31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438-4BD2-9FD3-1BCC1715D228}"/>
                </c:ext>
              </c:extLst>
            </c:dLbl>
            <c:dLbl>
              <c:idx val="1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438-4BD2-9FD3-1BCC1715D228}"/>
                </c:ext>
              </c:extLst>
            </c:dLbl>
            <c:dLbl>
              <c:idx val="2"/>
              <c:layout>
                <c:manualLayout>
                  <c:x val="1.075268635125114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438-4BD2-9FD3-1BCC1715D228}"/>
                </c:ext>
              </c:extLst>
            </c:dLbl>
            <c:dLbl>
              <c:idx val="3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438-4BD2-9FD3-1BCC1715D228}"/>
                </c:ext>
              </c:extLst>
            </c:dLbl>
            <c:dLbl>
              <c:idx val="4"/>
              <c:layout>
                <c:manualLayout>
                  <c:x val="6.4516118107506883E-3"/>
                  <c:y val="-1.2933422673331555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438-4BD2-9FD3-1BCC1715D228}"/>
                </c:ext>
              </c:extLst>
            </c:dLbl>
            <c:dLbl>
              <c:idx val="5"/>
              <c:layout>
                <c:manualLayout>
                  <c:x val="8.602149081000917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438-4BD2-9FD3-1BCC1715D228}"/>
                </c:ext>
              </c:extLst>
            </c:dLbl>
            <c:dLbl>
              <c:idx val="6"/>
              <c:layout>
                <c:manualLayout>
                  <c:x val="1.290322362150129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438-4BD2-9FD3-1BCC1715D228}"/>
                </c:ext>
              </c:extLst>
            </c:dLbl>
            <c:dLbl>
              <c:idx val="7"/>
              <c:layout>
                <c:manualLayout>
                  <c:x val="8.6021490810008396E-3"/>
                  <c:y val="-3.52733784036379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438-4BD2-9FD3-1BCC1715D2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27'!$D$31:$E$31</c:f>
              <c:numCache>
                <c:formatCode>0.0%</c:formatCode>
                <c:ptCount val="2"/>
                <c:pt idx="0">
                  <c:v>8.4080395345630443E-2</c:v>
                </c:pt>
                <c:pt idx="1">
                  <c:v>0.13184818159561706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438-4BD2-9FD3-1BCC1715D22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83296"/>
        <c:axId val="14584832"/>
      </c:barChart>
      <c:catAx>
        <c:axId val="1458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4832"/>
        <c:crosses val="autoZero"/>
        <c:auto val="1"/>
        <c:lblAlgn val="ctr"/>
        <c:lblOffset val="100"/>
        <c:noMultiLvlLbl val="0"/>
      </c:catAx>
      <c:valAx>
        <c:axId val="145848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329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Acumulada  2019 - 2020 - 2021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27875141970890005"/>
          <c:y val="4.24242626696552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27'!$C$23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27'!$D$23:$O$23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0.26866657306647068</c:v>
                </c:pt>
                <c:pt idx="2">
                  <c:v>0.41318538241007557</c:v>
                </c:pt>
                <c:pt idx="3">
                  <c:v>0.46120228295538473</c:v>
                </c:pt>
                <c:pt idx="4">
                  <c:v>0.49417570023290297</c:v>
                </c:pt>
                <c:pt idx="5">
                  <c:v>0.5385307732701391</c:v>
                </c:pt>
                <c:pt idx="6">
                  <c:v>0.75018648830053092</c:v>
                </c:pt>
                <c:pt idx="7">
                  <c:v>0.78608378001678392</c:v>
                </c:pt>
                <c:pt idx="8">
                  <c:v>0.83257181212536946</c:v>
                </c:pt>
                <c:pt idx="9">
                  <c:v>0.86567927563646185</c:v>
                </c:pt>
                <c:pt idx="10">
                  <c:v>0.90351673614921724</c:v>
                </c:pt>
                <c:pt idx="11">
                  <c:v>0.97930620108109878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D9E-408C-B8C4-BEAC506FA1C7}"/>
            </c:ext>
          </c:extLst>
        </c:ser>
        <c:ser>
          <c:idx val="0"/>
          <c:order val="1"/>
          <c:tx>
            <c:strRef>
              <c:f>'Partida 27'!$C$24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27'!$D$24:$O$24</c:f>
              <c:numCache>
                <c:formatCode>0.0%</c:formatCode>
                <c:ptCount val="12"/>
                <c:pt idx="0">
                  <c:v>0.13935926954185776</c:v>
                </c:pt>
                <c:pt idx="1">
                  <c:v>0.21533647781566373</c:v>
                </c:pt>
                <c:pt idx="2">
                  <c:v>0.34640873153865748</c:v>
                </c:pt>
                <c:pt idx="3">
                  <c:v>0.45401585030276698</c:v>
                </c:pt>
                <c:pt idx="4">
                  <c:v>0.53453912953707594</c:v>
                </c:pt>
                <c:pt idx="5">
                  <c:v>0.59421247554726875</c:v>
                </c:pt>
                <c:pt idx="6">
                  <c:v>0.70081708974581858</c:v>
                </c:pt>
                <c:pt idx="7">
                  <c:v>0.79293763248141014</c:v>
                </c:pt>
                <c:pt idx="8">
                  <c:v>0.86510596304029275</c:v>
                </c:pt>
                <c:pt idx="9">
                  <c:v>0.87634128623518348</c:v>
                </c:pt>
                <c:pt idx="10">
                  <c:v>0.90272052054452401</c:v>
                </c:pt>
                <c:pt idx="11">
                  <c:v>0.81185075613754654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D9E-408C-B8C4-BEAC506FA1C7}"/>
            </c:ext>
          </c:extLst>
        </c:ser>
        <c:ser>
          <c:idx val="1"/>
          <c:order val="2"/>
          <c:tx>
            <c:strRef>
              <c:f>'Partida 27'!$C$25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Pt>
            <c:idx val="0"/>
            <c:marker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5D9E-408C-B8C4-BEAC506FA1C7}"/>
              </c:ext>
            </c:extLst>
          </c:dPt>
          <c:dLbls>
            <c:dLbl>
              <c:idx val="0"/>
              <c:layout>
                <c:manualLayout>
                  <c:x val="-3.6213507292171002E-2"/>
                  <c:y val="4.3141864200449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D9E-408C-B8C4-BEAC506FA1C7}"/>
                </c:ext>
              </c:extLst>
            </c:dLbl>
            <c:dLbl>
              <c:idx val="1"/>
              <c:layout>
                <c:manualLayout>
                  <c:x val="6.4724919093851136E-3"/>
                  <c:y val="-7.01466783614632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D9E-408C-B8C4-BEAC506FA1C7}"/>
                </c:ext>
              </c:extLst>
            </c:dLbl>
            <c:dLbl>
              <c:idx val="2"/>
              <c:layout>
                <c:manualLayout>
                  <c:x val="-3.2362459546925564E-2"/>
                  <c:y val="5.2610008771096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D9E-408C-B8C4-BEAC506FA1C7}"/>
                </c:ext>
              </c:extLst>
            </c:dLbl>
            <c:dLbl>
              <c:idx val="3"/>
              <c:layout>
                <c:manualLayout>
                  <c:x val="-3.2362459546925564E-2"/>
                  <c:y val="4.5595340934950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D9E-408C-B8C4-BEAC506FA1C7}"/>
                </c:ext>
              </c:extLst>
            </c:dLbl>
            <c:dLbl>
              <c:idx val="4"/>
              <c:layout>
                <c:manualLayout>
                  <c:x val="-5.3937432578209279E-2"/>
                  <c:y val="-3.8580673098804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D9E-408C-B8C4-BEAC506FA1C7}"/>
                </c:ext>
              </c:extLst>
            </c:dLbl>
            <c:dLbl>
              <c:idx val="5"/>
              <c:layout>
                <c:manualLayout>
                  <c:x val="-5.3937432578209356E-2"/>
                  <c:y val="-3.5073339180730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D9E-408C-B8C4-BEAC506FA1C7}"/>
                </c:ext>
              </c:extLst>
            </c:dLbl>
            <c:dLbl>
              <c:idx val="6"/>
              <c:layout>
                <c:manualLayout>
                  <c:x val="-4.3149946062567418E-3"/>
                  <c:y val="3.1566005262657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D9E-408C-B8C4-BEAC506FA1C7}"/>
                </c:ext>
              </c:extLst>
            </c:dLbl>
            <c:dLbl>
              <c:idx val="8"/>
              <c:layout>
                <c:manualLayout>
                  <c:x val="-2.1574973031283789E-2"/>
                  <c:y val="-2.10440035084385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D9E-408C-B8C4-BEAC506FA1C7}"/>
                </c:ext>
              </c:extLst>
            </c:dLbl>
            <c:dLbl>
              <c:idx val="9"/>
              <c:layout>
                <c:manualLayout>
                  <c:x val="-3.2362459546925564E-2"/>
                  <c:y val="-3.1566005262657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D9E-408C-B8C4-BEAC506FA1C7}"/>
                </c:ext>
              </c:extLst>
            </c:dLbl>
            <c:dLbl>
              <c:idx val="10"/>
              <c:layout>
                <c:manualLayout>
                  <c:x val="-1.2944983818770227E-2"/>
                  <c:y val="1.40293356722923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D9E-408C-B8C4-BEAC506FA1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27'!$D$22:$O$22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27'!$D$25:$E$25</c:f>
              <c:numCache>
                <c:formatCode>0.0%</c:formatCode>
                <c:ptCount val="2"/>
                <c:pt idx="0">
                  <c:v>8.4080395345630443E-2</c:v>
                </c:pt>
                <c:pt idx="1">
                  <c:v>0.21592857694124751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5D9E-408C-B8C4-BEAC506FA1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0919808"/>
        <c:axId val="150925696"/>
      </c:lineChart>
      <c:catAx>
        <c:axId val="15091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25696"/>
        <c:crosses val="autoZero"/>
        <c:auto val="1"/>
        <c:lblAlgn val="ctr"/>
        <c:lblOffset val="100"/>
        <c:noMultiLvlLbl val="0"/>
      </c:catAx>
      <c:valAx>
        <c:axId val="1509256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198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033075962592047E-2"/>
          <c:y val="0.86584364912962886"/>
          <c:w val="0.96761885346855914"/>
          <c:h val="0.113112347361932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14-04-2021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9545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61213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601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09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41921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241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17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14-04-2021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137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14-04-2021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607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14-04-2021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586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751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77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67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FEBRERO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</a:t>
            </a:r>
            <a:r>
              <a:rPr lang="es-CL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marzo </a:t>
            </a: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1633" y="681243"/>
            <a:ext cx="808764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4905" y="1554167"/>
            <a:ext cx="807419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B468C36-FAAC-4482-AFBE-80EC8A67A3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186752"/>
              </p:ext>
            </p:extLst>
          </p:nvPr>
        </p:nvGraphicFramePr>
        <p:xfrm>
          <a:off x="534905" y="1842520"/>
          <a:ext cx="8087650" cy="1894565"/>
        </p:xfrm>
        <a:graphic>
          <a:graphicData uri="http://schemas.openxmlformats.org/drawingml/2006/table">
            <a:tbl>
              <a:tblPr/>
              <a:tblGrid>
                <a:gridCol w="260556">
                  <a:extLst>
                    <a:ext uri="{9D8B030D-6E8A-4147-A177-3AD203B41FA5}">
                      <a16:colId xmlns:a16="http://schemas.microsoft.com/office/drawing/2014/main" val="4293419133"/>
                    </a:ext>
                  </a:extLst>
                </a:gridCol>
                <a:gridCol w="260556">
                  <a:extLst>
                    <a:ext uri="{9D8B030D-6E8A-4147-A177-3AD203B41FA5}">
                      <a16:colId xmlns:a16="http://schemas.microsoft.com/office/drawing/2014/main" val="1040240964"/>
                    </a:ext>
                  </a:extLst>
                </a:gridCol>
                <a:gridCol w="260556">
                  <a:extLst>
                    <a:ext uri="{9D8B030D-6E8A-4147-A177-3AD203B41FA5}">
                      <a16:colId xmlns:a16="http://schemas.microsoft.com/office/drawing/2014/main" val="2642376699"/>
                    </a:ext>
                  </a:extLst>
                </a:gridCol>
                <a:gridCol w="3251735">
                  <a:extLst>
                    <a:ext uri="{9D8B030D-6E8A-4147-A177-3AD203B41FA5}">
                      <a16:colId xmlns:a16="http://schemas.microsoft.com/office/drawing/2014/main" val="4046100138"/>
                    </a:ext>
                  </a:extLst>
                </a:gridCol>
                <a:gridCol w="698289">
                  <a:extLst>
                    <a:ext uri="{9D8B030D-6E8A-4147-A177-3AD203B41FA5}">
                      <a16:colId xmlns:a16="http://schemas.microsoft.com/office/drawing/2014/main" val="4018444008"/>
                    </a:ext>
                  </a:extLst>
                </a:gridCol>
                <a:gridCol w="698289">
                  <a:extLst>
                    <a:ext uri="{9D8B030D-6E8A-4147-A177-3AD203B41FA5}">
                      <a16:colId xmlns:a16="http://schemas.microsoft.com/office/drawing/2014/main" val="2014911476"/>
                    </a:ext>
                  </a:extLst>
                </a:gridCol>
                <a:gridCol w="698289">
                  <a:extLst>
                    <a:ext uri="{9D8B030D-6E8A-4147-A177-3AD203B41FA5}">
                      <a16:colId xmlns:a16="http://schemas.microsoft.com/office/drawing/2014/main" val="2671368795"/>
                    </a:ext>
                  </a:extLst>
                </a:gridCol>
                <a:gridCol w="698289">
                  <a:extLst>
                    <a:ext uri="{9D8B030D-6E8A-4147-A177-3AD203B41FA5}">
                      <a16:colId xmlns:a16="http://schemas.microsoft.com/office/drawing/2014/main" val="2410167142"/>
                    </a:ext>
                  </a:extLst>
                </a:gridCol>
                <a:gridCol w="635757">
                  <a:extLst>
                    <a:ext uri="{9D8B030D-6E8A-4147-A177-3AD203B41FA5}">
                      <a16:colId xmlns:a16="http://schemas.microsoft.com/office/drawing/2014/main" val="3038682407"/>
                    </a:ext>
                  </a:extLst>
                </a:gridCol>
                <a:gridCol w="625334">
                  <a:extLst>
                    <a:ext uri="{9D8B030D-6E8A-4147-A177-3AD203B41FA5}">
                      <a16:colId xmlns:a16="http://schemas.microsoft.com/office/drawing/2014/main" val="1601426292"/>
                    </a:ext>
                  </a:extLst>
                </a:gridCol>
              </a:tblGrid>
              <a:tr h="1217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533127"/>
                  </a:ext>
                </a:extLst>
              </a:tr>
              <a:tr h="3728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881878"/>
                  </a:ext>
                </a:extLst>
              </a:tr>
              <a:tr h="1597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19.288.418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19.288.418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3.970.495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037054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18.521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18.521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596551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79.320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400255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19.190.077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19.190.077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3.933.334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28087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18.355.134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18.355.134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3.794.176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10415"/>
                  </a:ext>
                </a:extLst>
              </a:tr>
              <a:tr h="144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Atención, Protección y Reparación Integral de Violencias contra las Mujeres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17.144.380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17.144.380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3.553.279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386583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de Violencia contra las Mujeres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1.210.754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1.210.754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240.897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908747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139.158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130445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 - Programa 01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139.158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417872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37.161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7432,2%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7432,2%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161525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37.161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7432,2%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7432,2%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502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06488" y="79792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27047A9E-6B9D-4C00-ADA1-AF10AF318F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4272091"/>
              </p:ext>
            </p:extLst>
          </p:nvPr>
        </p:nvGraphicFramePr>
        <p:xfrm>
          <a:off x="438547" y="1974713"/>
          <a:ext cx="4104000" cy="2462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A6393A1B-BFAB-4F51-B4F6-7247A7EF7B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6079489"/>
              </p:ext>
            </p:extLst>
          </p:nvPr>
        </p:nvGraphicFramePr>
        <p:xfrm>
          <a:off x="4644134" y="1974713"/>
          <a:ext cx="4104000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1" y="789483"/>
            <a:ext cx="803237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F7E30FD-1ED3-4177-B725-3D90409AD3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4286087"/>
              </p:ext>
            </p:extLst>
          </p:nvPr>
        </p:nvGraphicFramePr>
        <p:xfrm>
          <a:off x="611560" y="1772816"/>
          <a:ext cx="8032377" cy="3782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976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84910"/>
            <a:ext cx="799288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71290F1-B5A3-4227-A4BF-51A0D88167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0163727"/>
              </p:ext>
            </p:extLst>
          </p:nvPr>
        </p:nvGraphicFramePr>
        <p:xfrm>
          <a:off x="564727" y="2132856"/>
          <a:ext cx="7967713" cy="3620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8641" y="755123"/>
            <a:ext cx="80442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48640" y="1439858"/>
            <a:ext cx="8090869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DF195B4-1EF3-42F9-BEC7-764D6B1FC9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863586"/>
              </p:ext>
            </p:extLst>
          </p:nvPr>
        </p:nvGraphicFramePr>
        <p:xfrm>
          <a:off x="532655" y="1772816"/>
          <a:ext cx="8044210" cy="1385083"/>
        </p:xfrm>
        <a:graphic>
          <a:graphicData uri="http://schemas.openxmlformats.org/drawingml/2006/table">
            <a:tbl>
              <a:tblPr/>
              <a:tblGrid>
                <a:gridCol w="288529">
                  <a:extLst>
                    <a:ext uri="{9D8B030D-6E8A-4147-A177-3AD203B41FA5}">
                      <a16:colId xmlns:a16="http://schemas.microsoft.com/office/drawing/2014/main" val="1745134320"/>
                    </a:ext>
                  </a:extLst>
                </a:gridCol>
                <a:gridCol w="3254615">
                  <a:extLst>
                    <a:ext uri="{9D8B030D-6E8A-4147-A177-3AD203B41FA5}">
                      <a16:colId xmlns:a16="http://schemas.microsoft.com/office/drawing/2014/main" val="4163353901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1056009931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832752972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12544181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1423670231"/>
                    </a:ext>
                  </a:extLst>
                </a:gridCol>
                <a:gridCol w="704013">
                  <a:extLst>
                    <a:ext uri="{9D8B030D-6E8A-4147-A177-3AD203B41FA5}">
                      <a16:colId xmlns:a16="http://schemas.microsoft.com/office/drawing/2014/main" val="922766239"/>
                    </a:ext>
                  </a:extLst>
                </a:gridCol>
                <a:gridCol w="704013">
                  <a:extLst>
                    <a:ext uri="{9D8B030D-6E8A-4147-A177-3AD203B41FA5}">
                      <a16:colId xmlns:a16="http://schemas.microsoft.com/office/drawing/2014/main" val="3815989361"/>
                    </a:ext>
                  </a:extLst>
                </a:gridCol>
              </a:tblGrid>
              <a:tr h="1367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8984064"/>
                  </a:ext>
                </a:extLst>
              </a:tr>
              <a:tr h="4189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753922"/>
                  </a:ext>
                </a:extLst>
              </a:tr>
              <a:tr h="145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64.565.479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64.565.479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13.941.532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743903"/>
                  </a:ext>
                </a:extLst>
              </a:tr>
              <a:tr h="136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16.315.393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16.315.393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2.311.628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11353"/>
                  </a:ext>
                </a:extLst>
              </a:tr>
              <a:tr h="136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3.849.818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3.849.818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256.400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980444"/>
                  </a:ext>
                </a:extLst>
              </a:tr>
              <a:tr h="136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44.181.814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44.181.814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10.193.699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00856"/>
                  </a:ext>
                </a:extLst>
              </a:tr>
              <a:tr h="136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215.554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215.554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66009"/>
                  </a:ext>
                </a:extLst>
              </a:tr>
              <a:tr h="136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1.164.215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40145,3%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40145,3%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874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3" y="777919"/>
            <a:ext cx="80929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11524" y="1454291"/>
            <a:ext cx="8120952" cy="3236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12382EB-EFFC-4B26-A92E-B519CEE308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032028"/>
              </p:ext>
            </p:extLst>
          </p:nvPr>
        </p:nvGraphicFramePr>
        <p:xfrm>
          <a:off x="522988" y="1777902"/>
          <a:ext cx="8109487" cy="1289596"/>
        </p:xfrm>
        <a:graphic>
          <a:graphicData uri="http://schemas.openxmlformats.org/drawingml/2006/table">
            <a:tbl>
              <a:tblPr/>
              <a:tblGrid>
                <a:gridCol w="281189">
                  <a:extLst>
                    <a:ext uri="{9D8B030D-6E8A-4147-A177-3AD203B41FA5}">
                      <a16:colId xmlns:a16="http://schemas.microsoft.com/office/drawing/2014/main" val="3447363699"/>
                    </a:ext>
                  </a:extLst>
                </a:gridCol>
                <a:gridCol w="281189">
                  <a:extLst>
                    <a:ext uri="{9D8B030D-6E8A-4147-A177-3AD203B41FA5}">
                      <a16:colId xmlns:a16="http://schemas.microsoft.com/office/drawing/2014/main" val="2970863205"/>
                    </a:ext>
                  </a:extLst>
                </a:gridCol>
                <a:gridCol w="3171811">
                  <a:extLst>
                    <a:ext uri="{9D8B030D-6E8A-4147-A177-3AD203B41FA5}">
                      <a16:colId xmlns:a16="http://schemas.microsoft.com/office/drawing/2014/main" val="864531865"/>
                    </a:ext>
                  </a:extLst>
                </a:gridCol>
                <a:gridCol w="753586">
                  <a:extLst>
                    <a:ext uri="{9D8B030D-6E8A-4147-A177-3AD203B41FA5}">
                      <a16:colId xmlns:a16="http://schemas.microsoft.com/office/drawing/2014/main" val="2059724861"/>
                    </a:ext>
                  </a:extLst>
                </a:gridCol>
                <a:gridCol w="753586">
                  <a:extLst>
                    <a:ext uri="{9D8B030D-6E8A-4147-A177-3AD203B41FA5}">
                      <a16:colId xmlns:a16="http://schemas.microsoft.com/office/drawing/2014/main" val="256353503"/>
                    </a:ext>
                  </a:extLst>
                </a:gridCol>
                <a:gridCol w="753586">
                  <a:extLst>
                    <a:ext uri="{9D8B030D-6E8A-4147-A177-3AD203B41FA5}">
                      <a16:colId xmlns:a16="http://schemas.microsoft.com/office/drawing/2014/main" val="1677159904"/>
                    </a:ext>
                  </a:extLst>
                </a:gridCol>
                <a:gridCol w="753586">
                  <a:extLst>
                    <a:ext uri="{9D8B030D-6E8A-4147-A177-3AD203B41FA5}">
                      <a16:colId xmlns:a16="http://schemas.microsoft.com/office/drawing/2014/main" val="273360411"/>
                    </a:ext>
                  </a:extLst>
                </a:gridCol>
                <a:gridCol w="686101">
                  <a:extLst>
                    <a:ext uri="{9D8B030D-6E8A-4147-A177-3AD203B41FA5}">
                      <a16:colId xmlns:a16="http://schemas.microsoft.com/office/drawing/2014/main" val="824456030"/>
                    </a:ext>
                  </a:extLst>
                </a:gridCol>
                <a:gridCol w="674853">
                  <a:extLst>
                    <a:ext uri="{9D8B030D-6E8A-4147-A177-3AD203B41FA5}">
                      <a16:colId xmlns:a16="http://schemas.microsoft.com/office/drawing/2014/main" val="1367116426"/>
                    </a:ext>
                  </a:extLst>
                </a:gridCol>
              </a:tblGrid>
              <a:tr h="1375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992360"/>
                  </a:ext>
                </a:extLst>
              </a:tr>
              <a:tr h="4212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723421"/>
                  </a:ext>
                </a:extLst>
              </a:tr>
              <a:tr h="1805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7.051.756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7.051.756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1.343.629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667348"/>
                  </a:ext>
                </a:extLst>
              </a:tr>
              <a:tr h="137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58.348.666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58.348.666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12.737.061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347643"/>
                  </a:ext>
                </a:extLst>
              </a:tr>
              <a:tr h="137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25.103.510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25.103.510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7.897.236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462758"/>
                  </a:ext>
                </a:extLst>
              </a:tr>
              <a:tr h="137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13.956.738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13.956.738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869.330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211519"/>
                  </a:ext>
                </a:extLst>
              </a:tr>
              <a:tr h="137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y Atención de Violencia contra las Mujeres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19.288.418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19.288.418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3.970.495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964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690613"/>
            <a:ext cx="811264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0750" y="1590185"/>
            <a:ext cx="8155706" cy="3385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DE3E809-5CE8-49AD-B1EE-02DE554A42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620346"/>
              </p:ext>
            </p:extLst>
          </p:nvPr>
        </p:nvGraphicFramePr>
        <p:xfrm>
          <a:off x="549864" y="1917341"/>
          <a:ext cx="8112641" cy="2087418"/>
        </p:xfrm>
        <a:graphic>
          <a:graphicData uri="http://schemas.openxmlformats.org/drawingml/2006/table">
            <a:tbl>
              <a:tblPr/>
              <a:tblGrid>
                <a:gridCol w="271872">
                  <a:extLst>
                    <a:ext uri="{9D8B030D-6E8A-4147-A177-3AD203B41FA5}">
                      <a16:colId xmlns:a16="http://schemas.microsoft.com/office/drawing/2014/main" val="1292128640"/>
                    </a:ext>
                  </a:extLst>
                </a:gridCol>
                <a:gridCol w="271872">
                  <a:extLst>
                    <a:ext uri="{9D8B030D-6E8A-4147-A177-3AD203B41FA5}">
                      <a16:colId xmlns:a16="http://schemas.microsoft.com/office/drawing/2014/main" val="2416164328"/>
                    </a:ext>
                  </a:extLst>
                </a:gridCol>
                <a:gridCol w="271872">
                  <a:extLst>
                    <a:ext uri="{9D8B030D-6E8A-4147-A177-3AD203B41FA5}">
                      <a16:colId xmlns:a16="http://schemas.microsoft.com/office/drawing/2014/main" val="3306822976"/>
                    </a:ext>
                  </a:extLst>
                </a:gridCol>
                <a:gridCol w="3066708">
                  <a:extLst>
                    <a:ext uri="{9D8B030D-6E8A-4147-A177-3AD203B41FA5}">
                      <a16:colId xmlns:a16="http://schemas.microsoft.com/office/drawing/2014/main" val="2086957063"/>
                    </a:ext>
                  </a:extLst>
                </a:gridCol>
                <a:gridCol w="728615">
                  <a:extLst>
                    <a:ext uri="{9D8B030D-6E8A-4147-A177-3AD203B41FA5}">
                      <a16:colId xmlns:a16="http://schemas.microsoft.com/office/drawing/2014/main" val="2332939467"/>
                    </a:ext>
                  </a:extLst>
                </a:gridCol>
                <a:gridCol w="728615">
                  <a:extLst>
                    <a:ext uri="{9D8B030D-6E8A-4147-A177-3AD203B41FA5}">
                      <a16:colId xmlns:a16="http://schemas.microsoft.com/office/drawing/2014/main" val="898796039"/>
                    </a:ext>
                  </a:extLst>
                </a:gridCol>
                <a:gridCol w="728615">
                  <a:extLst>
                    <a:ext uri="{9D8B030D-6E8A-4147-A177-3AD203B41FA5}">
                      <a16:colId xmlns:a16="http://schemas.microsoft.com/office/drawing/2014/main" val="3999597406"/>
                    </a:ext>
                  </a:extLst>
                </a:gridCol>
                <a:gridCol w="728615">
                  <a:extLst>
                    <a:ext uri="{9D8B030D-6E8A-4147-A177-3AD203B41FA5}">
                      <a16:colId xmlns:a16="http://schemas.microsoft.com/office/drawing/2014/main" val="2465198319"/>
                    </a:ext>
                  </a:extLst>
                </a:gridCol>
                <a:gridCol w="663366">
                  <a:extLst>
                    <a:ext uri="{9D8B030D-6E8A-4147-A177-3AD203B41FA5}">
                      <a16:colId xmlns:a16="http://schemas.microsoft.com/office/drawing/2014/main" val="1408282128"/>
                    </a:ext>
                  </a:extLst>
                </a:gridCol>
                <a:gridCol w="652491">
                  <a:extLst>
                    <a:ext uri="{9D8B030D-6E8A-4147-A177-3AD203B41FA5}">
                      <a16:colId xmlns:a16="http://schemas.microsoft.com/office/drawing/2014/main" val="3829995109"/>
                    </a:ext>
                  </a:extLst>
                </a:gridCol>
              </a:tblGrid>
              <a:tr h="127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4872697"/>
                  </a:ext>
                </a:extLst>
              </a:tr>
              <a:tr h="3903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288510"/>
                  </a:ext>
                </a:extLst>
              </a:tr>
              <a:tr h="1673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7.051.756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7.051.756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1.343.629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31279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5.114.602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5.114.602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726.190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175850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1.750.019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156.960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75144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932493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780676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ONU Mujeres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868990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Internacional de Mujeres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508311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668941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317048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45307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79000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658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84100" y="749922"/>
            <a:ext cx="803018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4100" y="1628800"/>
            <a:ext cx="7975799" cy="2933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0BF0C9F-6211-4A34-B495-5F1DD8F66B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318268"/>
              </p:ext>
            </p:extLst>
          </p:nvPr>
        </p:nvGraphicFramePr>
        <p:xfrm>
          <a:off x="584100" y="1963715"/>
          <a:ext cx="8030188" cy="2490035"/>
        </p:xfrm>
        <a:graphic>
          <a:graphicData uri="http://schemas.openxmlformats.org/drawingml/2006/table">
            <a:tbl>
              <a:tblPr/>
              <a:tblGrid>
                <a:gridCol w="269109">
                  <a:extLst>
                    <a:ext uri="{9D8B030D-6E8A-4147-A177-3AD203B41FA5}">
                      <a16:colId xmlns:a16="http://schemas.microsoft.com/office/drawing/2014/main" val="3554538617"/>
                    </a:ext>
                  </a:extLst>
                </a:gridCol>
                <a:gridCol w="269109">
                  <a:extLst>
                    <a:ext uri="{9D8B030D-6E8A-4147-A177-3AD203B41FA5}">
                      <a16:colId xmlns:a16="http://schemas.microsoft.com/office/drawing/2014/main" val="846882845"/>
                    </a:ext>
                  </a:extLst>
                </a:gridCol>
                <a:gridCol w="269109">
                  <a:extLst>
                    <a:ext uri="{9D8B030D-6E8A-4147-A177-3AD203B41FA5}">
                      <a16:colId xmlns:a16="http://schemas.microsoft.com/office/drawing/2014/main" val="2099834670"/>
                    </a:ext>
                  </a:extLst>
                </a:gridCol>
                <a:gridCol w="3035539">
                  <a:extLst>
                    <a:ext uri="{9D8B030D-6E8A-4147-A177-3AD203B41FA5}">
                      <a16:colId xmlns:a16="http://schemas.microsoft.com/office/drawing/2014/main" val="3242272283"/>
                    </a:ext>
                  </a:extLst>
                </a:gridCol>
                <a:gridCol w="721210">
                  <a:extLst>
                    <a:ext uri="{9D8B030D-6E8A-4147-A177-3AD203B41FA5}">
                      <a16:colId xmlns:a16="http://schemas.microsoft.com/office/drawing/2014/main" val="3160661637"/>
                    </a:ext>
                  </a:extLst>
                </a:gridCol>
                <a:gridCol w="721210">
                  <a:extLst>
                    <a:ext uri="{9D8B030D-6E8A-4147-A177-3AD203B41FA5}">
                      <a16:colId xmlns:a16="http://schemas.microsoft.com/office/drawing/2014/main" val="1809035973"/>
                    </a:ext>
                  </a:extLst>
                </a:gridCol>
                <a:gridCol w="721210">
                  <a:extLst>
                    <a:ext uri="{9D8B030D-6E8A-4147-A177-3AD203B41FA5}">
                      <a16:colId xmlns:a16="http://schemas.microsoft.com/office/drawing/2014/main" val="1437930686"/>
                    </a:ext>
                  </a:extLst>
                </a:gridCol>
                <a:gridCol w="721210">
                  <a:extLst>
                    <a:ext uri="{9D8B030D-6E8A-4147-A177-3AD203B41FA5}">
                      <a16:colId xmlns:a16="http://schemas.microsoft.com/office/drawing/2014/main" val="3122106133"/>
                    </a:ext>
                  </a:extLst>
                </a:gridCol>
                <a:gridCol w="656623">
                  <a:extLst>
                    <a:ext uri="{9D8B030D-6E8A-4147-A177-3AD203B41FA5}">
                      <a16:colId xmlns:a16="http://schemas.microsoft.com/office/drawing/2014/main" val="3333388247"/>
                    </a:ext>
                  </a:extLst>
                </a:gridCol>
                <a:gridCol w="645859">
                  <a:extLst>
                    <a:ext uri="{9D8B030D-6E8A-4147-A177-3AD203B41FA5}">
                      <a16:colId xmlns:a16="http://schemas.microsoft.com/office/drawing/2014/main" val="3972499164"/>
                    </a:ext>
                  </a:extLst>
                </a:gridCol>
              </a:tblGrid>
              <a:tr h="1285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8660860"/>
                  </a:ext>
                </a:extLst>
              </a:tr>
              <a:tr h="3935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843024"/>
                  </a:ext>
                </a:extLst>
              </a:tr>
              <a:tr h="1686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25.103.510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25.103.510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7.897.236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751989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11.011.730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11.011.730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1.568.759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278349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1.791.121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1.791.121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99.440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433815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5.621.202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799708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5.621.202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5817988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9.059.940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9.059.940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4.529.970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13489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1.767.568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1.767.568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883.784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757724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Equidad de Genero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86.444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963302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Mujer, Sexualidad y Maternidad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207.448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971760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 y Participación Política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405.700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310744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113.768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045923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972929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110.830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110.830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636265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607.835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60783,5%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60783,5%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480944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607.835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60783,5%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60783,5%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123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60573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7106" y="1412776"/>
            <a:ext cx="812444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8C075BC-8AF6-4C75-8820-09E848A3CF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61698"/>
              </p:ext>
            </p:extLst>
          </p:nvPr>
        </p:nvGraphicFramePr>
        <p:xfrm>
          <a:off x="539552" y="1768781"/>
          <a:ext cx="8064896" cy="2200074"/>
        </p:xfrm>
        <a:graphic>
          <a:graphicData uri="http://schemas.openxmlformats.org/drawingml/2006/table">
            <a:tbl>
              <a:tblPr/>
              <a:tblGrid>
                <a:gridCol w="270272">
                  <a:extLst>
                    <a:ext uri="{9D8B030D-6E8A-4147-A177-3AD203B41FA5}">
                      <a16:colId xmlns:a16="http://schemas.microsoft.com/office/drawing/2014/main" val="985694205"/>
                    </a:ext>
                  </a:extLst>
                </a:gridCol>
                <a:gridCol w="270272">
                  <a:extLst>
                    <a:ext uri="{9D8B030D-6E8A-4147-A177-3AD203B41FA5}">
                      <a16:colId xmlns:a16="http://schemas.microsoft.com/office/drawing/2014/main" val="446505405"/>
                    </a:ext>
                  </a:extLst>
                </a:gridCol>
                <a:gridCol w="270272">
                  <a:extLst>
                    <a:ext uri="{9D8B030D-6E8A-4147-A177-3AD203B41FA5}">
                      <a16:colId xmlns:a16="http://schemas.microsoft.com/office/drawing/2014/main" val="4272254853"/>
                    </a:ext>
                  </a:extLst>
                </a:gridCol>
                <a:gridCol w="3048659">
                  <a:extLst>
                    <a:ext uri="{9D8B030D-6E8A-4147-A177-3AD203B41FA5}">
                      <a16:colId xmlns:a16="http://schemas.microsoft.com/office/drawing/2014/main" val="3688177680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2113973213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105888563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3356079933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430507504"/>
                    </a:ext>
                  </a:extLst>
                </a:gridCol>
                <a:gridCol w="659462">
                  <a:extLst>
                    <a:ext uri="{9D8B030D-6E8A-4147-A177-3AD203B41FA5}">
                      <a16:colId xmlns:a16="http://schemas.microsoft.com/office/drawing/2014/main" val="3545507921"/>
                    </a:ext>
                  </a:extLst>
                </a:gridCol>
                <a:gridCol w="648651">
                  <a:extLst>
                    <a:ext uri="{9D8B030D-6E8A-4147-A177-3AD203B41FA5}">
                      <a16:colId xmlns:a16="http://schemas.microsoft.com/office/drawing/2014/main" val="2339413067"/>
                    </a:ext>
                  </a:extLst>
                </a:gridCol>
              </a:tblGrid>
              <a:tr h="1266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299999"/>
                  </a:ext>
                </a:extLst>
              </a:tr>
              <a:tr h="387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960998"/>
                  </a:ext>
                </a:extLst>
              </a:tr>
              <a:tr h="1661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13.956.738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13.956.738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869.330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156407"/>
                  </a:ext>
                </a:extLst>
              </a:tr>
              <a:tr h="12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170.540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170.540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443174"/>
                  </a:ext>
                </a:extLst>
              </a:tr>
              <a:tr h="12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229.358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229.358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504589"/>
                  </a:ext>
                </a:extLst>
              </a:tr>
              <a:tr h="12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13.556.340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13.556.340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778.321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567553"/>
                  </a:ext>
                </a:extLst>
              </a:tr>
              <a:tr h="12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4.664.634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4.664.634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322214"/>
                  </a:ext>
                </a:extLst>
              </a:tr>
              <a:tr h="12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4 a 7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4.410.141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4.410.141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5256"/>
                  </a:ext>
                </a:extLst>
              </a:tr>
              <a:tr h="12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Mujer, Asociatividad y Emprendimiento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432518"/>
                  </a:ext>
                </a:extLst>
              </a:tr>
              <a:tr h="12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593545"/>
                  </a:ext>
                </a:extLst>
              </a:tr>
              <a:tr h="12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 - Abeja Emprende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5209"/>
                  </a:ext>
                </a:extLst>
              </a:tr>
              <a:tr h="12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778.321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873512"/>
                  </a:ext>
                </a:extLst>
              </a:tr>
              <a:tr h="12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Mujeres Jefas de Hogar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778.321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982205"/>
                  </a:ext>
                </a:extLst>
              </a:tr>
              <a:tr h="12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14866,0%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14866,0%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554006"/>
                  </a:ext>
                </a:extLst>
              </a:tr>
              <a:tr h="12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14866,0%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14866,0%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572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3342</TotalTime>
  <Words>1393</Words>
  <Application>Microsoft Office PowerPoint</Application>
  <PresentationFormat>Presentación en pantalla (4:3)</PresentationFormat>
  <Paragraphs>728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2_Tema de Office</vt:lpstr>
      <vt:lpstr>EJECUCIÓN ACUMULADA DE GASTOS PRESUPUESTARIOS AL MES DE FEBRERO DE 2021 PARTIDA 27: MINISTERIO DE LA MUJER Y LA EQUIDAD DE GÉNERO</vt:lpstr>
      <vt:lpstr>EJECUCIÓN ACUMULADA DE GASTOS A FEBRERO DE 2021  PARTIDA 27 MINISTERIO DE LA MUJER Y EQUIDAD DE GÉNERO</vt:lpstr>
      <vt:lpstr>Presentación de PowerPoint</vt:lpstr>
      <vt:lpstr>Presentación de PowerPoint</vt:lpstr>
      <vt:lpstr>EJECUCIÓN ACUMULADA DE GASTOS A FEBRERO DE 2021  PARTIDA 27 MINISTERIO DE LA MUJER Y EQUIDAD DE GÉNERO</vt:lpstr>
      <vt:lpstr>EJECUCIÓN ACUMULADA DE GASTOS A FEBRERO DE 2021  PARTIDA 27 RESUMEN POR CAPÍTULOS</vt:lpstr>
      <vt:lpstr>EJECUCIÓN ACUMULADA DE GASTOS A FEBRERO DE 2021  PARTIDA 27. CAPÍTULO 01. PROGRAMA 01:  SUBSECRETARÍA DE LA MUJER Y LA EQUIDAD DE GÉNERO</vt:lpstr>
      <vt:lpstr>EJECUCIÓN ACUMULADA DE GASTOS A FEBRERO DE 2021  PARTIDA 27. CAPÍTULO 02. PROGRAMA 01:  SERVICIO NACIONAL DE LA MUJER Y LA EQUIDAD DE GÉNERO</vt:lpstr>
      <vt:lpstr>EJECUCIÓN ACUMULADA DE GASTOS A FEBRERO DE 2021  PARTIDA 27. CAPÍTULO 02. PROGRAMA 02:  MUJER Y TRABAJO </vt:lpstr>
      <vt:lpstr>EJECUCIÓN ACUMULADA DE GASTOS A FEBRERO DE 2021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247</cp:revision>
  <cp:lastPrinted>2019-10-06T20:09:36Z</cp:lastPrinted>
  <dcterms:created xsi:type="dcterms:W3CDTF">2016-06-23T13:38:47Z</dcterms:created>
  <dcterms:modified xsi:type="dcterms:W3CDTF">2021-04-14T20:59:34Z</dcterms:modified>
</cp:coreProperties>
</file>