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8" r:id="rId4"/>
    <p:sldId id="305" r:id="rId5"/>
    <p:sldId id="306" r:id="rId6"/>
    <p:sldId id="264" r:id="rId7"/>
    <p:sldId id="308" r:id="rId8"/>
    <p:sldId id="302" r:id="rId9"/>
    <p:sldId id="309" r:id="rId10"/>
    <p:sldId id="303" r:id="rId11"/>
    <p:sldId id="299" r:id="rId1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2" y="8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7B5-4F41-B1B7-D9EAD0C7F27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7B5-4F41-B1B7-D9EAD0C7F27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7B5-4F41-B1B7-D9EAD0C7F27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7B5-4F41-B1B7-D9EAD0C7F2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25'!$C$57:$C$60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'Partida 25'!$D$57:$D$60</c:f>
              <c:numCache>
                <c:formatCode>#,##0</c:formatCode>
                <c:ptCount val="4"/>
                <c:pt idx="0">
                  <c:v>36512849</c:v>
                </c:pt>
                <c:pt idx="1">
                  <c:v>6266418</c:v>
                </c:pt>
                <c:pt idx="2">
                  <c:v>647340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7B5-4F41-B1B7-D9EAD0C7F2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 2019 - 2020 - 2021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258898428656869"/>
          <c:y val="0.13862224668724918"/>
          <c:w val="0.87732313121876715"/>
          <c:h val="0.61578696279986278"/>
        </c:manualLayout>
      </c:layout>
      <c:lineChart>
        <c:grouping val="standard"/>
        <c:varyColors val="0"/>
        <c:ser>
          <c:idx val="0"/>
          <c:order val="0"/>
          <c:tx>
            <c:strRef>
              <c:f>'Partida 25'!$C$27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25'!$D$26:$O$26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25'!$D$27:$O$27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0.10777707453217089</c:v>
                </c:pt>
                <c:pt idx="2">
                  <c:v>0.19898350215564234</c:v>
                </c:pt>
                <c:pt idx="3">
                  <c:v>0.26648467363945477</c:v>
                </c:pt>
                <c:pt idx="4">
                  <c:v>0.24247706466890712</c:v>
                </c:pt>
                <c:pt idx="5">
                  <c:v>0.47613008732696305</c:v>
                </c:pt>
                <c:pt idx="6">
                  <c:v>0.5116913489043915</c:v>
                </c:pt>
                <c:pt idx="7">
                  <c:v>0.56660274795050858</c:v>
                </c:pt>
                <c:pt idx="8">
                  <c:v>0.67460958852506581</c:v>
                </c:pt>
                <c:pt idx="9">
                  <c:v>0.78218339949468119</c:v>
                </c:pt>
                <c:pt idx="10">
                  <c:v>0.86965021411443399</c:v>
                </c:pt>
                <c:pt idx="11">
                  <c:v>0.99145128569402918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85B-4FCB-9BFF-5A1D046A68A5}"/>
            </c:ext>
          </c:extLst>
        </c:ser>
        <c:ser>
          <c:idx val="1"/>
          <c:order val="1"/>
          <c:tx>
            <c:strRef>
              <c:f>'Partida 25'!$C$28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'Partida 25'!$D$26:$O$26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25'!$D$28:$O$28</c:f>
              <c:numCache>
                <c:formatCode>0.0%</c:formatCode>
                <c:ptCount val="12"/>
                <c:pt idx="0">
                  <c:v>4.9990601038669626E-2</c:v>
                </c:pt>
                <c:pt idx="1">
                  <c:v>0.11999447678509106</c:v>
                </c:pt>
                <c:pt idx="2">
                  <c:v>0.20324800229138301</c:v>
                </c:pt>
                <c:pt idx="3">
                  <c:v>0.27105588264735025</c:v>
                </c:pt>
                <c:pt idx="4">
                  <c:v>0.34807716664696398</c:v>
                </c:pt>
                <c:pt idx="5">
                  <c:v>0.43636729415205017</c:v>
                </c:pt>
                <c:pt idx="6">
                  <c:v>0.50083265109069897</c:v>
                </c:pt>
                <c:pt idx="7">
                  <c:v>0.57145686835128362</c:v>
                </c:pt>
                <c:pt idx="8">
                  <c:v>0.66545965425717968</c:v>
                </c:pt>
                <c:pt idx="9">
                  <c:v>0.74669243299070387</c:v>
                </c:pt>
                <c:pt idx="10">
                  <c:v>0.83680553061033014</c:v>
                </c:pt>
                <c:pt idx="11">
                  <c:v>0.98497931292190677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85B-4FCB-9BFF-5A1D046A68A5}"/>
            </c:ext>
          </c:extLst>
        </c:ser>
        <c:ser>
          <c:idx val="2"/>
          <c:order val="2"/>
          <c:tx>
            <c:strRef>
              <c:f>'Partida 25'!$C$29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0450450450450449E-2"/>
                  <c:y val="-2.0263424518743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85B-4FCB-9BFF-5A1D046A68A5}"/>
                </c:ext>
              </c:extLst>
            </c:dLbl>
            <c:dLbl>
              <c:idx val="1"/>
              <c:layout>
                <c:manualLayout>
                  <c:x val="-6.966966966966967E-2"/>
                  <c:y val="-2.0263424518743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85B-4FCB-9BFF-5A1D046A68A5}"/>
                </c:ext>
              </c:extLst>
            </c:dLbl>
            <c:dLbl>
              <c:idx val="2"/>
              <c:layout>
                <c:manualLayout>
                  <c:x val="-8.408408408408409E-2"/>
                  <c:y val="-8.10536980749754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85B-4FCB-9BFF-5A1D046A68A5}"/>
                </c:ext>
              </c:extLst>
            </c:dLbl>
            <c:dLbl>
              <c:idx val="3"/>
              <c:layout>
                <c:manualLayout>
                  <c:x val="-7.4474474474474514E-2"/>
                  <c:y val="-7.429836493434159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85B-4FCB-9BFF-5A1D046A68A5}"/>
                </c:ext>
              </c:extLst>
            </c:dLbl>
            <c:dLbl>
              <c:idx val="4"/>
              <c:layout>
                <c:manualLayout>
                  <c:x val="-6.006006006006015E-2"/>
                  <c:y val="-2.4316109422492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85B-4FCB-9BFF-5A1D046A68A5}"/>
                </c:ext>
              </c:extLst>
            </c:dLbl>
            <c:dLbl>
              <c:idx val="5"/>
              <c:layout>
                <c:manualLayout>
                  <c:x val="-6.006006006006006E-2"/>
                  <c:y val="-8.10536980749746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85B-4FCB-9BFF-5A1D046A68A5}"/>
                </c:ext>
              </c:extLst>
            </c:dLbl>
            <c:dLbl>
              <c:idx val="6"/>
              <c:layout>
                <c:manualLayout>
                  <c:x val="-3.6036036036036126E-2"/>
                  <c:y val="-4.4579533941236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85B-4FCB-9BFF-5A1D046A68A5}"/>
                </c:ext>
              </c:extLst>
            </c:dLbl>
            <c:dLbl>
              <c:idx val="7"/>
              <c:layout>
                <c:manualLayout>
                  <c:x val="-4.0840840840840838E-2"/>
                  <c:y val="-3.6474164133738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85B-4FCB-9BFF-5A1D046A68A5}"/>
                </c:ext>
              </c:extLst>
            </c:dLbl>
            <c:dLbl>
              <c:idx val="8"/>
              <c:layout>
                <c:manualLayout>
                  <c:x val="-5.7657657657657659E-2"/>
                  <c:y val="-1.6210739614994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85B-4FCB-9BFF-5A1D046A68A5}"/>
                </c:ext>
              </c:extLst>
            </c:dLbl>
            <c:dLbl>
              <c:idx val="9"/>
              <c:layout>
                <c:manualLayout>
                  <c:x val="-7.2072072072072155E-2"/>
                  <c:y val="-1.621073961499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85B-4FCB-9BFF-5A1D046A68A5}"/>
                </c:ext>
              </c:extLst>
            </c:dLbl>
            <c:dLbl>
              <c:idx val="10"/>
              <c:layout>
                <c:manualLayout>
                  <c:x val="-6.966966966966967E-2"/>
                  <c:y val="-1.6210739614994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85B-4FCB-9BFF-5A1D046A68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25'!$D$26:$O$26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25'!$D$29:$E$29</c:f>
              <c:numCache>
                <c:formatCode>0.0%</c:formatCode>
                <c:ptCount val="2"/>
                <c:pt idx="0">
                  <c:v>6.3848132222956183E-2</c:v>
                </c:pt>
                <c:pt idx="1">
                  <c:v>0.13565779982251658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885B-4FCB-9BFF-5A1D046A68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7089920"/>
        <c:axId val="427092664"/>
      </c:lineChart>
      <c:catAx>
        <c:axId val="427089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27092664"/>
        <c:crosses val="autoZero"/>
        <c:auto val="1"/>
        <c:lblAlgn val="ctr"/>
        <c:lblOffset val="100"/>
        <c:tickLblSkip val="1"/>
        <c:noMultiLvlLbl val="0"/>
      </c:catAx>
      <c:valAx>
        <c:axId val="42709266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2708992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2019 - 2020 - 2021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25'!$C$31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  <a:ln>
              <a:solidFill>
                <a:srgbClr val="9BBB59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25'!$D$31:$O$31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5.4080495431206098E-2</c:v>
                </c:pt>
                <c:pt idx="2">
                  <c:v>9.1615947666138217E-2</c:v>
                </c:pt>
                <c:pt idx="3">
                  <c:v>6.8362260798616376E-2</c:v>
                </c:pt>
                <c:pt idx="4">
                  <c:v>5.1200474101165148E-2</c:v>
                </c:pt>
                <c:pt idx="5">
                  <c:v>0.23365302265805596</c:v>
                </c:pt>
                <c:pt idx="6">
                  <c:v>4.8591402796027729E-2</c:v>
                </c:pt>
                <c:pt idx="7">
                  <c:v>5.5024224094885582E-2</c:v>
                </c:pt>
                <c:pt idx="8">
                  <c:v>0.10800684057455731</c:v>
                </c:pt>
                <c:pt idx="9">
                  <c:v>0.10757381096961534</c:v>
                </c:pt>
                <c:pt idx="10">
                  <c:v>8.7466814619752795E-2</c:v>
                </c:pt>
                <c:pt idx="11">
                  <c:v>0.1153228921979661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94-45E7-AC32-96A79A9C7803}"/>
            </c:ext>
          </c:extLst>
        </c:ser>
        <c:ser>
          <c:idx val="1"/>
          <c:order val="1"/>
          <c:tx>
            <c:strRef>
              <c:f>'Partida 25'!$C$32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  <a:ln>
              <a:solidFill>
                <a:srgbClr val="4F81B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25'!$D$32:$O$32</c:f>
              <c:numCache>
                <c:formatCode>0.0%</c:formatCode>
                <c:ptCount val="12"/>
                <c:pt idx="0">
                  <c:v>4.9990601038669626E-2</c:v>
                </c:pt>
                <c:pt idx="1">
                  <c:v>7.0657576245443193E-2</c:v>
                </c:pt>
                <c:pt idx="2">
                  <c:v>8.3339101526710591E-2</c:v>
                </c:pt>
                <c:pt idx="3">
                  <c:v>6.3688735684575434E-2</c:v>
                </c:pt>
                <c:pt idx="4">
                  <c:v>6.744858436359831E-2</c:v>
                </c:pt>
                <c:pt idx="5">
                  <c:v>8.8290127505086205E-2</c:v>
                </c:pt>
                <c:pt idx="6">
                  <c:v>6.4869298467868181E-2</c:v>
                </c:pt>
                <c:pt idx="7">
                  <c:v>7.0624217260584682E-2</c:v>
                </c:pt>
                <c:pt idx="8">
                  <c:v>0.11780805758023258</c:v>
                </c:pt>
                <c:pt idx="9">
                  <c:v>8.064190539980319E-2</c:v>
                </c:pt>
                <c:pt idx="10">
                  <c:v>9.011309761962627E-2</c:v>
                </c:pt>
                <c:pt idx="11">
                  <c:v>0.22091987010996827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94-45E7-AC32-96A79A9C7803}"/>
            </c:ext>
          </c:extLst>
        </c:ser>
        <c:ser>
          <c:idx val="2"/>
          <c:order val="2"/>
          <c:tx>
            <c:strRef>
              <c:f>'Partida 25'!$C$33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  <a:ln>
              <a:solidFill>
                <a:srgbClr val="C0504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25'!$D$33:$E$33</c:f>
              <c:numCache>
                <c:formatCode>0.0%</c:formatCode>
                <c:ptCount val="2"/>
                <c:pt idx="0">
                  <c:v>6.3848132222956183E-2</c:v>
                </c:pt>
                <c:pt idx="1">
                  <c:v>7.1809667599560395E-2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94-45E7-AC32-96A79A9C78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31283696"/>
        <c:axId val="431284872"/>
      </c:barChart>
      <c:catAx>
        <c:axId val="431283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31284872"/>
        <c:crosses val="autoZero"/>
        <c:auto val="0"/>
        <c:lblAlgn val="ctr"/>
        <c:lblOffset val="100"/>
        <c:noMultiLvlLbl val="0"/>
      </c:catAx>
      <c:valAx>
        <c:axId val="43128487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3128369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5399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EA42A0F-73C0-44E1-A9A0-753DE102D01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2134A48-332F-4EEB-B18D-34B72C3DC7B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6529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FEBRERO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25: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MEDIO AMBIENTE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marzo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8235" y="6209629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829312"/>
            <a:ext cx="786956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661035"/>
            <a:ext cx="786956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602859"/>
              </p:ext>
            </p:extLst>
          </p:nvPr>
        </p:nvGraphicFramePr>
        <p:xfrm>
          <a:off x="618234" y="2129336"/>
          <a:ext cx="7770188" cy="3387893"/>
        </p:xfrm>
        <a:graphic>
          <a:graphicData uri="http://schemas.openxmlformats.org/drawingml/2006/table">
            <a:tbl>
              <a:tblPr/>
              <a:tblGrid>
                <a:gridCol w="364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4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98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6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7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07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17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01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68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5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11.837.977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11.837.977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2.343.971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8.872.875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8.872.875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1.446.358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1.600.108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1.600.108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100.877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100.877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Fiscalización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892.312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de Alta Complejidad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275.564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275.564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3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629.562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62956,2%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629.562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62956,2%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821" y="72797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AB6191F5-74D7-40CE-9B21-B539E13229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613510"/>
              </p:ext>
            </p:extLst>
          </p:nvPr>
        </p:nvGraphicFramePr>
        <p:xfrm>
          <a:off x="457200" y="1600200"/>
          <a:ext cx="37547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AB6191F5-74D7-40CE-9B21-B539E13229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3006469"/>
              </p:ext>
            </p:extLst>
          </p:nvPr>
        </p:nvGraphicFramePr>
        <p:xfrm>
          <a:off x="421821" y="2057400"/>
          <a:ext cx="8038611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7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6950558"/>
              </p:ext>
            </p:extLst>
          </p:nvPr>
        </p:nvGraphicFramePr>
        <p:xfrm>
          <a:off x="414337" y="1862137"/>
          <a:ext cx="8210797" cy="4015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479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79715" y="768659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 MEDIO AMBIENTE</a:t>
            </a:r>
          </a:p>
        </p:txBody>
      </p:sp>
      <p:graphicFrame>
        <p:nvGraphicFramePr>
          <p:cNvPr id="4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8366440"/>
              </p:ext>
            </p:extLst>
          </p:nvPr>
        </p:nvGraphicFramePr>
        <p:xfrm>
          <a:off x="479715" y="1862137"/>
          <a:ext cx="8207085" cy="3871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759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2282" y="676330"/>
            <a:ext cx="72008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2832" y="5603638"/>
            <a:ext cx="6572044" cy="43204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652491"/>
            <a:ext cx="712879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798"/>
              </p:ext>
            </p:extLst>
          </p:nvPr>
        </p:nvGraphicFramePr>
        <p:xfrm>
          <a:off x="792282" y="2265232"/>
          <a:ext cx="7200800" cy="2725669"/>
        </p:xfrm>
        <a:graphic>
          <a:graphicData uri="http://schemas.openxmlformats.org/drawingml/2006/table">
            <a:tbl>
              <a:tblPr/>
              <a:tblGrid>
                <a:gridCol w="376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0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8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69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76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82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29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8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6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60.866.526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60.866.526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8.257.019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1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36.512.849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36.512.849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5.432.305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1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6.266.418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6.266.418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715.223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1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13.048.430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13.048.430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1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647.340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51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51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1.572.937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52431,2%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2880FB2-7839-47EF-BE13-732654BCA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68FF750B-B5A9-47F9-9557-734126935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7" y="73828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A73469C5-B268-4785-B6D8-BA98857CA98E}"/>
              </a:ext>
            </a:extLst>
          </p:cNvPr>
          <p:cNvSpPr txBox="1">
            <a:spLocks/>
          </p:cNvSpPr>
          <p:nvPr/>
        </p:nvSpPr>
        <p:spPr>
          <a:xfrm>
            <a:off x="414338" y="1578670"/>
            <a:ext cx="7498704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Programas Partida 25 Ministerio Medio Ambiente. en miles de pesos de 2021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A7C9EA1-DA68-4ECE-B4BE-D79D84290E29}"/>
              </a:ext>
            </a:extLst>
          </p:cNvPr>
          <p:cNvSpPr txBox="1">
            <a:spLocks/>
          </p:cNvSpPr>
          <p:nvPr/>
        </p:nvSpPr>
        <p:spPr>
          <a:xfrm>
            <a:off x="414337" y="4565883"/>
            <a:ext cx="784887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900" b="1" dirty="0">
                <a:solidFill>
                  <a:prstClr val="black"/>
                </a:solidFill>
              </a:rPr>
              <a:t>Fuente</a:t>
            </a:r>
            <a:r>
              <a:rPr lang="es-CL" sz="90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270930"/>
              </p:ext>
            </p:extLst>
          </p:nvPr>
        </p:nvGraphicFramePr>
        <p:xfrm>
          <a:off x="414337" y="2395177"/>
          <a:ext cx="8210797" cy="1825910"/>
        </p:xfrm>
        <a:graphic>
          <a:graphicData uri="http://schemas.openxmlformats.org/drawingml/2006/table">
            <a:tbl>
              <a:tblPr/>
              <a:tblGrid>
                <a:gridCol w="418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1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4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1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86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21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18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2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33.967.940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33.967.940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3.808.956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Evaluación Ambiental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15.060.609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15.060.609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11.837.977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11.837.977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2.343.971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51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2633" y="6309321"/>
            <a:ext cx="7617760" cy="296468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32366" y="6627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835" y="1452160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F1D480C-4E1A-4104-B7A1-AB92466C81DA}"/>
              </a:ext>
            </a:extLst>
          </p:cNvPr>
          <p:cNvSpPr txBox="1"/>
          <p:nvPr/>
        </p:nvSpPr>
        <p:spPr>
          <a:xfrm>
            <a:off x="6228184" y="1428580"/>
            <a:ext cx="2132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1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117394"/>
              </p:ext>
            </p:extLst>
          </p:nvPr>
        </p:nvGraphicFramePr>
        <p:xfrm>
          <a:off x="500837" y="1852871"/>
          <a:ext cx="8142330" cy="3967770"/>
        </p:xfrm>
        <a:graphic>
          <a:graphicData uri="http://schemas.openxmlformats.org/drawingml/2006/table">
            <a:tbl>
              <a:tblPr/>
              <a:tblGrid>
                <a:gridCol w="296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7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7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471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52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52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52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52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40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04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7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4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33.967.940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33.967.940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3.808.956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16.564.327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16.564.327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2.361.057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0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2.997.652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2.997.652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329.856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0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9.754.712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9.754.712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174.668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0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0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0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9.499.014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9.499.014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174.668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0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Protección Ambiental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544.987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544.987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0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Ambiental Municipal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120.127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120.127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0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Modelo de Pronóstico de Calidad del Aire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90.670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90.670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0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Calefacción Sustentable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4.875.271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4.875.271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87.768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0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Reciclaje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223.840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223.840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0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Recuperación Ambiental y Social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1.049.085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1.049.085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0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 Descontaminación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1.745.915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1.745.915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60.665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0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 25, Conferencia de las Partes N° 25 de la Convención Marco de las Naciones Unidas sobre Cambio Climático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12.538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0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Medioambientales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564.997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564.997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0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 y Humedales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222.772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222.772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0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230.514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230.514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0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Infraestructura Mundial de Información en Biodiversidad (GBIF)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32.013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32.013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00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Intergubernamental sobre Biodiversidad y Servicios de los Ecosistemas (IPBES)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9.442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3321E63-CB79-42D7-9C32-4A55698D8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3E0DB092-FE24-472B-987E-5DC1D73CC7BD}"/>
              </a:ext>
            </a:extLst>
          </p:cNvPr>
          <p:cNvSpPr txBox="1">
            <a:spLocks/>
          </p:cNvSpPr>
          <p:nvPr/>
        </p:nvSpPr>
        <p:spPr>
          <a:xfrm>
            <a:off x="432366" y="6627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2588BB26-BBAD-4212-B749-11DBCAC13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2633" y="6309321"/>
            <a:ext cx="7617760" cy="296468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B112B0A7-6238-4CA4-AB72-711825C8F687}"/>
              </a:ext>
            </a:extLst>
          </p:cNvPr>
          <p:cNvSpPr txBox="1">
            <a:spLocks/>
          </p:cNvSpPr>
          <p:nvPr/>
        </p:nvSpPr>
        <p:spPr>
          <a:xfrm>
            <a:off x="432366" y="1373680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39F8613-7524-4FCA-861D-7FBE0C683BA5}"/>
              </a:ext>
            </a:extLst>
          </p:cNvPr>
          <p:cNvSpPr txBox="1"/>
          <p:nvPr/>
        </p:nvSpPr>
        <p:spPr>
          <a:xfrm>
            <a:off x="6300192" y="1383588"/>
            <a:ext cx="2132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2 de 2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182334"/>
              </p:ext>
            </p:extLst>
          </p:nvPr>
        </p:nvGraphicFramePr>
        <p:xfrm>
          <a:off x="432369" y="1790327"/>
          <a:ext cx="8254434" cy="4196763"/>
        </p:xfrm>
        <a:graphic>
          <a:graphicData uri="http://schemas.openxmlformats.org/drawingml/2006/table">
            <a:tbl>
              <a:tblPr/>
              <a:tblGrid>
                <a:gridCol w="300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932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61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61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61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61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39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27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97" marR="8997" marT="8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97" marR="8997" marT="8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5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8.393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8.393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Cooperación y el Desarrollo Económico (OCDE)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10.491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10.491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Estocolmo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17.576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17.576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- ONUMA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13.638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13.638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2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RAMSAR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13.587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13.587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2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Montreal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8.555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8.555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Investigación del Cambio Global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5.455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5.455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2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Viena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2.955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2.955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2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Kioto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18.570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2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Rotterdam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10.857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10.857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0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78.982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78.982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2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261.760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261.760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2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261.760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261.760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2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2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5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(Programa 05) - Residuos Sólidos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2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943.375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94337,5%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2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943.375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94337,5%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085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504" y="6335049"/>
            <a:ext cx="754575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8" y="764704"/>
            <a:ext cx="78602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02. PROGRAMA 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5504" y="1653975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041255"/>
              </p:ext>
            </p:extLst>
          </p:nvPr>
        </p:nvGraphicFramePr>
        <p:xfrm>
          <a:off x="580296" y="2276874"/>
          <a:ext cx="7805455" cy="3240357"/>
        </p:xfrm>
        <a:graphic>
          <a:graphicData uri="http://schemas.openxmlformats.org/drawingml/2006/table">
            <a:tbl>
              <a:tblPr/>
              <a:tblGrid>
                <a:gridCol w="354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6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07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43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60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51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3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53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78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60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15.060.609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15.060.609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11.075.647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11.075.647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1.624.890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1.668.658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1.668.658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218.253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2.125.842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2.125.842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260.812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7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2.125.842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2.125.842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260.812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Procesos de Evaluación de Impacto Ambiental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1.409.201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1.409.201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220.466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7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Sistema SEIA Electrónico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716.641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716.641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7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7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7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7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2623</TotalTime>
  <Words>1440</Words>
  <Application>Microsoft Office PowerPoint</Application>
  <PresentationFormat>Presentación en pantalla (4:3)</PresentationFormat>
  <Paragraphs>732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1_Tema de Office</vt:lpstr>
      <vt:lpstr>Tema de Office</vt:lpstr>
      <vt:lpstr>EJECUCIÓN ACUMULADA DE GASTOS PRESUPUESTARIOS FEBRERO DE 2021 PARTIDA 25: MINISTERIO DE MEDIO AMBIENTE</vt:lpstr>
      <vt:lpstr>EJECUCIÓN PRESUPUESTARIA DE GASTOS ACUMULADA A FEBRERO DE 2021 PARTIDA 25 MINISTERIO DEL MEDIO AMBIENTE</vt:lpstr>
      <vt:lpstr>EJECUCIÓN PRESUPUESTARIA DE GASTOS ACUMULADA A FEBRERO DE 2021 PARTIDA 25 MINISTERIO DEL MEDIO AMBIENTE</vt:lpstr>
      <vt:lpstr>COMPORTAMIENTO DE LA EJECUCIÓN ACUMULADA DE GASTOS A FEBRERO DE 2021 PARTIDA 25 MINISTERIO DE MEDIO AMBIENTE</vt:lpstr>
      <vt:lpstr>EJECUCIÓN ACUMULADA DE GASTOS A FEBRERO DE 2021 PARTIDA 25 MINISTERIO DEL MEDIO AMBIENTE</vt:lpstr>
      <vt:lpstr>EJECUCIÓN PRESUPUESTARIA DE GASTOS ACUMULADA A FEBRERO DE 2021 PARTIDA 25 MINISTERIO DEL MEDIO AMBIENTE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267</cp:revision>
  <cp:lastPrinted>2019-06-06T21:54:24Z</cp:lastPrinted>
  <dcterms:created xsi:type="dcterms:W3CDTF">2016-06-23T13:38:47Z</dcterms:created>
  <dcterms:modified xsi:type="dcterms:W3CDTF">2021-04-28T03:16:42Z</dcterms:modified>
</cp:coreProperties>
</file>