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'Partida 25'!$C$27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25'!$D$27:$O$27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5B-4FCB-9BFF-5A1D046A68A5}"/>
            </c:ext>
          </c:extLst>
        </c:ser>
        <c:ser>
          <c:idx val="1"/>
          <c:order val="1"/>
          <c:tx>
            <c:strRef>
              <c:f>'Partida 25'!$C$28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25'!$D$28:$O$28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5B-4FCB-9BFF-5A1D046A68A5}"/>
            </c:ext>
          </c:extLst>
        </c:ser>
        <c:ser>
          <c:idx val="2"/>
          <c:order val="2"/>
          <c:tx>
            <c:strRef>
              <c:f>'Partida 25'!$C$29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5B-4FCB-9BFF-5A1D046A68A5}"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5B-4FCB-9BFF-5A1D046A68A5}"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5B-4FCB-9BFF-5A1D046A68A5}"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5B-4FCB-9BFF-5A1D046A68A5}"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5B-4FCB-9BFF-5A1D046A68A5}"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5B-4FCB-9BFF-5A1D046A68A5}"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85B-4FCB-9BFF-5A1D046A68A5}"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5B-4FCB-9BFF-5A1D046A68A5}"/>
                </c:ext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85B-4FCB-9BFF-5A1D046A68A5}"/>
                </c:ext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85B-4FCB-9BFF-5A1D046A68A5}"/>
                </c:ext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85B-4FCB-9BFF-5A1D046A68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25'!$D$29:$E$29</c:f>
              <c:numCache>
                <c:formatCode>0.0%</c:formatCode>
                <c:ptCount val="2"/>
                <c:pt idx="0">
                  <c:v>6.3848132222956183E-2</c:v>
                </c:pt>
                <c:pt idx="1">
                  <c:v>0.13565779982251658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85B-4FCB-9BFF-5A1D046A6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089920"/>
        <c:axId val="427092664"/>
      </c:lineChart>
      <c:catAx>
        <c:axId val="4270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7092664"/>
        <c:crosses val="autoZero"/>
        <c:auto val="1"/>
        <c:lblAlgn val="ctr"/>
        <c:lblOffset val="100"/>
        <c:tickLblSkip val="1"/>
        <c:noMultiLvlLbl val="0"/>
      </c:catAx>
      <c:valAx>
        <c:axId val="4270926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70899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25'!$C$31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25'!$D$31:$O$31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94-45E7-AC32-96A79A9C7803}"/>
            </c:ext>
          </c:extLst>
        </c:ser>
        <c:ser>
          <c:idx val="1"/>
          <c:order val="1"/>
          <c:tx>
            <c:strRef>
              <c:f>'Partida 25'!$C$32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25'!$D$32:$O$32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94-45E7-AC32-96A79A9C7803}"/>
            </c:ext>
          </c:extLst>
        </c:ser>
        <c:ser>
          <c:idx val="2"/>
          <c:order val="2"/>
          <c:tx>
            <c:strRef>
              <c:f>'Partida 25'!$C$33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25'!$D$33:$E$33</c:f>
              <c:numCache>
                <c:formatCode>0.0%</c:formatCode>
                <c:ptCount val="2"/>
                <c:pt idx="0">
                  <c:v>6.3848132222956183E-2</c:v>
                </c:pt>
                <c:pt idx="1">
                  <c:v>7.1809667599560395E-2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94-45E7-AC32-96A79A9C7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1283696"/>
        <c:axId val="431284872"/>
      </c:barChart>
      <c:catAx>
        <c:axId val="43128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284872"/>
        <c:crosses val="autoZero"/>
        <c:auto val="0"/>
        <c:lblAlgn val="ctr"/>
        <c:lblOffset val="100"/>
        <c:noMultiLvlLbl val="0"/>
      </c:catAx>
      <c:valAx>
        <c:axId val="4312848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12836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602859"/>
              </p:ext>
            </p:extLst>
          </p:nvPr>
        </p:nvGraphicFramePr>
        <p:xfrm>
          <a:off x="618234" y="2129336"/>
          <a:ext cx="7770188" cy="3387893"/>
        </p:xfrm>
        <a:graphic>
          <a:graphicData uri="http://schemas.openxmlformats.org/drawingml/2006/table">
            <a:tbl>
              <a:tblPr/>
              <a:tblGrid>
                <a:gridCol w="364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9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6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01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006469"/>
              </p:ext>
            </p:extLst>
          </p:nvPr>
        </p:nvGraphicFramePr>
        <p:xfrm>
          <a:off x="421821" y="2057400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950558"/>
              </p:ext>
            </p:extLst>
          </p:nvPr>
        </p:nvGraphicFramePr>
        <p:xfrm>
          <a:off x="414337" y="1862137"/>
          <a:ext cx="8210797" cy="401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366440"/>
              </p:ext>
            </p:extLst>
          </p:nvPr>
        </p:nvGraphicFramePr>
        <p:xfrm>
          <a:off x="479715" y="1862137"/>
          <a:ext cx="8207085" cy="3871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652491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98"/>
              </p:ext>
            </p:extLst>
          </p:nvPr>
        </p:nvGraphicFramePr>
        <p:xfrm>
          <a:off x="792282" y="2265232"/>
          <a:ext cx="7200800" cy="2725669"/>
        </p:xfrm>
        <a:graphic>
          <a:graphicData uri="http://schemas.openxmlformats.org/drawingml/2006/table">
            <a:tbl>
              <a:tblPr/>
              <a:tblGrid>
                <a:gridCol w="376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6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29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565883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70930"/>
              </p:ext>
            </p:extLst>
          </p:nvPr>
        </p:nvGraphicFramePr>
        <p:xfrm>
          <a:off x="414337" y="2395177"/>
          <a:ext cx="8210797" cy="1825910"/>
        </p:xfrm>
        <a:graphic>
          <a:graphicData uri="http://schemas.openxmlformats.org/drawingml/2006/table">
            <a:tbl>
              <a:tblPr/>
              <a:tblGrid>
                <a:gridCol w="418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21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1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45216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28184" y="142858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17394"/>
              </p:ext>
            </p:extLst>
          </p:nvPr>
        </p:nvGraphicFramePr>
        <p:xfrm>
          <a:off x="500837" y="1852871"/>
          <a:ext cx="8142330" cy="3967770"/>
        </p:xfrm>
        <a:graphic>
          <a:graphicData uri="http://schemas.openxmlformats.org/drawingml/2006/table">
            <a:tbl>
              <a:tblPr/>
              <a:tblGrid>
                <a:gridCol w="296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7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2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2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2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40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0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3.808.956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2.361.057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329.856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174.668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174.668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87.768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60.665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0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32366" y="13736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300192" y="1383588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182334"/>
              </p:ext>
            </p:extLst>
          </p:nvPr>
        </p:nvGraphicFramePr>
        <p:xfrm>
          <a:off x="432369" y="1790327"/>
          <a:ext cx="8254434" cy="4196763"/>
        </p:xfrm>
        <a:graphic>
          <a:graphicData uri="http://schemas.openxmlformats.org/drawingml/2006/table">
            <a:tbl>
              <a:tblPr/>
              <a:tblGrid>
                <a:gridCol w="30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3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6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61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9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943.375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94337,5%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943.375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94337,5%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41255"/>
              </p:ext>
            </p:extLst>
          </p:nvPr>
        </p:nvGraphicFramePr>
        <p:xfrm>
          <a:off x="580296" y="2276874"/>
          <a:ext cx="7805455" cy="3240357"/>
        </p:xfrm>
        <a:graphic>
          <a:graphicData uri="http://schemas.openxmlformats.org/drawingml/2006/table">
            <a:tbl>
              <a:tblPr/>
              <a:tblGrid>
                <a:gridCol w="354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5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1440</Words>
  <Application>Microsoft Office PowerPoint</Application>
  <PresentationFormat>Presentación en pantalla (4:3)</PresentationFormat>
  <Paragraphs>732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FEBRERO DE 2021 PARTIDA 25: MINISTERIO DE MEDIO AMBIENTE</vt:lpstr>
      <vt:lpstr>EJECUCIÓN PRESUPUESTARIA DE GASTOS ACUMULADA A FEBRERO DE 2021 PARTIDA 25 MINISTERIO DEL MEDIO AMBIENTE</vt:lpstr>
      <vt:lpstr>EJECUCIÓN PRESUPUESTARIA DE GASTOS ACUMULADA A FEBRERO DE 2021 PARTIDA 25 MINISTERIO DEL MEDIO AMBIENTE</vt:lpstr>
      <vt:lpstr>COMPORTAMIENTO DE LA EJECUCIÓN ACUMULADA DE GASTOS A FEBRERO DE 2021 PARTIDA 25 MINISTERIO DE MEDIO AMBIENTE</vt:lpstr>
      <vt:lpstr>EJECUCIÓN ACUMULADA DE GASTOS A FEBRERO DE 2021 PARTIDA 25 MINISTERIO DEL MEDIO AMBIENTE</vt:lpstr>
      <vt:lpstr>EJECUCIÓN PRESUPUESTARIA DE GASTOS ACUMULADA A FEBRERO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267</cp:revision>
  <cp:lastPrinted>2019-06-06T21:54:24Z</cp:lastPrinted>
  <dcterms:created xsi:type="dcterms:W3CDTF">2016-06-23T13:38:47Z</dcterms:created>
  <dcterms:modified xsi:type="dcterms:W3CDTF">2021-04-28T03:16:42Z</dcterms:modified>
</cp:coreProperties>
</file>