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6"/>
  </p:notesMasterIdLst>
  <p:handoutMasterIdLst>
    <p:handoutMasterId r:id="rId17"/>
  </p:handoutMasterIdLst>
  <p:sldIdLst>
    <p:sldId id="256" r:id="rId3"/>
    <p:sldId id="309" r:id="rId4"/>
    <p:sldId id="304" r:id="rId5"/>
    <p:sldId id="312" r:id="rId6"/>
    <p:sldId id="264" r:id="rId7"/>
    <p:sldId id="263" r:id="rId8"/>
    <p:sldId id="302" r:id="rId9"/>
    <p:sldId id="316" r:id="rId10"/>
    <p:sldId id="317" r:id="rId11"/>
    <p:sldId id="299" r:id="rId12"/>
    <p:sldId id="318" r:id="rId13"/>
    <p:sldId id="320" r:id="rId14"/>
    <p:sldId id="321" r:id="rId15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02" y="8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5492467608048336E-2"/>
          <c:y val="0.21867479598284509"/>
          <c:w val="0.78930073148107305"/>
          <c:h val="0.41757051531977252"/>
        </c:manualLayout>
      </c:layout>
      <c:pie3DChart>
        <c:varyColors val="1"/>
        <c:ser>
          <c:idx val="0"/>
          <c:order val="0"/>
          <c:tx>
            <c:strRef>
              <c:f>'Partida 24'!$D$60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B0B7-4B76-8683-4A32AF46B08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B0B7-4B76-8683-4A32AF46B08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B0B7-4B76-8683-4A32AF46B08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B0B7-4B76-8683-4A32AF46B08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B0B7-4B76-8683-4A32AF46B084}"/>
              </c:ext>
            </c:extLst>
          </c:dPt>
          <c:dLbls>
            <c:dLbl>
              <c:idx val="0"/>
              <c:layout>
                <c:manualLayout>
                  <c:x val="-0.12239692542263753"/>
                  <c:y val="4.863865324029881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0B7-4B76-8683-4A32AF46B084}"/>
                </c:ext>
              </c:extLst>
            </c:dLbl>
            <c:dLbl>
              <c:idx val="1"/>
              <c:layout>
                <c:manualLayout>
                  <c:x val="-0.12067117058696888"/>
                  <c:y val="-0.1563742196707940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0B7-4B76-8683-4A32AF46B084}"/>
                </c:ext>
              </c:extLst>
            </c:dLbl>
            <c:dLbl>
              <c:idx val="2"/>
              <c:layout>
                <c:manualLayout>
                  <c:x val="0.12661235584832647"/>
                  <c:y val="-0.14824938492356918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0B7-4B76-8683-4A32AF46B084}"/>
                </c:ext>
              </c:extLst>
            </c:dLbl>
            <c:dLbl>
              <c:idx val="3"/>
              <c:layout>
                <c:manualLayout>
                  <c:x val="5.1218652339442505E-2"/>
                  <c:y val="7.444133358429347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0B7-4B76-8683-4A32AF46B084}"/>
                </c:ext>
              </c:extLst>
            </c:dLbl>
            <c:dLbl>
              <c:idx val="4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9-B0B7-4B76-8683-4A32AF46B084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24'!$C$61:$C$65</c:f>
              <c:strCache>
                <c:ptCount val="5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SERVICIO DE LA DEUDA                                                            </c:v>
                </c:pt>
                <c:pt idx="4">
                  <c:v>OTROS</c:v>
                </c:pt>
              </c:strCache>
            </c:strRef>
          </c:cat>
          <c:val>
            <c:numRef>
              <c:f>'Partida 24'!$D$61:$D$65</c:f>
              <c:numCache>
                <c:formatCode>#,##0</c:formatCode>
                <c:ptCount val="5"/>
                <c:pt idx="0">
                  <c:v>37573730</c:v>
                </c:pt>
                <c:pt idx="1">
                  <c:v>12837011</c:v>
                </c:pt>
                <c:pt idx="2">
                  <c:v>60462605</c:v>
                </c:pt>
                <c:pt idx="3">
                  <c:v>316975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0B7-4B76-8683-4A32AF46B08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0061403329749771E-2"/>
          <c:y val="0.68197327498509941"/>
          <c:w val="0.31090118125865301"/>
          <c:h val="0.3003668051428904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/>
              <a:t>% Ejecución Acumulada  2019 - 2020 - 2021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9.6998016009427257E-2"/>
          <c:y val="0.13035113989634364"/>
          <c:w val="0.89055815473362776"/>
          <c:h val="0.6394767742824371"/>
        </c:manualLayout>
      </c:layout>
      <c:lineChart>
        <c:grouping val="standard"/>
        <c:varyColors val="0"/>
        <c:ser>
          <c:idx val="0"/>
          <c:order val="0"/>
          <c:tx>
            <c:strRef>
              <c:f>'Partida 24'!$C$20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3492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24'!$D$19:$O$19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24'!$D$20:$O$20</c:f>
              <c:numCache>
                <c:formatCode>0.0%</c:formatCode>
                <c:ptCount val="12"/>
                <c:pt idx="0">
                  <c:v>2.9489514965630573E-2</c:v>
                </c:pt>
                <c:pt idx="1">
                  <c:v>5.4202414554571213E-2</c:v>
                </c:pt>
                <c:pt idx="2">
                  <c:v>0.10419221258901394</c:v>
                </c:pt>
                <c:pt idx="3">
                  <c:v>0.13008172072398425</c:v>
                </c:pt>
                <c:pt idx="4">
                  <c:v>0.34281429928092205</c:v>
                </c:pt>
                <c:pt idx="5">
                  <c:v>0.43635897156786557</c:v>
                </c:pt>
                <c:pt idx="6">
                  <c:v>0.4614760143190037</c:v>
                </c:pt>
                <c:pt idx="7">
                  <c:v>0.59286048481124587</c:v>
                </c:pt>
                <c:pt idx="8">
                  <c:v>0.72230115320887178</c:v>
                </c:pt>
                <c:pt idx="9">
                  <c:v>0.7880791155414647</c:v>
                </c:pt>
                <c:pt idx="10">
                  <c:v>0.86283188139909017</c:v>
                </c:pt>
                <c:pt idx="11">
                  <c:v>0.97224769985894033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5AD-469C-9741-21C27537285A}"/>
            </c:ext>
          </c:extLst>
        </c:ser>
        <c:ser>
          <c:idx val="1"/>
          <c:order val="1"/>
          <c:tx>
            <c:strRef>
              <c:f>'Partida 24'!$C$21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24'!$D$19:$O$19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24'!$D$21:$O$21</c:f>
              <c:numCache>
                <c:formatCode>0.0%</c:formatCode>
                <c:ptCount val="12"/>
                <c:pt idx="0">
                  <c:v>3.0553963274093383E-2</c:v>
                </c:pt>
                <c:pt idx="1">
                  <c:v>8.6005951854565901E-2</c:v>
                </c:pt>
                <c:pt idx="2">
                  <c:v>0.19135622301521524</c:v>
                </c:pt>
                <c:pt idx="3">
                  <c:v>0.22044364904514388</c:v>
                </c:pt>
                <c:pt idx="4">
                  <c:v>0.34217790684931892</c:v>
                </c:pt>
                <c:pt idx="5">
                  <c:v>0.435003037717278</c:v>
                </c:pt>
                <c:pt idx="6">
                  <c:v>0.46326409510581684</c:v>
                </c:pt>
                <c:pt idx="7">
                  <c:v>0.52218062757880135</c:v>
                </c:pt>
                <c:pt idx="8">
                  <c:v>0.73076858733941341</c:v>
                </c:pt>
                <c:pt idx="9">
                  <c:v>0.81965564377545286</c:v>
                </c:pt>
                <c:pt idx="10">
                  <c:v>0.88817075347915575</c:v>
                </c:pt>
                <c:pt idx="11">
                  <c:v>0.97116342114100684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5AD-469C-9741-21C27537285A}"/>
            </c:ext>
          </c:extLst>
        </c:ser>
        <c:ser>
          <c:idx val="2"/>
          <c:order val="2"/>
          <c:tx>
            <c:strRef>
              <c:f>'Partida 24'!$C$22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 w="34925" cap="rnd">
              <a:solidFill>
                <a:srgbClr val="C00000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3.324388189794035E-2"/>
                  <c:y val="3.2403184766380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5AD-469C-9741-21C27537285A}"/>
                </c:ext>
              </c:extLst>
            </c:dLbl>
            <c:dLbl>
              <c:idx val="1"/>
              <c:layout>
                <c:manualLayout>
                  <c:x val="-4.1577092583053324E-2"/>
                  <c:y val="3.24031847663808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5AD-469C-9741-21C27537285A}"/>
                </c:ext>
              </c:extLst>
            </c:dLbl>
            <c:dLbl>
              <c:idx val="2"/>
              <c:layout>
                <c:manualLayout>
                  <c:x val="-4.7819069345303798E-2"/>
                  <c:y val="7.25111917081883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5AD-469C-9741-21C27537285A}"/>
                </c:ext>
              </c:extLst>
            </c:dLbl>
            <c:dLbl>
              <c:idx val="3"/>
              <c:layout>
                <c:manualLayout>
                  <c:x val="-4.3653935781391852E-2"/>
                  <c:y val="5.00018462254058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5AD-469C-9741-21C27537285A}"/>
                </c:ext>
              </c:extLst>
            </c:dLbl>
            <c:dLbl>
              <c:idx val="4"/>
              <c:layout>
                <c:manualLayout>
                  <c:x val="-4.5713444697917431E-2"/>
                  <c:y val="5.67992623916167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5AD-469C-9741-21C27537285A}"/>
                </c:ext>
              </c:extLst>
            </c:dLbl>
            <c:dLbl>
              <c:idx val="5"/>
              <c:layout>
                <c:manualLayout>
                  <c:x val="-4.1551254691294504E-2"/>
                  <c:y val="3.96040149615902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5AD-469C-9741-21C27537285A}"/>
                </c:ext>
              </c:extLst>
            </c:dLbl>
            <c:dLbl>
              <c:idx val="6"/>
              <c:layout>
                <c:manualLayout>
                  <c:x val="-4.986140751097709E-2"/>
                  <c:y val="1.8001799931992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5AD-469C-9741-21C27537285A}"/>
                </c:ext>
              </c:extLst>
            </c:dLbl>
            <c:dLbl>
              <c:idx val="7"/>
              <c:layout>
                <c:manualLayout>
                  <c:x val="-4.3613707165109032E-2"/>
                  <c:y val="2.79964927228407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5AD-469C-9741-21C27537285A}"/>
                </c:ext>
              </c:extLst>
            </c:dLbl>
            <c:dLbl>
              <c:idx val="8"/>
              <c:layout>
                <c:manualLayout>
                  <c:x val="-6.2305295950155761E-3"/>
                  <c:y val="3.49956159035509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5AD-469C-9741-21C27537285A}"/>
                </c:ext>
              </c:extLst>
            </c:dLbl>
            <c:dLbl>
              <c:idx val="9"/>
              <c:layout>
                <c:manualLayout>
                  <c:x val="1.2461059190031152E-2"/>
                  <c:y val="3.84951774939060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5AD-469C-9741-21C27537285A}"/>
                </c:ext>
              </c:extLst>
            </c:dLbl>
            <c:dLbl>
              <c:idx val="10"/>
              <c:layout>
                <c:manualLayout>
                  <c:x val="8.3073727933541015E-3"/>
                  <c:y val="2.09973695421305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5AD-469C-9741-21C27537285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24'!$D$19:$O$19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24'!$D$22:$E$22</c:f>
              <c:numCache>
                <c:formatCode>0.0%</c:formatCode>
                <c:ptCount val="2"/>
                <c:pt idx="0">
                  <c:v>3.1393334252021357E-2</c:v>
                </c:pt>
                <c:pt idx="1">
                  <c:v>5.561853918459387E-2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65AD-469C-9741-21C2753728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6870760"/>
        <c:axId val="336870368"/>
      </c:lineChart>
      <c:catAx>
        <c:axId val="336870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36870368"/>
        <c:crosses val="autoZero"/>
        <c:auto val="1"/>
        <c:lblAlgn val="ctr"/>
        <c:lblOffset val="100"/>
        <c:noMultiLvlLbl val="0"/>
      </c:catAx>
      <c:valAx>
        <c:axId val="33687036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3687076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/>
              <a:t>% Ejecución Mensual 2019 - 2020 - 2021</a:t>
            </a: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'Partida 24'!$C$27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24'!$D$26:$O$26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24'!$D$27:$O$27</c:f>
              <c:numCache>
                <c:formatCode>0.0%</c:formatCode>
                <c:ptCount val="12"/>
                <c:pt idx="0">
                  <c:v>2.9489514965630573E-2</c:v>
                </c:pt>
                <c:pt idx="1">
                  <c:v>2.4712899588940636E-2</c:v>
                </c:pt>
                <c:pt idx="2">
                  <c:v>5.0004615215432285E-2</c:v>
                </c:pt>
                <c:pt idx="3">
                  <c:v>2.5889508134970297E-2</c:v>
                </c:pt>
                <c:pt idx="4">
                  <c:v>0.21273257855693783</c:v>
                </c:pt>
                <c:pt idx="5">
                  <c:v>9.3630555543766494E-2</c:v>
                </c:pt>
                <c:pt idx="6">
                  <c:v>2.8491377456921027E-2</c:v>
                </c:pt>
                <c:pt idx="7">
                  <c:v>0.13016288312325397</c:v>
                </c:pt>
                <c:pt idx="8">
                  <c:v>0.12944066839762591</c:v>
                </c:pt>
                <c:pt idx="9">
                  <c:v>6.5777962332592865E-2</c:v>
                </c:pt>
                <c:pt idx="10">
                  <c:v>7.4843215659944215E-2</c:v>
                </c:pt>
                <c:pt idx="11">
                  <c:v>0.10126071254335593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22-49CF-88A1-1CCC32242BDD}"/>
            </c:ext>
          </c:extLst>
        </c:ser>
        <c:ser>
          <c:idx val="1"/>
          <c:order val="1"/>
          <c:tx>
            <c:strRef>
              <c:f>'Partida 24'!$C$28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24'!$D$26:$O$26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24'!$D$28:$O$28</c:f>
              <c:numCache>
                <c:formatCode>0.0%</c:formatCode>
                <c:ptCount val="12"/>
                <c:pt idx="0">
                  <c:v>3.0553963274093383E-2</c:v>
                </c:pt>
                <c:pt idx="1">
                  <c:v>5.5451988580472525E-2</c:v>
                </c:pt>
                <c:pt idx="2">
                  <c:v>0.10575808485171334</c:v>
                </c:pt>
                <c:pt idx="3">
                  <c:v>2.5947355010044294E-2</c:v>
                </c:pt>
                <c:pt idx="4">
                  <c:v>0.11371305204375026</c:v>
                </c:pt>
                <c:pt idx="5">
                  <c:v>9.4361348913650375E-2</c:v>
                </c:pt>
                <c:pt idx="6">
                  <c:v>2.826106083187906E-2</c:v>
                </c:pt>
                <c:pt idx="7">
                  <c:v>5.8916532472984513E-2</c:v>
                </c:pt>
                <c:pt idx="8">
                  <c:v>0.21410673605410604</c:v>
                </c:pt>
                <c:pt idx="9">
                  <c:v>0.10202167643879807</c:v>
                </c:pt>
                <c:pt idx="10">
                  <c:v>6.8515109703702948E-2</c:v>
                </c:pt>
                <c:pt idx="11">
                  <c:v>9.4270901932583862E-2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422-49CF-88A1-1CCC32242BDD}"/>
            </c:ext>
          </c:extLst>
        </c:ser>
        <c:ser>
          <c:idx val="2"/>
          <c:order val="2"/>
          <c:tx>
            <c:strRef>
              <c:f>'Partida 24'!$C$29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2"/>
              </a:solidFill>
            </a:ln>
            <a:effectLst/>
          </c:spPr>
          <c:invertIfNegative val="0"/>
          <c:dLbls>
            <c:dLbl>
              <c:idx val="4"/>
              <c:layout>
                <c:manualLayout>
                  <c:x val="1.2413793777561433E-2"/>
                  <c:y val="2.154397954622491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422-49CF-88A1-1CCC32242BD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24'!$D$26:$O$26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24'!$D$29:$E$29</c:f>
              <c:numCache>
                <c:formatCode>0.0%</c:formatCode>
                <c:ptCount val="2"/>
                <c:pt idx="0">
                  <c:v>3.1393334252021357E-2</c:v>
                </c:pt>
                <c:pt idx="1">
                  <c:v>2.4225204932572512E-2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422-49CF-88A1-1CCC32242BD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38548192"/>
        <c:axId val="438547408"/>
      </c:barChart>
      <c:catAx>
        <c:axId val="438548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38547408"/>
        <c:crosses val="autoZero"/>
        <c:auto val="1"/>
        <c:lblAlgn val="ctr"/>
        <c:lblOffset val="100"/>
        <c:noMultiLvlLbl val="0"/>
      </c:catAx>
      <c:valAx>
        <c:axId val="438547408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38548192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27-04-2021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27-04-2021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587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24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7303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27-04-2021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27-04-2021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27-04-2021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27-04-2021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27-04-2021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27-04-2021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27-04-2021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27-04-2021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27-04-2021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27-04-2021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27-04-2021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27-04-2021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27-04-2021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3C698310-8BCB-4F59-809D-33CC9D683E4B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27-04-2021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1D9453B-D578-4DBA-8F06-03B572F5E9EA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FEBRERO 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24: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ENERGÍA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marzo 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3" y="58772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97023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05: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PLAN DE ACCIÓN DE EFICIENCIA ENERGÉTICA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4362190"/>
              </p:ext>
            </p:extLst>
          </p:nvPr>
        </p:nvGraphicFramePr>
        <p:xfrm>
          <a:off x="590874" y="2114368"/>
          <a:ext cx="7924475" cy="3227791"/>
        </p:xfrm>
        <a:graphic>
          <a:graphicData uri="http://schemas.openxmlformats.org/drawingml/2006/table">
            <a:tbl>
              <a:tblPr/>
              <a:tblGrid>
                <a:gridCol w="766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2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32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98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6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6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67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67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9804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8659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7602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086" marR="9086" marT="9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086" marR="9086" marT="9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587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66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9.955.339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9.955.339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190.884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6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1.364.132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1.364.132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189.191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6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364.487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364.487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1.693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6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1.623.356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1.623.356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6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1.416.869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1.416.869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6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Chilena de Eficiencia Energética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1.416.869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1.416.869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6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195.239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195.239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9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Plan de Acción de Eficiencia Energética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195.239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195.239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6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11.248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11.248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6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Internacional de Energía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11.248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11.248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6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6.603.364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6.603.364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6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6.603.364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6.603.364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6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Chilena de Eficiencia Energética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6.603.364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6.603.364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0870" y="5360383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870" y="146017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30870" y="722168"/>
            <a:ext cx="815593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02.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NACIONAL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914146"/>
              </p:ext>
            </p:extLst>
          </p:nvPr>
        </p:nvGraphicFramePr>
        <p:xfrm>
          <a:off x="683568" y="2230140"/>
          <a:ext cx="7868617" cy="2206973"/>
        </p:xfrm>
        <a:graphic>
          <a:graphicData uri="http://schemas.openxmlformats.org/drawingml/2006/table">
            <a:tbl>
              <a:tblPr/>
              <a:tblGrid>
                <a:gridCol w="7758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66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66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49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58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58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758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7586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638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948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7962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271" marR="9271" marT="9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71" marR="9271" marT="9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009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57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7.081.097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7.081.097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726.859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4.923.469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4.923.469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645.971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2.025.797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2.025.797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69.526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131.831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131.831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11.362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4.601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4.601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21.094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21.094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106.136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106.136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11.362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604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2" y="6193538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2" y="804437"/>
            <a:ext cx="816793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03.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CHILENA DE ENERGÍA NUCLEAR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7267078"/>
              </p:ext>
            </p:extLst>
          </p:nvPr>
        </p:nvGraphicFramePr>
        <p:xfrm>
          <a:off x="518863" y="2025725"/>
          <a:ext cx="8167938" cy="3388071"/>
        </p:xfrm>
        <a:graphic>
          <a:graphicData uri="http://schemas.openxmlformats.org/drawingml/2006/table">
            <a:tbl>
              <a:tblPr/>
              <a:tblGrid>
                <a:gridCol w="7857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2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02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398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57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57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8571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8571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535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362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7532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031" marR="9031" marT="9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031" marR="9031" marT="9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069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74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10.171.574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10.171.574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1.913.307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18,8%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18,8%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53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7.485.165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7.485.165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961.087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53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2.611.232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2.611.232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101.087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53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53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53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37.006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37.006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53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37.006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37.006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53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 Internacional de Energía Atómica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37.006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37.006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53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53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53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38.151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38.151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53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2.926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2.926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53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35.225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35.225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53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851.133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53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851.133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64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54867" y="497688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3" y="1667150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3" y="683473"/>
            <a:ext cx="816793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04.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SUPERINTENDENCIA DE ELECTRICIDAD Y COMBUSTIBLES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6541142"/>
              </p:ext>
            </p:extLst>
          </p:nvPr>
        </p:nvGraphicFramePr>
        <p:xfrm>
          <a:off x="518863" y="2268202"/>
          <a:ext cx="8167935" cy="2096901"/>
        </p:xfrm>
        <a:graphic>
          <a:graphicData uri="http://schemas.openxmlformats.org/drawingml/2006/table">
            <a:tbl>
              <a:tblPr/>
              <a:tblGrid>
                <a:gridCol w="8053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5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5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15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53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53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53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537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325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123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0384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271" marR="9271" marT="9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71" marR="9271" marT="9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427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54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14.054.485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14.054.485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2.187.489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8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11.883.156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11.883.156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1.931.899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38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2.046.584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2.046.584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245.339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97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124.745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124.745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10.251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38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124.745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124.745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10.251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104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625" y="79319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F5A9BC23-2D27-4636-8105-11CA1CE501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7559309"/>
              </p:ext>
            </p:extLst>
          </p:nvPr>
        </p:nvGraphicFramePr>
        <p:xfrm>
          <a:off x="528176" y="1593055"/>
          <a:ext cx="7932255" cy="44231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4F896F06-0DCC-41AA-9205-69F38C15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237" y="69269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724531"/>
              </p:ext>
            </p:extLst>
          </p:nvPr>
        </p:nvGraphicFramePr>
        <p:xfrm>
          <a:off x="417237" y="1614486"/>
          <a:ext cx="8210798" cy="43347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72124ACF-1310-4220-85E5-B5210D20E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600" y="76470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065255"/>
              </p:ext>
            </p:extLst>
          </p:nvPr>
        </p:nvGraphicFramePr>
        <p:xfrm>
          <a:off x="466600" y="1609724"/>
          <a:ext cx="8137848" cy="41235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764774"/>
            <a:ext cx="76328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6314" y="5486427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60" y="1636136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3792380"/>
              </p:ext>
            </p:extLst>
          </p:nvPr>
        </p:nvGraphicFramePr>
        <p:xfrm>
          <a:off x="700610" y="2144208"/>
          <a:ext cx="7543798" cy="2652944"/>
        </p:xfrm>
        <a:graphic>
          <a:graphicData uri="http://schemas.openxmlformats.org/drawingml/2006/table">
            <a:tbl>
              <a:tblPr/>
              <a:tblGrid>
                <a:gridCol w="7947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3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47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47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47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47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35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354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02129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9021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47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124.010.179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124.010.179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6.897.265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21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37.573.730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37.573.730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5.369.684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21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12.837.011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12.837.011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548.853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21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21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60.462.605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60.462.605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87.156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21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21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736.835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736.835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40.439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21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12.083.003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12.083.003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21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316.975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316.975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851.133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5598" y="795481"/>
            <a:ext cx="789963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85599" y="5138971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5601" y="1517821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2868956"/>
              </p:ext>
            </p:extLst>
          </p:nvPr>
        </p:nvGraphicFramePr>
        <p:xfrm>
          <a:off x="598538" y="2245880"/>
          <a:ext cx="7886697" cy="2263241"/>
        </p:xfrm>
        <a:graphic>
          <a:graphicData uri="http://schemas.openxmlformats.org/drawingml/2006/table">
            <a:tbl>
              <a:tblPr/>
              <a:tblGrid>
                <a:gridCol w="2765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5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07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11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11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11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11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473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6367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6022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070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03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ENERGÍA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92.703.023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92.703.023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2.069.610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03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Energía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72.662.814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72.662.814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1.663.210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02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al Desarrollo de Energías Renovables no Convencionales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3.054.675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3.054.675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186.722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0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Energización Rural y Social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7.030.195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7.030.195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28.794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0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Acción de Eficiencia Energética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9.955.339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9.955.339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190.884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0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ENERGÍA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7.081.097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7.081.097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726.859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0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CHILENA DE ENERGÍA NUCLEAR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10.171.574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10.171.574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1.913.307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18,8%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18,8%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03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ELECTRICIDAD Y COMBUSTIBLES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14.054.485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14.054.485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2.187.489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7608" y="6418793"/>
            <a:ext cx="7977800" cy="240238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5024" y="1597512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57668" y="802179"/>
            <a:ext cx="800323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SUBSECRETARÍA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3345259"/>
              </p:ext>
            </p:extLst>
          </p:nvPr>
        </p:nvGraphicFramePr>
        <p:xfrm>
          <a:off x="405025" y="1953756"/>
          <a:ext cx="8039345" cy="3707490"/>
        </p:xfrm>
        <a:graphic>
          <a:graphicData uri="http://schemas.openxmlformats.org/drawingml/2006/table">
            <a:tbl>
              <a:tblPr/>
              <a:tblGrid>
                <a:gridCol w="7177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1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51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44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77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77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77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770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5343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271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5171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462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91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72.662.814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72.662.814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1.663.210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1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11.132.596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11.132.596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1.534.700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1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5.339.688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5.339.688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109.684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1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55.479.214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55.479.214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1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6.135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6.135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1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Normalización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6.135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6.135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1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187.137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187.137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1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Prospectiva y Política Energética y Desarrollo Sustentable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187.137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187.137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1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55.232.485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55.232.485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1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Nacional del Petróleo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55.232.485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55.232.485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1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53.457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53.457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1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Internacional de Energía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53.457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53.457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1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394.341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394.341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18.826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1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10.225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10.225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1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26.615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26.615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1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7.567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7.567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1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349.934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349.934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18.612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1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316.975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316.975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11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303.496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303.496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1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13.479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13.479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6404" y="6025348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1322" y="1608651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       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61321" y="740436"/>
            <a:ext cx="8003232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03: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APOYO AL DESARROLLO DE ENERGÍAS RENOVABLES NO CONVENCIONALES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4766226"/>
              </p:ext>
            </p:extLst>
          </p:nvPr>
        </p:nvGraphicFramePr>
        <p:xfrm>
          <a:off x="561321" y="2204864"/>
          <a:ext cx="7944965" cy="2664293"/>
        </p:xfrm>
        <a:graphic>
          <a:graphicData uri="http://schemas.openxmlformats.org/drawingml/2006/table">
            <a:tbl>
              <a:tblPr/>
              <a:tblGrid>
                <a:gridCol w="7176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5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30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76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76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764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764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5337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266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6270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450" marR="8450" marT="8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50" marR="8450" marT="8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828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355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3.054.675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3.054.675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186.722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27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563.893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563.893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78.253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27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410.361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410.361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21.313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27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2.032.654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2.032.654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87.156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27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27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ERNC - ANID 03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27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2.032.644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2.032.644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87.156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5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al Desarrollo de Energías Renovables no Convencionales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2.032.644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2.032.644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87.156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27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47.767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47.767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27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17.092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17.092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27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30.675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30.675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239" y="5940010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4239" y="1492577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74239" y="798989"/>
            <a:ext cx="821256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04: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ENERGIZACIÓN RURAL Y SOCIAL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1175810"/>
              </p:ext>
            </p:extLst>
          </p:nvPr>
        </p:nvGraphicFramePr>
        <p:xfrm>
          <a:off x="539553" y="2204860"/>
          <a:ext cx="7975796" cy="2793836"/>
        </p:xfrm>
        <a:graphic>
          <a:graphicData uri="http://schemas.openxmlformats.org/drawingml/2006/table">
            <a:tbl>
              <a:tblPr/>
              <a:tblGrid>
                <a:gridCol w="7383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7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2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051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83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83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834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834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222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6120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9435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673" marR="8673" marT="8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73" marR="8673" marT="8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20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0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7.030.195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7.030.195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28.794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4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221.319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221.319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28.583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4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38.862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38.862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4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1.290.375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1.290.375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4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1.290.375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1.290.375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4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Programa Energización Rural y Social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1.290.375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1.290.375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4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5.479.639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5.479.639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4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5.479.639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5.479.639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87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- Programa 05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5.479.639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5.479.639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3995</TotalTime>
  <Words>2070</Words>
  <Application>Microsoft Office PowerPoint</Application>
  <PresentationFormat>Presentación en pantalla (4:3)</PresentationFormat>
  <Paragraphs>1092</Paragraphs>
  <Slides>13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13</vt:i4>
      </vt:variant>
    </vt:vector>
  </HeadingPairs>
  <TitlesOfParts>
    <vt:vector size="17" baseType="lpstr">
      <vt:lpstr>Arial</vt:lpstr>
      <vt:lpstr>Calibri</vt:lpstr>
      <vt:lpstr>1_Tema de Office</vt:lpstr>
      <vt:lpstr>Tema de Office</vt:lpstr>
      <vt:lpstr>EJECUCIÓN PRESUPUESTARIA DE GASTOS ACUMULADA AL MES DE FEBRERO DE 2021 PARTIDA 24: MINISTERIO DE ENERGÍA</vt:lpstr>
      <vt:lpstr>EJECUCIÓN ACUMULADA DE GASTOS A FEBRERO DE 2021  PARTIDA 24 MINISTERIO DE ENERGÍA</vt:lpstr>
      <vt:lpstr>EJECUCIÓN ACUMULADA DE GASTOS A FEBRERO DE 2021  PARTIDA 24 MINISTERIO DE ENERGÍA</vt:lpstr>
      <vt:lpstr>EJECUCIÓN ACUMULADA DE GASTOS A FEBRERO DE 2021  PARTIDA 24 MINISTERIO DE ENERGÍA</vt:lpstr>
      <vt:lpstr>EJECUCIÓN ACUMULADA DE GASTOS A FEBRERO DE 2021 PARTIDA 24 MINISTERIO DE ENERGÍA</vt:lpstr>
      <vt:lpstr>EJECUCIÓN ACUMULADA DE GASTOS A FEBRERO DE 2021  PARTIDA 24 MINISTERIO DE ENERGÍA RESUMEN POR CAPÍTULOS</vt:lpstr>
      <vt:lpstr>EJECUCIÓN ACUMULADA DE GASTOS A FEBRERO DE 2021  PARTIDA 24. CAPÍTULO 01. PROGRAMA 01:  SUBSECRETARÍA DE ENERGÍA</vt:lpstr>
      <vt:lpstr>EJECUCIÓN ACUMULADA DE GASTOS A FEBRERO DE 2021  PARTIDA 24. CAPÍTULO 01. PROGRAMA 03:  APOYO AL DESARROLLO DE ENERGÍAS RENOVABLES NO CONVENCIONALES</vt:lpstr>
      <vt:lpstr>EJECUCIÓN ACUMULADA DE GASTOS A FEBRERO DE 2021  PARTIDA 24. CAPÍTULO 01. PROGRAMA 04:  PROGRAMA ENERGIZACIÓN RURAL Y SOCIAL</vt:lpstr>
      <vt:lpstr>EJECUCIÓN ACUMULADA DE GASTOS A FEBRERO DE 2021  PARTIDA 24. CAPÍTULO 01. PROGRAMA 05:  PLAN DE ACCIÓN DE EFICIENCIA ENERGÉTICA</vt:lpstr>
      <vt:lpstr>EJECUCIÓN ACUMULADA DE GASTOS A FEBRERO DE 2021  PARTIDA 24. CAPÍTULO 02. PROGRAMA 01:  COMISIÓN NACIONAL DE ENERGÍA</vt:lpstr>
      <vt:lpstr>EJECUCIÓN ACUMULADA DE GASTOS A FEBRERO DE 2021  PARTIDA 24. CAPÍTULO 03. PROGRAMA 01:  COMISIÓN CHILENA DE ENERGÍA NUCLEAR</vt:lpstr>
      <vt:lpstr>EJECUCIÓN ACUMULADA DE GASTOS A FEBRERO DE 2021  PARTIDA 24. CAPÍTULO 04. PROGRAMA 01:  SUPERINTENDENCIA DE ELECTRICIDAD Y COMBUSTIBLES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319</cp:revision>
  <cp:lastPrinted>2019-06-03T14:10:49Z</cp:lastPrinted>
  <dcterms:created xsi:type="dcterms:W3CDTF">2016-06-23T13:38:47Z</dcterms:created>
  <dcterms:modified xsi:type="dcterms:W3CDTF">2021-04-28T03:09:21Z</dcterms:modified>
</cp:coreProperties>
</file>