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F6-4B6A-BD71-4DE39A095B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F6-4B6A-BD71-4DE39A095B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F6-4B6A-BD71-4DE39A095B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F6-4B6A-BD71-4DE39A095B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F6-4B6A-BD71-4DE39A095B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EF6-4B6A-BD71-4DE39A095B3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EF6-4B6A-BD71-4DE39A095B3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(1)'!$E$72:$E$78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(1)'!$F$72:$F$78</c:f>
              <c:numCache>
                <c:formatCode>0.0%</c:formatCode>
                <c:ptCount val="7"/>
                <c:pt idx="0">
                  <c:v>0.76224233002656816</c:v>
                </c:pt>
                <c:pt idx="1">
                  <c:v>0.17635655154519653</c:v>
                </c:pt>
                <c:pt idx="2">
                  <c:v>1.7331722445504893E-3</c:v>
                </c:pt>
                <c:pt idx="3">
                  <c:v>4.4916160966404339E-3</c:v>
                </c:pt>
                <c:pt idx="4">
                  <c:v>9.6803420093019756E-3</c:v>
                </c:pt>
                <c:pt idx="5">
                  <c:v>4.5495938555847042E-2</c:v>
                </c:pt>
                <c:pt idx="6">
                  <c:v>4.952189531861699E-8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F6-4B6A-BD71-4DE39A095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'P. 23 Ministerio Público (1)'!$E$46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(1)'!$F$43:$Q$43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(1)'!$F$46:$Q$46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0E-42A7-A396-B1D42225D389}"/>
            </c:ext>
          </c:extLst>
        </c:ser>
        <c:ser>
          <c:idx val="1"/>
          <c:order val="1"/>
          <c:tx>
            <c:strRef>
              <c:f>'P. 23 Ministerio Público (1)'!$E$45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(1)'!$F$43:$Q$43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(1)'!$F$45:$Q$45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7.9015902773532321E-2</c:v>
                </c:pt>
                <c:pt idx="7">
                  <c:v>7.6498087097141662E-2</c:v>
                </c:pt>
                <c:pt idx="8">
                  <c:v>7.3037348468107915E-2</c:v>
                </c:pt>
                <c:pt idx="9">
                  <c:v>7.2714746798532126E-2</c:v>
                </c:pt>
                <c:pt idx="10">
                  <c:v>7.9875838243070776E-2</c:v>
                </c:pt>
                <c:pt idx="11">
                  <c:v>0.10657764758081355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0E-42A7-A396-B1D42225D389}"/>
            </c:ext>
          </c:extLst>
        </c:ser>
        <c:ser>
          <c:idx val="0"/>
          <c:order val="2"/>
          <c:tx>
            <c:strRef>
              <c:f>'P. 23 Ministerio Público (1)'!$E$44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(1)'!$F$43:$Q$43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(1)'!$F$44:$G$44</c:f>
              <c:numCache>
                <c:formatCode>0.0%</c:formatCode>
                <c:ptCount val="2"/>
                <c:pt idx="0">
                  <c:v>7.6202133648617193E-2</c:v>
                </c:pt>
                <c:pt idx="1">
                  <c:v>7.5929118118662028E-2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0E-42A7-A396-B1D42225D3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739000"/>
        <c:axId val="330742136"/>
      </c:barChart>
      <c:catAx>
        <c:axId val="33073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2136"/>
        <c:crosses val="autoZero"/>
        <c:auto val="1"/>
        <c:lblAlgn val="ctr"/>
        <c:lblOffset val="100"/>
        <c:noMultiLvlLbl val="0"/>
      </c:catAx>
      <c:valAx>
        <c:axId val="33074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39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2"/>
          <c:order val="0"/>
          <c:tx>
            <c:strRef>
              <c:f>'P. 23 Ministerio Público (1)'!$E$39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(1)'!$F$39:$Q$39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30-44FF-B633-E2DB85454CFD}"/>
            </c:ext>
          </c:extLst>
        </c:ser>
        <c:ser>
          <c:idx val="1"/>
          <c:order val="1"/>
          <c:tx>
            <c:strRef>
              <c:f>'P. 23 Ministerio Público (1)'!$E$38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(1)'!$F$38:$Q$38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0.62129973092499058</c:v>
                </c:pt>
                <c:pt idx="7">
                  <c:v>0.69779781802213225</c:v>
                </c:pt>
                <c:pt idx="8">
                  <c:v>0.7242039290468264</c:v>
                </c:pt>
                <c:pt idx="9">
                  <c:v>0.79691867584535858</c:v>
                </c:pt>
                <c:pt idx="10">
                  <c:v>0.87679451408842934</c:v>
                </c:pt>
                <c:pt idx="11">
                  <c:v>0.98542327409681396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30-44FF-B633-E2DB85454CFD}"/>
            </c:ext>
          </c:extLst>
        </c:ser>
        <c:ser>
          <c:idx val="0"/>
          <c:order val="2"/>
          <c:tx>
            <c:strRef>
              <c:f>'P. 23 Ministerio Público (1)'!$E$37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2222222222222215E-2"/>
                  <c:y val="-9.25925925925934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530-44FF-B633-E2DB85454CFD}"/>
                </c:ext>
              </c:extLst>
            </c:dLbl>
            <c:dLbl>
              <c:idx val="1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530-44FF-B633-E2DB85454CFD}"/>
                </c:ext>
              </c:extLst>
            </c:dLbl>
            <c:dLbl>
              <c:idx val="2"/>
              <c:layout>
                <c:manualLayout>
                  <c:x val="-5.2777777777777778E-2"/>
                  <c:y val="-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530-44FF-B633-E2DB85454CFD}"/>
                </c:ext>
              </c:extLst>
            </c:dLbl>
            <c:dLbl>
              <c:idx val="3"/>
              <c:layout>
                <c:manualLayout>
                  <c:x val="-5.2777777777777826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530-44FF-B633-E2DB85454CFD}"/>
                </c:ext>
              </c:extLst>
            </c:dLbl>
            <c:dLbl>
              <c:idx val="4"/>
              <c:layout>
                <c:manualLayout>
                  <c:x val="-5.833333333333333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530-44FF-B633-E2DB85454CFD}"/>
                </c:ext>
              </c:extLst>
            </c:dLbl>
            <c:dLbl>
              <c:idx val="5"/>
              <c:layout>
                <c:manualLayout>
                  <c:x val="-5.2777777777777778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530-44FF-B633-E2DB85454CFD}"/>
                </c:ext>
              </c:extLst>
            </c:dLbl>
            <c:dLbl>
              <c:idx val="6"/>
              <c:layout>
                <c:manualLayout>
                  <c:x val="-3.888888888888899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530-44FF-B633-E2DB85454CFD}"/>
                </c:ext>
              </c:extLst>
            </c:dLbl>
            <c:dLbl>
              <c:idx val="7"/>
              <c:layout>
                <c:manualLayout>
                  <c:x val="-4.1666557305336936E-2"/>
                  <c:y val="-1.3888888888888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99999999999988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0530-44FF-B633-E2DB85454CFD}"/>
                </c:ext>
              </c:extLst>
            </c:dLbl>
            <c:dLbl>
              <c:idx val="8"/>
              <c:layout>
                <c:manualLayout>
                  <c:x val="-3.88888888888888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530-44FF-B633-E2DB85454CFD}"/>
                </c:ext>
              </c:extLst>
            </c:dLbl>
            <c:dLbl>
              <c:idx val="9"/>
              <c:layout>
                <c:manualLayout>
                  <c:x val="-4.722222222222232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530-44FF-B633-E2DB85454C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(1)'!$F$36:$Q$36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(1)'!$F$37:$G$37</c:f>
              <c:numCache>
                <c:formatCode>0.0%</c:formatCode>
                <c:ptCount val="2"/>
                <c:pt idx="0">
                  <c:v>7.6202133648617193E-2</c:v>
                </c:pt>
                <c:pt idx="1">
                  <c:v>0.15213125176727924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0530-44FF-B633-E2DB85454C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744488"/>
        <c:axId val="330741352"/>
      </c:lineChart>
      <c:catAx>
        <c:axId val="33074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1352"/>
        <c:crosses val="autoZero"/>
        <c:auto val="1"/>
        <c:lblAlgn val="ctr"/>
        <c:lblOffset val="100"/>
        <c:noMultiLvlLbl val="0"/>
      </c:catAx>
      <c:valAx>
        <c:axId val="330741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4488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14-04-2021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FEBRERO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43391"/>
              </p:ext>
            </p:extLst>
          </p:nvPr>
        </p:nvGraphicFramePr>
        <p:xfrm>
          <a:off x="611560" y="1988840"/>
          <a:ext cx="7759774" cy="4102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4923325"/>
              </p:ext>
            </p:extLst>
          </p:nvPr>
        </p:nvGraphicFramePr>
        <p:xfrm>
          <a:off x="525880" y="1772816"/>
          <a:ext cx="7992888" cy="4341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FEBRERO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6566006"/>
              </p:ext>
            </p:extLst>
          </p:nvPr>
        </p:nvGraphicFramePr>
        <p:xfrm>
          <a:off x="611560" y="1772816"/>
          <a:ext cx="7776864" cy="4069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16581" y="672584"/>
            <a:ext cx="80269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</a:t>
            </a:r>
            <a:r>
              <a:rPr lang="es-CL" sz="1600" b="1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FEBRERO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24021" y="1263677"/>
            <a:ext cx="7711866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54EE97A-D51A-48EA-BECE-8ECBD42E5A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849121"/>
              </p:ext>
            </p:extLst>
          </p:nvPr>
        </p:nvGraphicFramePr>
        <p:xfrm>
          <a:off x="524021" y="1669871"/>
          <a:ext cx="8019505" cy="4412888"/>
        </p:xfrm>
        <a:graphic>
          <a:graphicData uri="http://schemas.openxmlformats.org/drawingml/2006/table">
            <a:tbl>
              <a:tblPr/>
              <a:tblGrid>
                <a:gridCol w="753005">
                  <a:extLst>
                    <a:ext uri="{9D8B030D-6E8A-4147-A177-3AD203B41FA5}">
                      <a16:colId xmlns:a16="http://schemas.microsoft.com/office/drawing/2014/main" val="3170656188"/>
                    </a:ext>
                  </a:extLst>
                </a:gridCol>
                <a:gridCol w="313752">
                  <a:extLst>
                    <a:ext uri="{9D8B030D-6E8A-4147-A177-3AD203B41FA5}">
                      <a16:colId xmlns:a16="http://schemas.microsoft.com/office/drawing/2014/main" val="1365195845"/>
                    </a:ext>
                  </a:extLst>
                </a:gridCol>
                <a:gridCol w="313752">
                  <a:extLst>
                    <a:ext uri="{9D8B030D-6E8A-4147-A177-3AD203B41FA5}">
                      <a16:colId xmlns:a16="http://schemas.microsoft.com/office/drawing/2014/main" val="1011133121"/>
                    </a:ext>
                  </a:extLst>
                </a:gridCol>
                <a:gridCol w="2334315">
                  <a:extLst>
                    <a:ext uri="{9D8B030D-6E8A-4147-A177-3AD203B41FA5}">
                      <a16:colId xmlns:a16="http://schemas.microsoft.com/office/drawing/2014/main" val="2033611279"/>
                    </a:ext>
                  </a:extLst>
                </a:gridCol>
                <a:gridCol w="753005">
                  <a:extLst>
                    <a:ext uri="{9D8B030D-6E8A-4147-A177-3AD203B41FA5}">
                      <a16:colId xmlns:a16="http://schemas.microsoft.com/office/drawing/2014/main" val="1925662358"/>
                    </a:ext>
                  </a:extLst>
                </a:gridCol>
                <a:gridCol w="690256">
                  <a:extLst>
                    <a:ext uri="{9D8B030D-6E8A-4147-A177-3AD203B41FA5}">
                      <a16:colId xmlns:a16="http://schemas.microsoft.com/office/drawing/2014/main" val="173150382"/>
                    </a:ext>
                  </a:extLst>
                </a:gridCol>
                <a:gridCol w="690256">
                  <a:extLst>
                    <a:ext uri="{9D8B030D-6E8A-4147-A177-3AD203B41FA5}">
                      <a16:colId xmlns:a16="http://schemas.microsoft.com/office/drawing/2014/main" val="3376094676"/>
                    </a:ext>
                  </a:extLst>
                </a:gridCol>
                <a:gridCol w="665154">
                  <a:extLst>
                    <a:ext uri="{9D8B030D-6E8A-4147-A177-3AD203B41FA5}">
                      <a16:colId xmlns:a16="http://schemas.microsoft.com/office/drawing/2014/main" val="1913822126"/>
                    </a:ext>
                  </a:extLst>
                </a:gridCol>
                <a:gridCol w="753005">
                  <a:extLst>
                    <a:ext uri="{9D8B030D-6E8A-4147-A177-3AD203B41FA5}">
                      <a16:colId xmlns:a16="http://schemas.microsoft.com/office/drawing/2014/main" val="1569434336"/>
                    </a:ext>
                  </a:extLst>
                </a:gridCol>
                <a:gridCol w="753005">
                  <a:extLst>
                    <a:ext uri="{9D8B030D-6E8A-4147-A177-3AD203B41FA5}">
                      <a16:colId xmlns:a16="http://schemas.microsoft.com/office/drawing/2014/main" val="4251547450"/>
                    </a:ext>
                  </a:extLst>
                </a:gridCol>
              </a:tblGrid>
              <a:tr h="2583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230128"/>
                  </a:ext>
                </a:extLst>
              </a:tr>
              <a:tr h="50639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966955"/>
                  </a:ext>
                </a:extLst>
              </a:tr>
              <a:tr h="175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201.930.882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202.786.999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30.850.240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37347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153.920.266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153.919.756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25.404.786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900017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4.168.877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356126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1424000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325972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570001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1003319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226545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068103"/>
                  </a:ext>
                </a:extLst>
              </a:tr>
              <a:tr h="3307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206913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307900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658553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179705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417929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656827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752091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092742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1721909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661492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707425"/>
                  </a:ext>
                </a:extLst>
              </a:tr>
              <a:tr h="1653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743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423</Words>
  <Application>Microsoft Office PowerPoint</Application>
  <PresentationFormat>Presentación en pantalla (4:3)</PresentationFormat>
  <Paragraphs>233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FEBRERO DE 2021 PARTIDA 23: MINISTERIO PÚBLICO</vt:lpstr>
      <vt:lpstr>EJECUCIÓN PRESUPUESTARIA DE GASTOS ACUMULADA AL MES DE FEBRERO DE 2021  MINISTERIO PÚBLICO</vt:lpstr>
      <vt:lpstr>Presentación de PowerPoint</vt:lpstr>
      <vt:lpstr>Presentación de PowerPoint</vt:lpstr>
      <vt:lpstr>EJECUCIÓN PRESUPUESTARIA DE GASTOS ACUMULADA AL MES DE FEBRERO DE 2021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29</cp:revision>
  <dcterms:created xsi:type="dcterms:W3CDTF">2020-01-06T13:12:56Z</dcterms:created>
  <dcterms:modified xsi:type="dcterms:W3CDTF">2021-04-14T20:59:51Z</dcterms:modified>
</cp:coreProperties>
</file>