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8A6-4AA0-8962-7D368A8333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8A6-4AA0-8962-7D368A8333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8A6-4AA0-8962-7D368A8333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8A6-4AA0-8962-7D368A8333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8A6-4AA0-8962-7D368A8333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8A6-4AA0-8962-7D368A8333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C8A6-4AA0-8962-7D368A833393}"/>
              </c:ext>
            </c:extLst>
          </c:dPt>
          <c:dLbls>
            <c:dLbl>
              <c:idx val="0"/>
              <c:layout>
                <c:manualLayout>
                  <c:x val="-6.636777341995749E-2"/>
                  <c:y val="-0.155463498759072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A6-4AA0-8962-7D368A8333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22'!$C$63:$C$66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22'!$D$63:$D$66</c:f>
              <c:numCache>
                <c:formatCode>_-* #,##0_-;\-* #,##0_-;_-* "-"??_-;_-@_-</c:formatCode>
                <c:ptCount val="4"/>
                <c:pt idx="0">
                  <c:v>15649360</c:v>
                </c:pt>
                <c:pt idx="1">
                  <c:v>3228414</c:v>
                </c:pt>
                <c:pt idx="2">
                  <c:v>171900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8A6-4AA0-8962-7D368A8333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8391326815142274E-2"/>
          <c:y val="0.12704157542437372"/>
          <c:w val="0.87301867968258351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'Partida 22'!$C$29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22'!$D$28:$O$28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22'!$D$29:$O$29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0D-4503-AB11-8B51A63D2D5B}"/>
            </c:ext>
          </c:extLst>
        </c:ser>
        <c:ser>
          <c:idx val="1"/>
          <c:order val="1"/>
          <c:tx>
            <c:strRef>
              <c:f>'Partida 22'!$C$30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22'!$D$28:$O$28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22'!$D$30:$O$30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0.12708940516152498</c:v>
                </c:pt>
                <c:pt idx="2">
                  <c:v>0.2068343897424193</c:v>
                </c:pt>
                <c:pt idx="3">
                  <c:v>0.27796543315930206</c:v>
                </c:pt>
                <c:pt idx="4">
                  <c:v>0.36590023767308416</c:v>
                </c:pt>
                <c:pt idx="5">
                  <c:v>0.45483567417761234</c:v>
                </c:pt>
                <c:pt idx="6">
                  <c:v>0.51898831414800917</c:v>
                </c:pt>
                <c:pt idx="7">
                  <c:v>0.5857922832201945</c:v>
                </c:pt>
                <c:pt idx="8">
                  <c:v>0.66416725490043982</c:v>
                </c:pt>
                <c:pt idx="9">
                  <c:v>0.74387574951325275</c:v>
                </c:pt>
                <c:pt idx="10">
                  <c:v>0.81732502307686339</c:v>
                </c:pt>
                <c:pt idx="11">
                  <c:v>0.96551232917278684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0D-4503-AB11-8B51A63D2D5B}"/>
            </c:ext>
          </c:extLst>
        </c:ser>
        <c:ser>
          <c:idx val="2"/>
          <c:order val="2"/>
          <c:tx>
            <c:strRef>
              <c:f>'Partida 22'!$C$31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253308979652411E-2"/>
                  <c:y val="-2.9495410706797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50D-4503-AB11-8B51A63D2D5B}"/>
                </c:ext>
              </c:extLst>
            </c:dLbl>
            <c:dLbl>
              <c:idx val="1"/>
              <c:layout>
                <c:manualLayout>
                  <c:x val="-6.770855397461284E-2"/>
                  <c:y val="-2.5887651617512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0D-4503-AB11-8B51A63D2D5B}"/>
                </c:ext>
              </c:extLst>
            </c:dLbl>
            <c:dLbl>
              <c:idx val="2"/>
              <c:layout>
                <c:manualLayout>
                  <c:x val="-6.9867026855561232E-2"/>
                  <c:y val="-1.7776017642765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50D-4503-AB11-8B51A63D2D5B}"/>
                </c:ext>
              </c:extLst>
            </c:dLbl>
            <c:dLbl>
              <c:idx val="3"/>
              <c:layout>
                <c:manualLayout>
                  <c:x val="-6.995523220416161E-2"/>
                  <c:y val="-1.4053332090885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0D-4503-AB11-8B51A63D2D5B}"/>
                </c:ext>
              </c:extLst>
            </c:dLbl>
            <c:dLbl>
              <c:idx val="4"/>
              <c:layout>
                <c:manualLayout>
                  <c:x val="-6.9602820115321845E-2"/>
                  <c:y val="-5.49814409293520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50D-4503-AB11-8B51A63D2D5B}"/>
                </c:ext>
              </c:extLst>
            </c:dLbl>
            <c:dLbl>
              <c:idx val="5"/>
              <c:layout>
                <c:manualLayout>
                  <c:x val="-8.31708901884340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50D-4503-AB11-8B51A63D2D5B}"/>
                </c:ext>
              </c:extLst>
            </c:dLbl>
            <c:dLbl>
              <c:idx val="6"/>
              <c:layout>
                <c:manualLayout>
                  <c:x val="-8.8369070825211268E-2"/>
                  <c:y val="-1.9723865877712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50D-4503-AB11-8B51A63D2D5B}"/>
                </c:ext>
              </c:extLst>
            </c:dLbl>
            <c:dLbl>
              <c:idx val="7"/>
              <c:layout>
                <c:manualLayout>
                  <c:x val="-6.4977257959714096E-2"/>
                  <c:y val="-1.5779092702169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50D-4503-AB11-8B51A63D2D5B}"/>
                </c:ext>
              </c:extLst>
            </c:dLbl>
            <c:dLbl>
              <c:idx val="8"/>
              <c:layout>
                <c:manualLayout>
                  <c:x val="-6.757634827810266E-2"/>
                  <c:y val="-1.9723865877712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50D-4503-AB11-8B51A63D2D5B}"/>
                </c:ext>
              </c:extLst>
            </c:dLbl>
            <c:dLbl>
              <c:idx val="9"/>
              <c:layout>
                <c:manualLayout>
                  <c:x val="-8.057179987004548E-2"/>
                  <c:y val="-7.889546351084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50D-4503-AB11-8B51A63D2D5B}"/>
                </c:ext>
              </c:extLst>
            </c:dLbl>
            <c:dLbl>
              <c:idx val="10"/>
              <c:layout>
                <c:manualLayout>
                  <c:x val="-5.1981806367771277E-2"/>
                  <c:y val="-1.1834319526627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50D-4503-AB11-8B51A63D2D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22'!$D$28:$O$28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22'!$D$31:$E$31</c:f>
              <c:numCache>
                <c:formatCode>0.0%</c:formatCode>
                <c:ptCount val="2"/>
                <c:pt idx="0">
                  <c:v>6.1999081205697477E-2</c:v>
                </c:pt>
                <c:pt idx="1">
                  <c:v>0.14344221939829116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050D-4503-AB11-8B51A63D2D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5448192"/>
        <c:axId val="425448976"/>
      </c:lineChart>
      <c:catAx>
        <c:axId val="42544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5448976"/>
        <c:crosses val="autoZero"/>
        <c:auto val="1"/>
        <c:lblAlgn val="ctr"/>
        <c:lblOffset val="100"/>
        <c:tickLblSkip val="1"/>
        <c:noMultiLvlLbl val="0"/>
      </c:catAx>
      <c:valAx>
        <c:axId val="42544897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54481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22'!$C$33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22'!$D$32:$O$32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22'!$D$33:$O$33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F6-4709-B9D3-61C3C217CD36}"/>
            </c:ext>
          </c:extLst>
        </c:ser>
        <c:ser>
          <c:idx val="1"/>
          <c:order val="1"/>
          <c:tx>
            <c:strRef>
              <c:f>'Partida 22'!$C$34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22'!$D$32:$O$32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22'!$D$34:$O$34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7.6302225169117582E-2</c:v>
                </c:pt>
                <c:pt idx="2">
                  <c:v>7.9870314693903724E-2</c:v>
                </c:pt>
                <c:pt idx="3">
                  <c:v>6.5930604734010037E-2</c:v>
                </c:pt>
                <c:pt idx="4">
                  <c:v>7.7902313588928365E-2</c:v>
                </c:pt>
                <c:pt idx="5">
                  <c:v>8.8935436504528148E-2</c:v>
                </c:pt>
                <c:pt idx="6">
                  <c:v>6.4070539505987942E-2</c:v>
                </c:pt>
                <c:pt idx="7">
                  <c:v>6.6803969072185318E-2</c:v>
                </c:pt>
                <c:pt idx="8">
                  <c:v>8.9206155898756564E-2</c:v>
                </c:pt>
                <c:pt idx="9">
                  <c:v>7.9708494612812889E-2</c:v>
                </c:pt>
                <c:pt idx="10">
                  <c:v>7.3449273563610695E-2</c:v>
                </c:pt>
                <c:pt idx="11">
                  <c:v>0.16625981058929226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F6-4709-B9D3-61C3C217CD36}"/>
            </c:ext>
          </c:extLst>
        </c:ser>
        <c:ser>
          <c:idx val="2"/>
          <c:order val="2"/>
          <c:tx>
            <c:strRef>
              <c:f>'Partida 22'!$C$35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22'!$D$32:$O$32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22'!$D$35:$E$35</c:f>
              <c:numCache>
                <c:formatCode>0.0%</c:formatCode>
                <c:ptCount val="2"/>
                <c:pt idx="0">
                  <c:v>6.1999081205697477E-2</c:v>
                </c:pt>
                <c:pt idx="1">
                  <c:v>8.1661448837097778E-2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F6-4709-B9D3-61C3C217CD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29013376"/>
        <c:axId val="429016904"/>
      </c:barChart>
      <c:catAx>
        <c:axId val="429013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9016904"/>
        <c:crosses val="autoZero"/>
        <c:auto val="0"/>
        <c:lblAlgn val="ctr"/>
        <c:lblOffset val="100"/>
        <c:noMultiLvlLbl val="0"/>
      </c:catAx>
      <c:valAx>
        <c:axId val="42901690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2901337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EBBF33B-57D4-403B-9F13-05DB1A99114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FEBRERO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9" y="5379275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887814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LABORATORIO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289880"/>
              </p:ext>
            </p:extLst>
          </p:nvPr>
        </p:nvGraphicFramePr>
        <p:xfrm>
          <a:off x="648439" y="2492895"/>
          <a:ext cx="7801422" cy="2520280"/>
        </p:xfrm>
        <a:graphic>
          <a:graphicData uri="http://schemas.openxmlformats.org/drawingml/2006/table">
            <a:tbl>
              <a:tblPr/>
              <a:tblGrid>
                <a:gridCol w="836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8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6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6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6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69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95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88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2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8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11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9" y="5379275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887814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CONVENCIÓN CONSTITUCIONAL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0" y="1803110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413050"/>
              </p:ext>
            </p:extLst>
          </p:nvPr>
        </p:nvGraphicFramePr>
        <p:xfrm>
          <a:off x="589608" y="2204867"/>
          <a:ext cx="7942833" cy="3174403"/>
        </p:xfrm>
        <a:graphic>
          <a:graphicData uri="http://schemas.openxmlformats.org/drawingml/2006/table">
            <a:tbl>
              <a:tblPr/>
              <a:tblGrid>
                <a:gridCol w="852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9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2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2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2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21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31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08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2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6.708.253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3.753.328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3.753.328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Asignaciones Art. 134, inc. Final, CPR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ciudadana y Difusión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Sede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60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1" y="69756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73945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4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3630640"/>
              </p:ext>
            </p:extLst>
          </p:nvPr>
        </p:nvGraphicFramePr>
        <p:xfrm>
          <a:off x="457200" y="1819274"/>
          <a:ext cx="8229599" cy="3913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7611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4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6419249"/>
              </p:ext>
            </p:extLst>
          </p:nvPr>
        </p:nvGraphicFramePr>
        <p:xfrm>
          <a:off x="467544" y="1905000"/>
          <a:ext cx="8219255" cy="390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010" y="5183086"/>
            <a:ext cx="7848872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37773" y="1725139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326089"/>
              </p:ext>
            </p:extLst>
          </p:nvPr>
        </p:nvGraphicFramePr>
        <p:xfrm>
          <a:off x="480008" y="2328900"/>
          <a:ext cx="7764402" cy="2358290"/>
        </p:xfrm>
        <a:graphic>
          <a:graphicData uri="http://schemas.openxmlformats.org/drawingml/2006/table">
            <a:tbl>
              <a:tblPr/>
              <a:tblGrid>
                <a:gridCol w="831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3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80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0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6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198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19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21.859.082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21.936.324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3.146.595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15.649.360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15.726.602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1.675.442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3.228.414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3.228.414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45218,8%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864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44381" y="5027951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15" y="1878568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0F9D162-8C61-4D88-A1D2-C65BE4F6D607}"/>
              </a:ext>
            </a:extLst>
          </p:cNvPr>
          <p:cNvGraphicFramePr>
            <a:graphicFrameLocks noGrp="1"/>
          </p:cNvGraphicFramePr>
          <p:nvPr/>
        </p:nvGraphicFramePr>
        <p:xfrm>
          <a:off x="819150" y="2886869"/>
          <a:ext cx="7505700" cy="1952625"/>
        </p:xfrm>
        <a:graphic>
          <a:graphicData uri="http://schemas.openxmlformats.org/drawingml/2006/table">
            <a:tbl>
              <a:tblPr/>
              <a:tblGrid>
                <a:gridCol w="794756">
                  <a:extLst>
                    <a:ext uri="{9D8B030D-6E8A-4147-A177-3AD203B41FA5}">
                      <a16:colId xmlns:a16="http://schemas.microsoft.com/office/drawing/2014/main" val="1629625378"/>
                    </a:ext>
                  </a:extLst>
                </a:gridCol>
                <a:gridCol w="293585">
                  <a:extLst>
                    <a:ext uri="{9D8B030D-6E8A-4147-A177-3AD203B41FA5}">
                      <a16:colId xmlns:a16="http://schemas.microsoft.com/office/drawing/2014/main" val="1501854689"/>
                    </a:ext>
                  </a:extLst>
                </a:gridCol>
                <a:gridCol w="2526613">
                  <a:extLst>
                    <a:ext uri="{9D8B030D-6E8A-4147-A177-3AD203B41FA5}">
                      <a16:colId xmlns:a16="http://schemas.microsoft.com/office/drawing/2014/main" val="3407985082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2386419627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3864818377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484339647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1466162794"/>
                    </a:ext>
                  </a:extLst>
                </a:gridCol>
                <a:gridCol w="711722">
                  <a:extLst>
                    <a:ext uri="{9D8B030D-6E8A-4147-A177-3AD203B41FA5}">
                      <a16:colId xmlns:a16="http://schemas.microsoft.com/office/drawing/2014/main" val="2768390168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186277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5926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13.716.105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13.793.347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2.224.406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963006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8.821.623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099207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16851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428067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241085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Constitucional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167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173787"/>
            <a:ext cx="7833675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9611" y="191683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658239"/>
              </p:ext>
            </p:extLst>
          </p:nvPr>
        </p:nvGraphicFramePr>
        <p:xfrm>
          <a:off x="457199" y="2228160"/>
          <a:ext cx="8229602" cy="3577104"/>
        </p:xfrm>
        <a:graphic>
          <a:graphicData uri="http://schemas.openxmlformats.org/drawingml/2006/table">
            <a:tbl>
              <a:tblPr/>
              <a:tblGrid>
                <a:gridCol w="754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8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21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48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48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48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48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59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67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3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9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8.821.623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77.242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1.286.802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7.526.593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7.603.835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77.242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1.071.316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1.155.596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1.155.596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74.726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14.929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6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6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13567,5%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6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139.745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13567,5%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8261" y="5229200"/>
            <a:ext cx="7964776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8261" y="1714103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203874"/>
              </p:ext>
            </p:extLst>
          </p:nvPr>
        </p:nvGraphicFramePr>
        <p:xfrm>
          <a:off x="632272" y="2305720"/>
          <a:ext cx="7806649" cy="2349149"/>
        </p:xfrm>
        <a:graphic>
          <a:graphicData uri="http://schemas.openxmlformats.org/drawingml/2006/table">
            <a:tbl>
              <a:tblPr/>
              <a:tblGrid>
                <a:gridCol w="816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8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6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6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6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6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3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64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4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310.722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1.423.419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1.423.419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3104680,0%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9" y="5379275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814866"/>
              </p:ext>
            </p:extLst>
          </p:nvPr>
        </p:nvGraphicFramePr>
        <p:xfrm>
          <a:off x="589610" y="2438388"/>
          <a:ext cx="7860248" cy="2574791"/>
        </p:xfrm>
        <a:graphic>
          <a:graphicData uri="http://schemas.openxmlformats.org/drawingml/2006/table">
            <a:tbl>
              <a:tblPr/>
              <a:tblGrid>
                <a:gridCol w="843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5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1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80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1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245840,0%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8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245840,0%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1231</Words>
  <Application>Microsoft Office PowerPoint</Application>
  <PresentationFormat>Presentación en pantalla (4:3)</PresentationFormat>
  <Paragraphs>582</Paragraphs>
  <Slides>11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EJECUCIÓN ACUMULADA DE GASTOS PRESUPUESTARIOS AL MES DE FEBRERO DE 2021 PARTIDA 22: MINISTERIO SECRETARÍA DE LA PRESIDENCIA</vt:lpstr>
      <vt:lpstr>EJECUCIÓN ACUMULADA DE GASTOS A FEBRERO DE 2021  PARTIDA 22 MINISTERIO SECRETARÍA GENERAL DE LA PRESIDENCIA</vt:lpstr>
      <vt:lpstr>EJECUCIÓN ACUMULADA DE GASTOS A FEBRERO DE 2021  PARTIDA 22 MINISTERIO SECRETARÍA GENERAL DE LA PRESIDENCIA</vt:lpstr>
      <vt:lpstr>COMPORTAMIENTO DE LA EJECUCIÓN ACUMULADA DE GASTOS A FEBRERO DE 2021  PARTIDA 22 MINISTERIO SECRETARÍA GENERAL DE LA PRESIDENCIA</vt:lpstr>
      <vt:lpstr>EJECUCIÓN ACUMULADA DE GASTOS A FEBRERO DE 2021  PARTIDA 22 MINISTERIO SECRETARÍA GENERAL DE LA PRESIDENCIA</vt:lpstr>
      <vt:lpstr>EJECUCIÓN ACUMULADA DE GASTOS A FEBRERO DE 2021  PARTIDA 22,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RCATALAN</cp:lastModifiedBy>
  <cp:revision>14</cp:revision>
  <dcterms:created xsi:type="dcterms:W3CDTF">2019-11-13T19:07:15Z</dcterms:created>
  <dcterms:modified xsi:type="dcterms:W3CDTF">2021-08-09T20:48:36Z</dcterms:modified>
</cp:coreProperties>
</file>