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2" y="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CE1-4C5B-B91A-9034C31FA8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CE1-4C5B-B91A-9034C31FA8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CE1-4C5B-B91A-9034C31FA8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CE1-4C5B-B91A-9034C31FA8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20'!$D$57:$D$60</c:f>
              <c:numCache>
                <c:formatCode>#,##0</c:formatCode>
                <c:ptCount val="4"/>
                <c:pt idx="0">
                  <c:v>13768664</c:v>
                </c:pt>
                <c:pt idx="1">
                  <c:v>3769794</c:v>
                </c:pt>
                <c:pt idx="2">
                  <c:v>656173</c:v>
                </c:pt>
                <c:pt idx="3">
                  <c:v>12624138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CE1-4C5B-B91A-9034C31FA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102556440407004"/>
          <c:y val="0.71295164982557702"/>
          <c:w val="0.37059909257073415"/>
          <c:h val="0.2614073159052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495473178212275"/>
          <c:y val="0.13373594318827589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'Partida 20'!$C$28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20'!$D$28:$O$28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3B-4AE2-A898-94DDD1B1382B}"/>
            </c:ext>
          </c:extLst>
        </c:ser>
        <c:ser>
          <c:idx val="1"/>
          <c:order val="1"/>
          <c:tx>
            <c:strRef>
              <c:f>'Partida 20'!$C$29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20'!$D$29:$O$29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0.77383943501742236</c:v>
                </c:pt>
                <c:pt idx="8">
                  <c:v>0.84511012091706572</c:v>
                </c:pt>
                <c:pt idx="9">
                  <c:v>0.87829466966635439</c:v>
                </c:pt>
                <c:pt idx="10">
                  <c:v>0.90317664711876644</c:v>
                </c:pt>
                <c:pt idx="11">
                  <c:v>0.98440462004715001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83B-4AE2-A898-94DDD1B1382B}"/>
            </c:ext>
          </c:extLst>
        </c:ser>
        <c:ser>
          <c:idx val="2"/>
          <c:order val="2"/>
          <c:tx>
            <c:strRef>
              <c:f>'Partida 20'!$C$30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83B-4AE2-A898-94DDD1B1382B}"/>
                </c:ext>
              </c:extLst>
            </c:dLbl>
            <c:dLbl>
              <c:idx val="1"/>
              <c:layout>
                <c:manualLayout>
                  <c:x val="-4.9937578027465693E-2"/>
                  <c:y val="-6.0000006749157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3B-4AE2-A898-94DDD1B1382B}"/>
                </c:ext>
              </c:extLst>
            </c:dLbl>
            <c:dLbl>
              <c:idx val="2"/>
              <c:layout>
                <c:manualLayout>
                  <c:x val="-3.4956304619226011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83B-4AE2-A898-94DDD1B1382B}"/>
                </c:ext>
              </c:extLst>
            </c:dLbl>
            <c:dLbl>
              <c:idx val="3"/>
              <c:layout>
                <c:manualLayout>
                  <c:x val="-2.9962546816479446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3B-4AE2-A898-94DDD1B1382B}"/>
                </c:ext>
              </c:extLst>
            </c:dLbl>
            <c:dLbl>
              <c:idx val="4"/>
              <c:layout>
                <c:manualLayout>
                  <c:x val="-3.2459425717852687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3B-4AE2-A898-94DDD1B1382B}"/>
                </c:ext>
              </c:extLst>
            </c:dLbl>
            <c:dLbl>
              <c:idx val="5"/>
              <c:layout>
                <c:manualLayout>
                  <c:x val="-4.7440699126092382E-2"/>
                  <c:y val="-6.428572151695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3B-4AE2-A898-94DDD1B1382B}"/>
                </c:ext>
              </c:extLst>
            </c:dLbl>
            <c:dLbl>
              <c:idx val="6"/>
              <c:layout>
                <c:manualLayout>
                  <c:x val="-3.7453183520599342E-2"/>
                  <c:y val="-8.571429535593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3B-4AE2-A898-94DDD1B1382B}"/>
                </c:ext>
              </c:extLst>
            </c:dLbl>
            <c:dLbl>
              <c:idx val="7"/>
              <c:layout>
                <c:manualLayout>
                  <c:x val="-3.7453183520599342E-2"/>
                  <c:y val="1.7142859071187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3B-4AE2-A898-94DDD1B1382B}"/>
                </c:ext>
              </c:extLst>
            </c:dLbl>
            <c:dLbl>
              <c:idx val="8"/>
              <c:layout>
                <c:manualLayout>
                  <c:x val="-5.2434456928838954E-2"/>
                  <c:y val="-2.5714288606781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83B-4AE2-A898-94DDD1B1382B}"/>
                </c:ext>
              </c:extLst>
            </c:dLbl>
            <c:dLbl>
              <c:idx val="9"/>
              <c:layout>
                <c:manualLayout>
                  <c:x val="-2.9962546816479401E-2"/>
                  <c:y val="-2.1428573838984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83B-4AE2-A898-94DDD1B138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20'!$D$30:$E$30</c:f>
              <c:numCache>
                <c:formatCode>0.0%</c:formatCode>
                <c:ptCount val="2"/>
                <c:pt idx="0">
                  <c:v>5.5049213678846159E-2</c:v>
                </c:pt>
                <c:pt idx="1">
                  <c:v>0.10852626852162719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83B-4AE2-A898-94DDD1B138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0566792"/>
        <c:axId val="440566008"/>
      </c:lineChart>
      <c:catAx>
        <c:axId val="440566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0566008"/>
        <c:crosses val="autoZero"/>
        <c:auto val="1"/>
        <c:lblAlgn val="ctr"/>
        <c:lblOffset val="100"/>
        <c:tickLblSkip val="1"/>
        <c:noMultiLvlLbl val="0"/>
      </c:catAx>
      <c:valAx>
        <c:axId val="44056600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05667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20'!$C$32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20'!$D$32:$O$32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13-48C5-B5A4-CA6232593310}"/>
            </c:ext>
          </c:extLst>
        </c:ser>
        <c:ser>
          <c:idx val="1"/>
          <c:order val="1"/>
          <c:tx>
            <c:strRef>
              <c:f>'Partida 20'!$C$33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13-48C5-B5A4-CA6232593310}"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13-48C5-B5A4-CA6232593310}"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13-48C5-B5A4-CA62325933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20'!$D$33:$O$33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0.1755696784395451</c:v>
                </c:pt>
                <c:pt idx="8">
                  <c:v>9.8939087831427935E-2</c:v>
                </c:pt>
                <c:pt idx="9">
                  <c:v>4.3907232532277775E-2</c:v>
                </c:pt>
                <c:pt idx="10">
                  <c:v>5.6124257171440546E-2</c:v>
                </c:pt>
                <c:pt idx="11">
                  <c:v>8.9186282339257572E-2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13-48C5-B5A4-CA6232593310}"/>
            </c:ext>
          </c:extLst>
        </c:ser>
        <c:ser>
          <c:idx val="2"/>
          <c:order val="2"/>
          <c:tx>
            <c:strRef>
              <c:f>'Partida 20'!$C$34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1.2589174974861301E-2"/>
                  <c:y val="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13-48C5-B5A4-CA6232593310}"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13-48C5-B5A4-CA6232593310}"/>
                </c:ext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13-48C5-B5A4-CA62325933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20'!$D$34:$E$34</c:f>
              <c:numCache>
                <c:formatCode>0.0%</c:formatCode>
                <c:ptCount val="2"/>
                <c:pt idx="0">
                  <c:v>5.5049213678846159E-2</c:v>
                </c:pt>
                <c:pt idx="1">
                  <c:v>5.3477054842781035E-2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313-48C5-B5A4-CA6232593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440567576"/>
        <c:axId val="440567968"/>
      </c:barChart>
      <c:catAx>
        <c:axId val="440567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0567968"/>
        <c:crosses val="autoZero"/>
        <c:auto val="0"/>
        <c:lblAlgn val="ctr"/>
        <c:lblOffset val="100"/>
        <c:noMultiLvlLbl val="0"/>
      </c:catAx>
      <c:valAx>
        <c:axId val="44056796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405675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4074805-A23C-4212-BB26-13F69B42391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6851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C27E0A1-8C39-4FD7-95F0-CEC75A4C58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348029"/>
              </p:ext>
            </p:extLst>
          </p:nvPr>
        </p:nvGraphicFramePr>
        <p:xfrm>
          <a:off x="414338" y="1968500"/>
          <a:ext cx="8210798" cy="383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65" y="7620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167951"/>
              </p:ext>
            </p:extLst>
          </p:nvPr>
        </p:nvGraphicFramePr>
        <p:xfrm>
          <a:off x="419164" y="1947334"/>
          <a:ext cx="8210797" cy="3678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7379639"/>
              </p:ext>
            </p:extLst>
          </p:nvPr>
        </p:nvGraphicFramePr>
        <p:xfrm>
          <a:off x="539552" y="1947333"/>
          <a:ext cx="8147248" cy="3353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441308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971833"/>
              </p:ext>
            </p:extLst>
          </p:nvPr>
        </p:nvGraphicFramePr>
        <p:xfrm>
          <a:off x="539554" y="2276870"/>
          <a:ext cx="7920876" cy="2808314"/>
        </p:xfrm>
        <a:graphic>
          <a:graphicData uri="http://schemas.openxmlformats.org/drawingml/2006/table">
            <a:tbl>
              <a:tblPr/>
              <a:tblGrid>
                <a:gridCol w="851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8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5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5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812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99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30.818.769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30.818.769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3.344.646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13.768.664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13.768.664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8608" y="484370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76107" y="1988837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275307"/>
              </p:ext>
            </p:extLst>
          </p:nvPr>
        </p:nvGraphicFramePr>
        <p:xfrm>
          <a:off x="758608" y="2543826"/>
          <a:ext cx="7557808" cy="1584175"/>
        </p:xfrm>
        <a:graphic>
          <a:graphicData uri="http://schemas.openxmlformats.org/drawingml/2006/table">
            <a:tbl>
              <a:tblPr/>
              <a:tblGrid>
                <a:gridCol w="849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5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8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912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08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2.864.008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73264" y="6313586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40674" y="732403"/>
            <a:ext cx="824612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1229" y="1412776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614963"/>
              </p:ext>
            </p:extLst>
          </p:nvPr>
        </p:nvGraphicFramePr>
        <p:xfrm>
          <a:off x="440674" y="1700808"/>
          <a:ext cx="8246124" cy="4570014"/>
        </p:xfrm>
        <a:graphic>
          <a:graphicData uri="http://schemas.openxmlformats.org/drawingml/2006/table">
            <a:tbl>
              <a:tblPr/>
              <a:tblGrid>
                <a:gridCol w="751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1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19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19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19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33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76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7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2.864.008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10.415.446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10.415.446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1.750.652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3.040.494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3.040.494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494.517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566.847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566.847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162.157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186.872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147.833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16.770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1.430.093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1.430.093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233.316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233.316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22.741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51.992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51.992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325.695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325.695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3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768" y="5676780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48767" y="764704"/>
            <a:ext cx="823803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8768" y="156189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695146"/>
              </p:ext>
            </p:extLst>
          </p:nvPr>
        </p:nvGraphicFramePr>
        <p:xfrm>
          <a:off x="448767" y="2187670"/>
          <a:ext cx="8238032" cy="3013283"/>
        </p:xfrm>
        <a:graphic>
          <a:graphicData uri="http://schemas.openxmlformats.org/drawingml/2006/table">
            <a:tbl>
              <a:tblPr/>
              <a:tblGrid>
                <a:gridCol w="776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6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6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65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65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65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54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62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1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480.638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3.353.218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3.353.218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449.984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891</Words>
  <Application>Microsoft Office PowerPoint</Application>
  <PresentationFormat>Presentación en pantalla (4:3)</PresentationFormat>
  <Paragraphs>437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EJECUCIÓN ACUMULADA DE GASTOS PRESUPUESTARIOS AL MES DE FEBRERO DE 2021 PARTIDA 20: MINISTERIO SECRETARÍA GENERAL DE GOBIERNO</vt:lpstr>
      <vt:lpstr>EJECUCIÓN ACUMULADA DE GASTOS A FEBRERO DE 2021  PARTIDA 20 MINISTERIO SECRETARÍA GENERAL DE GOBIERNO</vt:lpstr>
      <vt:lpstr>EJECUCIÓN ACUMULADA DE GASTOS A FEBRERO DE 2021  PARTIDA 20 MINISTERIO SECRETARÍA GENERAL DE GOBIERNO</vt:lpstr>
      <vt:lpstr>COMPORTAMIENTO DE LA EJECUCIÓN MENSUAL DE GASTOS A FEBRERO DE 2021  PARTIDA 20 MINISTERIO SECRETARÍA GENERAL DE GOBIERNO</vt:lpstr>
      <vt:lpstr>EJECUCIÓN ACUMULADA  DE GASTOS A FEBRERO DE 2021  PARTIDA 20 MINISTERIO SECRETARÍA GENERAL DE GOBIERNO</vt:lpstr>
      <vt:lpstr>EJECUCIÓN ACUMULADA DE GASTOS A FEBRERO DE 2021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RCATALAN</cp:lastModifiedBy>
  <cp:revision>14</cp:revision>
  <dcterms:created xsi:type="dcterms:W3CDTF">2019-11-13T19:00:32Z</dcterms:created>
  <dcterms:modified xsi:type="dcterms:W3CDTF">2021-04-28T02:40:04Z</dcterms:modified>
</cp:coreProperties>
</file>