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82-46DA-982E-89D2896810CF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82-46DA-982E-89D2896810C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19'!$D$21:$O$21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84-44A8-BE02-CA0AC7386D40}"/>
            </c:ext>
          </c:extLst>
        </c:ser>
        <c:ser>
          <c:idx val="0"/>
          <c:order val="1"/>
          <c:tx>
            <c:strRef>
              <c:f>'Partida 19'!$C$22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19'!$D$22:$O$22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84-44A8-BE02-CA0AC7386D40}"/>
            </c:ext>
          </c:extLst>
        </c:ser>
        <c:ser>
          <c:idx val="1"/>
          <c:order val="2"/>
          <c:tx>
            <c:strRef>
              <c:f>'Partida 19'!$C$23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19'!$D$23:$E$23</c:f>
              <c:numCache>
                <c:formatCode>0.0%</c:formatCode>
                <c:ptCount val="2"/>
                <c:pt idx="0">
                  <c:v>4.1394827769182215E-3</c:v>
                </c:pt>
                <c:pt idx="1">
                  <c:v>0.10544063599304586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84-44A8-BE02-CA0AC7386D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876552"/>
        <c:axId val="331876944"/>
      </c:lineChart>
      <c:catAx>
        <c:axId val="33187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876944"/>
        <c:crosses val="autoZero"/>
        <c:auto val="1"/>
        <c:lblAlgn val="ctr"/>
        <c:lblOffset val="100"/>
        <c:noMultiLvlLbl val="0"/>
      </c:catAx>
      <c:valAx>
        <c:axId val="3318769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8765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19'!$C$28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19'!$D$28:$O$28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56-43E2-8702-DF95620F1EA3}"/>
            </c:ext>
          </c:extLst>
        </c:ser>
        <c:ser>
          <c:idx val="2"/>
          <c:order val="1"/>
          <c:tx>
            <c:strRef>
              <c:f>'Partida 19'!$C$29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19'!$D$29:$O$29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56-43E2-8702-DF95620F1EA3}"/>
            </c:ext>
          </c:extLst>
        </c:ser>
        <c:ser>
          <c:idx val="1"/>
          <c:order val="2"/>
          <c:tx>
            <c:strRef>
              <c:f>'Partida 19'!$C$30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19'!$D$30:$E$30</c:f>
              <c:numCache>
                <c:formatCode>0.0%</c:formatCode>
                <c:ptCount val="2"/>
                <c:pt idx="0">
                  <c:v>4.1394827769182215E-3</c:v>
                </c:pt>
                <c:pt idx="1">
                  <c:v>0.10130115321612763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56-43E2-8702-DF95620F1E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7715544"/>
        <c:axId val="437708880"/>
      </c:barChart>
      <c:catAx>
        <c:axId val="43771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708880"/>
        <c:crosses val="autoZero"/>
        <c:auto val="1"/>
        <c:lblAlgn val="ctr"/>
        <c:lblOffset val="100"/>
        <c:noMultiLvlLbl val="0"/>
      </c:catAx>
      <c:valAx>
        <c:axId val="437708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71554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672883"/>
              </p:ext>
            </p:extLst>
          </p:nvPr>
        </p:nvGraphicFramePr>
        <p:xfrm>
          <a:off x="530871" y="2132848"/>
          <a:ext cx="7984480" cy="3784589"/>
        </p:xfrm>
        <a:graphic>
          <a:graphicData uri="http://schemas.openxmlformats.org/drawingml/2006/table">
            <a:tbl>
              <a:tblPr/>
              <a:tblGrid>
                <a:gridCol w="799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7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9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6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7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8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1.314.973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57454"/>
              </p:ext>
            </p:extLst>
          </p:nvPr>
        </p:nvGraphicFramePr>
        <p:xfrm>
          <a:off x="518864" y="1766882"/>
          <a:ext cx="8114582" cy="4726562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3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98.698.847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496.930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64.542.162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64.542.162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963.988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21.908.793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41.669.381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0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3365116,5%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3365116,5%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630012"/>
              </p:ext>
            </p:extLst>
          </p:nvPr>
        </p:nvGraphicFramePr>
        <p:xfrm>
          <a:off x="518864" y="1985450"/>
          <a:ext cx="8167935" cy="323392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9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9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246.932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12586,9%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12586,9%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0097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544600"/>
              </p:ext>
            </p:extLst>
          </p:nvPr>
        </p:nvGraphicFramePr>
        <p:xfrm>
          <a:off x="518958" y="2204862"/>
          <a:ext cx="8134421" cy="3515871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5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9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1.242.015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346.090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85407,6%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85407,6%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52" y="472716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9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414873"/>
              </p:ext>
            </p:extLst>
          </p:nvPr>
        </p:nvGraphicFramePr>
        <p:xfrm>
          <a:off x="518959" y="2636914"/>
          <a:ext cx="7996390" cy="1915701"/>
        </p:xfrm>
        <a:graphic>
          <a:graphicData uri="http://schemas.openxmlformats.org/drawingml/2006/table">
            <a:tbl>
              <a:tblPr/>
              <a:tblGrid>
                <a:gridCol w="794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6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3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97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5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9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48166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456" y="18061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28665"/>
              </p:ext>
            </p:extLst>
          </p:nvPr>
        </p:nvGraphicFramePr>
        <p:xfrm>
          <a:off x="483379" y="2466468"/>
          <a:ext cx="8170001" cy="1898636"/>
        </p:xfrm>
        <a:graphic>
          <a:graphicData uri="http://schemas.openxmlformats.org/drawingml/2006/table">
            <a:tbl>
              <a:tblPr/>
              <a:tblGrid>
                <a:gridCol w="811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5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5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5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5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74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4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8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4782" y="471525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82" y="17659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755343"/>
              </p:ext>
            </p:extLst>
          </p:nvPr>
        </p:nvGraphicFramePr>
        <p:xfrm>
          <a:off x="521543" y="2385734"/>
          <a:ext cx="8131836" cy="1709754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8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9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49825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7779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14726"/>
              </p:ext>
            </p:extLst>
          </p:nvPr>
        </p:nvGraphicFramePr>
        <p:xfrm>
          <a:off x="518957" y="2636911"/>
          <a:ext cx="8134421" cy="1837090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93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7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9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552" y="59348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012501"/>
              </p:ext>
            </p:extLst>
          </p:nvPr>
        </p:nvGraphicFramePr>
        <p:xfrm>
          <a:off x="496554" y="1951120"/>
          <a:ext cx="8175904" cy="3854137"/>
        </p:xfrm>
        <a:graphic>
          <a:graphicData uri="http://schemas.openxmlformats.org/drawingml/2006/table">
            <a:tbl>
              <a:tblPr/>
              <a:tblGrid>
                <a:gridCol w="819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1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3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2.193.703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772.564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772.564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772.564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297515"/>
              </p:ext>
            </p:extLst>
          </p:nvPr>
        </p:nvGraphicFramePr>
        <p:xfrm>
          <a:off x="487597" y="1855111"/>
          <a:ext cx="8171660" cy="3366506"/>
        </p:xfrm>
        <a:graphic>
          <a:graphicData uri="http://schemas.openxmlformats.org/drawingml/2006/table">
            <a:tbl>
              <a:tblPr/>
              <a:tblGrid>
                <a:gridCol w="82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7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5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020181"/>
              </p:ext>
            </p:extLst>
          </p:nvPr>
        </p:nvGraphicFramePr>
        <p:xfrm>
          <a:off x="395625" y="1607343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177654"/>
              </p:ext>
            </p:extLst>
          </p:nvPr>
        </p:nvGraphicFramePr>
        <p:xfrm>
          <a:off x="539552" y="1914524"/>
          <a:ext cx="8147248" cy="353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361510"/>
              </p:ext>
            </p:extLst>
          </p:nvPr>
        </p:nvGraphicFramePr>
        <p:xfrm>
          <a:off x="457198" y="1895474"/>
          <a:ext cx="8220199" cy="3693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576875"/>
              </p:ext>
            </p:extLst>
          </p:nvPr>
        </p:nvGraphicFramePr>
        <p:xfrm>
          <a:off x="611557" y="2189763"/>
          <a:ext cx="7632850" cy="3339084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707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1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113.219.414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6.325.619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64.542.162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52.359.717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448706,3%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39B75D-9890-4853-BA0B-3599BC072D97}"/>
              </a:ext>
            </a:extLst>
          </p:cNvPr>
          <p:cNvGraphicFramePr>
            <a:graphicFrameLocks noGrp="1"/>
          </p:cNvGraphicFramePr>
          <p:nvPr/>
        </p:nvGraphicFramePr>
        <p:xfrm>
          <a:off x="857250" y="2396331"/>
          <a:ext cx="7429500" cy="3209925"/>
        </p:xfrm>
        <a:graphic>
          <a:graphicData uri="http://schemas.openxmlformats.org/drawingml/2006/table">
            <a:tbl>
              <a:tblPr/>
              <a:tblGrid>
                <a:gridCol w="317364">
                  <a:extLst>
                    <a:ext uri="{9D8B030D-6E8A-4147-A177-3AD203B41FA5}">
                      <a16:colId xmlns:a16="http://schemas.microsoft.com/office/drawing/2014/main" val="3830798305"/>
                    </a:ext>
                  </a:extLst>
                </a:gridCol>
                <a:gridCol w="317364">
                  <a:extLst>
                    <a:ext uri="{9D8B030D-6E8A-4147-A177-3AD203B41FA5}">
                      <a16:colId xmlns:a16="http://schemas.microsoft.com/office/drawing/2014/main" val="1510398848"/>
                    </a:ext>
                  </a:extLst>
                </a:gridCol>
                <a:gridCol w="2846758">
                  <a:extLst>
                    <a:ext uri="{9D8B030D-6E8A-4147-A177-3AD203B41FA5}">
                      <a16:colId xmlns:a16="http://schemas.microsoft.com/office/drawing/2014/main" val="2169157524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2736314378"/>
                    </a:ext>
                  </a:extLst>
                </a:gridCol>
                <a:gridCol w="837842">
                  <a:extLst>
                    <a:ext uri="{9D8B030D-6E8A-4147-A177-3AD203B41FA5}">
                      <a16:colId xmlns:a16="http://schemas.microsoft.com/office/drawing/2014/main" val="1844825213"/>
                    </a:ext>
                  </a:extLst>
                </a:gridCol>
                <a:gridCol w="698202">
                  <a:extLst>
                    <a:ext uri="{9D8B030D-6E8A-4147-A177-3AD203B41FA5}">
                      <a16:colId xmlns:a16="http://schemas.microsoft.com/office/drawing/2014/main" val="1109447003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1449763831"/>
                    </a:ext>
                  </a:extLst>
                </a:gridCol>
                <a:gridCol w="710896">
                  <a:extLst>
                    <a:ext uri="{9D8B030D-6E8A-4147-A177-3AD203B41FA5}">
                      <a16:colId xmlns:a16="http://schemas.microsoft.com/office/drawing/2014/main" val="3637328200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38587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604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1.009.049.455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110.890.903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5970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7279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900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0681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44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98.698.847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561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0203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133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078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0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704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6550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2392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564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35438"/>
              </p:ext>
            </p:extLst>
          </p:nvPr>
        </p:nvGraphicFramePr>
        <p:xfrm>
          <a:off x="405026" y="2204857"/>
          <a:ext cx="8210796" cy="3829155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1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1.749.969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465844"/>
              </p:ext>
            </p:extLst>
          </p:nvPr>
        </p:nvGraphicFramePr>
        <p:xfrm>
          <a:off x="537790" y="2276877"/>
          <a:ext cx="8147246" cy="3398689"/>
        </p:xfrm>
        <a:graphic>
          <a:graphicData uri="http://schemas.openxmlformats.org/drawingml/2006/table">
            <a:tbl>
              <a:tblPr/>
              <a:tblGrid>
                <a:gridCol w="816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56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0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378267,1%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378267,1%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592" y="59002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40218"/>
              </p:ext>
            </p:extLst>
          </p:nvPr>
        </p:nvGraphicFramePr>
        <p:xfrm>
          <a:off x="475069" y="2091404"/>
          <a:ext cx="8211731" cy="3756153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8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423.801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3969</TotalTime>
  <Words>3307</Words>
  <Application>Microsoft Office PowerPoint</Application>
  <PresentationFormat>Presentación en pantalla (4:3)</PresentationFormat>
  <Paragraphs>1848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FEBRERO DE 2021 PARTIDA 19: MINISTERIO DE TRANSPORTES Y TELECOMUNICACIONES</vt:lpstr>
      <vt:lpstr>EJECUCIÓN ACUMULADA DE GASTOS A FEBRERO DE 2021  PARTIDA 19 MINISTERIO DE TRANSPORTES Y TELECOMUNICACIONES</vt:lpstr>
      <vt:lpstr>COMPORTAMIENTO DE LA EJECUCIÓN ACUMULADA DE GASTOS A FEBRERO DE 2021  PARTIDA 19 MINISTERIO DE TRANSPORTES Y TELECOMUNICACIONES</vt:lpstr>
      <vt:lpstr>COMPORTAMIENTO DE LA EJECUCIÓN ACUMULADA DE GASTOS A FEBRERO DE 2021  PARTIDA 19 MINISTERIO DE TRANSPORTES Y TELECOMUNICACIONES</vt:lpstr>
      <vt:lpstr>EJECUCIÓN ACUMULADA DE GASTOS A FEBRERO DE 2021  PARTIDA 19 MINISTERIO DE TRANSPORTES Y TELECOMUNICACIONES</vt:lpstr>
      <vt:lpstr>EJECUCIÓN ACUMULADA DE GASTOS A FEBRERO DE 2021  PARTIDA 19 MINISTERIO DE TRANSPORTES Y TELECOMUNICACIONES  RESUMEN POR CAPÍTULOS</vt:lpstr>
      <vt:lpstr>EJECUCIÓN ACUMULADA DE GASTOS A FEBRERO DE 2021  PARTIDA 19. CAPÍTULO 01. PROGRAMA 01: SECRETARÍA Y ADMINISTRACIÓN GENERAL DE TRANSPORTES</vt:lpstr>
      <vt:lpstr>EJECUCIÓN ACUMULADA DE GASTOS A FEBRERO DE 2021  PARTIDA 19. CAPÍTULO 01. PROGRAMA 03: TRANSANTIAGO</vt:lpstr>
      <vt:lpstr>EJECUCIÓN ACUMULADA DE GASTOS A FEBRERO DE 2021  PARTIDA 19. CAPÍTULO 01. PROGRAMA 04: UNIDAD OPERATIVA DE CONTROL DE TRÁNSITO</vt:lpstr>
      <vt:lpstr>EJECUCIÓN ACUMULADA DE GASTOS A FEBRERO DE 2021  PARTIDA 19. CAPÍTULO 01. PROGRAMA 05: FISCALIZACIÓN Y CONTROL</vt:lpstr>
      <vt:lpstr>EJECUCIÓN ACUMULADA DE GASTOS A FEBRERO DE 2021  PARTIDA 19. CAPÍTULO 01. PROGRAMA 06: SUBSIDIO NACIONAL AL TRANSPORTE PÚBLICO</vt:lpstr>
      <vt:lpstr>EJECUCIÓN ACUMULADA DE GASTOS A FEBRERO DE 2021  PARTIDA 19. CAPÍTULO 01. PROGRAMA 07: PROGRAMA DESARROLLO LOGÍSTICO</vt:lpstr>
      <vt:lpstr>EJECUCIÓN ACUMULADA DE GASTOS A FEBRERO DE 2021  PARTIDA 19. CAPÍTULO 01. PROGRAMA 08: PROGRAMA DE VIALIDAD Y TRANSPORTE URBANO: SECTRA</vt:lpstr>
      <vt:lpstr>EJECUCIÓN ACUMULADA DE GASTOS A FEBRERO DE 2021  PARTIDA 19. PROGRAMA: TRANSANTIAGO FET COVID-19</vt:lpstr>
      <vt:lpstr>EJECUCIÓN ACUMULADA DE GASTOS A FEBRERO DE 2021  PARTIDA 19. PROGRAMA:UNIDAD OPERATIVA CONTROL DE TRANSITO FET COVID-19</vt:lpstr>
      <vt:lpstr>EJECUCIÓN ACUMULADA DE GASTOS A FEBRERO DE 2021  PARTIDA 19. PROGRAMA: SUBSIDIO NACIONAL TRANSPORTE PÚBLICO FET COVID-19</vt:lpstr>
      <vt:lpstr>EJECUCIÓN ACUMULADA DE GASTOS A FEBRERO DE 2021  PARTIDA 19. PROGRAMA DE VIALIDAD Y TRANSPORTE URBANO: SECTRA FET COVID-19 </vt:lpstr>
      <vt:lpstr>EJECUCIÓN ACUMULADA DE GASTOS A FEBRERO DE 2021  PARTIDA 19. CAPÍTULO 02. PROGRAMA 01: SUBSECRETARÍA DE TELECOMUNICACIONES</vt:lpstr>
      <vt:lpstr>EJECUCIÓN ACUMULADA DE GASTOS A FEBRERO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320</cp:revision>
  <cp:lastPrinted>2019-06-03T14:10:49Z</cp:lastPrinted>
  <dcterms:created xsi:type="dcterms:W3CDTF">2016-06-23T13:38:47Z</dcterms:created>
  <dcterms:modified xsi:type="dcterms:W3CDTF">2021-08-09T19:52:12Z</dcterms:modified>
</cp:coreProperties>
</file>