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62-4224-B60F-FD05BE140C62}"/>
            </c:ext>
          </c:extLst>
        </c:ser>
        <c:ser>
          <c:idx val="2"/>
          <c:order val="1"/>
          <c:tx>
            <c:strRef>
              <c:f>'Partida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62-4224-B60F-FD05BE140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144736"/>
        <c:axId val="430141992"/>
      </c:lineChart>
      <c:lineChart>
        <c:grouping val="standard"/>
        <c:varyColors val="0"/>
        <c:ser>
          <c:idx val="1"/>
          <c:order val="2"/>
          <c:tx>
            <c:strRef>
              <c:f>'Partida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887658513889993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62-4224-B60F-FD05BE140C62}"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62-4224-B60F-FD05BE140C62}"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62-4224-B60F-FD05BE140C62}"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62-4224-B60F-FD05BE140C62}"/>
                </c:ext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62-4224-B60F-FD05BE140C62}"/>
                </c:ext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62-4224-B60F-FD05BE140C62}"/>
                </c:ext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62-4224-B60F-FD05BE140C62}"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62-4224-B60F-FD05BE140C62}"/>
                </c:ext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62-4224-B60F-FD05BE140C62}"/>
                </c:ext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A62-4224-B60F-FD05BE140C62}"/>
                </c:ext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A62-4224-B60F-FD05BE140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17'!$D$20:$E$20</c:f>
              <c:numCache>
                <c:formatCode>0.0%</c:formatCode>
                <c:ptCount val="2"/>
                <c:pt idx="0">
                  <c:v>6.2783626768931747E-2</c:v>
                </c:pt>
                <c:pt idx="1">
                  <c:v>0.10618057397747568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A62-4224-B60F-FD05BE140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143952"/>
        <c:axId val="430140816"/>
      </c:lineChart>
      <c:catAx>
        <c:axId val="43014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1992"/>
        <c:crosses val="autoZero"/>
        <c:auto val="1"/>
        <c:lblAlgn val="ctr"/>
        <c:lblOffset val="100"/>
        <c:noMultiLvlLbl val="0"/>
      </c:catAx>
      <c:valAx>
        <c:axId val="430141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4736"/>
        <c:crosses val="autoZero"/>
        <c:crossBetween val="between"/>
        <c:majorUnit val="0.2"/>
      </c:valAx>
      <c:valAx>
        <c:axId val="430140816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430143952"/>
        <c:crosses val="max"/>
        <c:crossBetween val="between"/>
      </c:valAx>
      <c:catAx>
        <c:axId val="430143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0140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BC-444F-9434-AC06DD01A2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BC-444F-9434-AC06DD01A268}"/>
            </c:ext>
          </c:extLst>
        </c:ser>
        <c:ser>
          <c:idx val="1"/>
          <c:order val="1"/>
          <c:tx>
            <c:strRef>
              <c:f>'Partida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BC-444F-9434-AC06DD01A2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BC-444F-9434-AC06DD01A268}"/>
            </c:ext>
          </c:extLst>
        </c:ser>
        <c:ser>
          <c:idx val="2"/>
          <c:order val="2"/>
          <c:tx>
            <c:strRef>
              <c:f>'Partida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17'!$D$27:$E$27</c:f>
              <c:numCache>
                <c:formatCode>0.0%</c:formatCode>
                <c:ptCount val="2"/>
                <c:pt idx="0">
                  <c:v>6.2783626768931747E-2</c:v>
                </c:pt>
                <c:pt idx="1">
                  <c:v>4.3514566563621057E-2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BC-444F-9434-AC06DD01A2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147480"/>
        <c:axId val="430147872"/>
      </c:barChart>
      <c:catAx>
        <c:axId val="430147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7872"/>
        <c:crosses val="autoZero"/>
        <c:auto val="1"/>
        <c:lblAlgn val="ctr"/>
        <c:lblOffset val="100"/>
        <c:noMultiLvlLbl val="0"/>
      </c:catAx>
      <c:valAx>
        <c:axId val="43014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7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16519"/>
              </p:ext>
            </p:extLst>
          </p:nvPr>
        </p:nvGraphicFramePr>
        <p:xfrm>
          <a:off x="518864" y="2113572"/>
          <a:ext cx="8167934" cy="354767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1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7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3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747.906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969.896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969.896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407355"/>
              </p:ext>
            </p:extLst>
          </p:nvPr>
        </p:nvGraphicFramePr>
        <p:xfrm>
          <a:off x="530873" y="2316769"/>
          <a:ext cx="8155929" cy="2408376"/>
        </p:xfrm>
        <a:graphic>
          <a:graphicData uri="http://schemas.openxmlformats.org/drawingml/2006/table">
            <a:tbl>
              <a:tblPr/>
              <a:tblGrid>
                <a:gridCol w="88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9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1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77039"/>
              </p:ext>
            </p:extLst>
          </p:nvPr>
        </p:nvGraphicFramePr>
        <p:xfrm>
          <a:off x="518865" y="2128112"/>
          <a:ext cx="8022616" cy="2092975"/>
        </p:xfrm>
        <a:graphic>
          <a:graphicData uri="http://schemas.openxmlformats.org/drawingml/2006/table">
            <a:tbl>
              <a:tblPr/>
              <a:tblGrid>
                <a:gridCol w="80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7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7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9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412.711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858503"/>
              </p:ext>
            </p:extLst>
          </p:nvPr>
        </p:nvGraphicFramePr>
        <p:xfrm>
          <a:off x="518864" y="2352878"/>
          <a:ext cx="8167935" cy="225702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84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6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4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547.418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35897"/>
              </p:ext>
            </p:extLst>
          </p:nvPr>
        </p:nvGraphicFramePr>
        <p:xfrm>
          <a:off x="395625" y="166555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972049"/>
              </p:ext>
            </p:extLst>
          </p:nvPr>
        </p:nvGraphicFramePr>
        <p:xfrm>
          <a:off x="417237" y="1608138"/>
          <a:ext cx="8210797" cy="434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806947"/>
              </p:ext>
            </p:extLst>
          </p:nvPr>
        </p:nvGraphicFramePr>
        <p:xfrm>
          <a:off x="466600" y="1761595"/>
          <a:ext cx="8210797" cy="4115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506645"/>
              </p:ext>
            </p:extLst>
          </p:nvPr>
        </p:nvGraphicFramePr>
        <p:xfrm>
          <a:off x="606314" y="2189767"/>
          <a:ext cx="7638095" cy="2811652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2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05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399681,4%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46984"/>
              </p:ext>
            </p:extLst>
          </p:nvPr>
        </p:nvGraphicFramePr>
        <p:xfrm>
          <a:off x="594226" y="2048979"/>
          <a:ext cx="7809102" cy="2599579"/>
        </p:xfrm>
        <a:graphic>
          <a:graphicData uri="http://schemas.openxmlformats.org/drawingml/2006/table">
            <a:tbl>
              <a:tblPr/>
              <a:tblGrid>
                <a:gridCol w="32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7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4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16.105.274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60366"/>
              </p:ext>
            </p:extLst>
          </p:nvPr>
        </p:nvGraphicFramePr>
        <p:xfrm>
          <a:off x="405026" y="2014182"/>
          <a:ext cx="8110325" cy="4045702"/>
        </p:xfrm>
        <a:graphic>
          <a:graphicData uri="http://schemas.openxmlformats.org/drawingml/2006/table">
            <a:tbl>
              <a:tblPr/>
              <a:tblGrid>
                <a:gridCol w="812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9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6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5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0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2797770,0%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2797770,0%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80281"/>
              </p:ext>
            </p:extLst>
          </p:nvPr>
        </p:nvGraphicFramePr>
        <p:xfrm>
          <a:off x="561324" y="2219009"/>
          <a:ext cx="8125471" cy="3039188"/>
        </p:xfrm>
        <a:graphic>
          <a:graphicData uri="http://schemas.openxmlformats.org/drawingml/2006/table">
            <a:tbl>
              <a:tblPr/>
              <a:tblGrid>
                <a:gridCol w="81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4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3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5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652279"/>
              </p:ext>
            </p:extLst>
          </p:nvPr>
        </p:nvGraphicFramePr>
        <p:xfrm>
          <a:off x="474241" y="2255346"/>
          <a:ext cx="8212557" cy="2037750"/>
        </p:xfrm>
        <a:graphic>
          <a:graphicData uri="http://schemas.openxmlformats.org/drawingml/2006/table">
            <a:tbl>
              <a:tblPr/>
              <a:tblGrid>
                <a:gridCol w="82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1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590.475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3984</TotalTime>
  <Words>1798</Words>
  <Application>Microsoft Office PowerPoint</Application>
  <PresentationFormat>Presentación en pantalla (4:3)</PresentationFormat>
  <Paragraphs>963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FEBRERO DE 2021 PARTIDA 17: MINISTERIO DE MINERÍA</vt:lpstr>
      <vt:lpstr>EJECUCIÓN ACUMULADA DE GASTOS A FEBRERO DE 2021  PARTIDA 17 MINISTERIO DE MINERÍA</vt:lpstr>
      <vt:lpstr>EJECUCIÓN ACUMULADA DE GASTOS A FEBRERO DE 2021  PARTIDA 17 MINISTERIO DE MINERÍA</vt:lpstr>
      <vt:lpstr>EJECUCIÓN ACUMULADA DE GASTOS A FEBRERO DE 2021  PARTIDA 17 MINISTERIO DE MINERÍA</vt:lpstr>
      <vt:lpstr>EJECUCIÓN ACUMULADA DE GASTOS A FEBRERO DE 2021 PARTIDA 17 MINISTERIO DE MINERÍA</vt:lpstr>
      <vt:lpstr>EJECUCIÓN ACUMULADA DE GASTOS A FEBRERO DE 2021  PARTIDA 17 MINISTERIO DE MINERÍA RESUMEN POR CAPÍTULOS</vt:lpstr>
      <vt:lpstr>EJECUCIÓN ACUMULADA DE GASTOS A FEBRERO DE 2021  PARTIDA 17. CAPÍTULO 01. PROGRAMA 01: SECRETARÍA Y ADMINISTRACIÓN GENERAL</vt:lpstr>
      <vt:lpstr>EJECUCIÓN ACUMULADA DE GASTOS A FEBRERO DE 2021 PARTIDA 17. CAPÍTULO 01. PROGRAMA 02:  FOMENTO DE LA PEQUEÑA Y MEDIANA MINERÍA</vt:lpstr>
      <vt:lpstr>EJECUCIÓN ACUMULADA DE GASTOS A FEBRERO DE 2021  PARTIDA 17. CAPÍTULO 02. PROGRAMA 01:  COMISIÓN CHILENA DEL COBRE</vt:lpstr>
      <vt:lpstr>EJECUCIÓN ACUMULADA DE GASTOS A FEBRERO DE 2021 PARTIDA 17. CAPÍTULO 03. PROGRAMA 01:  SERVICIO NACIONAL DE GEOLOGÍA Y MINERÍA</vt:lpstr>
      <vt:lpstr>EJECUCIÓN ACUMULADA DE GASTOS A FEBRERO DE 2021 PARTIDA 17. CAPÍTULO 03. PROGRAMA 02:  RED NACIONAL DE VIGILANCIA VOLCÁNICA</vt:lpstr>
      <vt:lpstr>EJECUCIÓN ACUMULADA DE GASTOS A FEBRERO DE 2021 PARTIDA 17. CAPÍTULO 03. PROGRAMA 03:  PLAN NACIONAL DE GEOLOGÍA</vt:lpstr>
      <vt:lpstr>EJECUCIÓN ACUMULADA DE GASTOS A FEBRERO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319</cp:revision>
  <cp:lastPrinted>2019-06-03T14:10:49Z</cp:lastPrinted>
  <dcterms:created xsi:type="dcterms:W3CDTF">2016-06-23T13:38:47Z</dcterms:created>
  <dcterms:modified xsi:type="dcterms:W3CDTF">2021-04-28T02:20:42Z</dcterms:modified>
</cp:coreProperties>
</file>