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baseline="0" dirty="0">
                <a:effectLst/>
              </a:rPr>
              <a:t>Distribución Presupuesto Inicial por Subtítulos de Gasto</a:t>
            </a:r>
            <a:endParaRPr lang="es-CL" sz="1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FA-4F1F-948F-0D569CF96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FA-4F1F-948F-0D569CF96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FA-4F1F-948F-0D569CF96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FA-4F1F-948F-0D569CF969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18476365</c:v>
                </c:pt>
                <c:pt idx="1">
                  <c:v>4125883</c:v>
                </c:pt>
                <c:pt idx="2">
                  <c:v>13308643</c:v>
                </c:pt>
                <c:pt idx="3" formatCode="#,##0">
                  <c:v>7258059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F1F-948F-0D569CF96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 Presupuesto Inicial por Programa</a:t>
            </a:r>
            <a:endParaRPr lang="es-CL" sz="105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(en millones de $)</a:t>
            </a:r>
            <a:endParaRPr lang="es-CL" sz="105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12461810000</c:v>
                </c:pt>
                <c:pt idx="1">
                  <c:v>3358757000</c:v>
                </c:pt>
                <c:pt idx="2">
                  <c:v>23941996000</c:v>
                </c:pt>
                <c:pt idx="3">
                  <c:v>3406387000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330-852A-C59A64FEF5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623158820123332"/>
          <c:y val="3.9526386386486027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A6-4370-8E6D-B4E6F2BDDA0C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A6-4370-8E6D-B4E6F2BDDA0C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-3.9506166694871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A6-4370-8E6D-B4E6F2BDDA0C}"/>
                </c:ext>
              </c:extLst>
            </c:dLbl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A6-4370-8E6D-B4E6F2BDDA0C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3A6-4370-8E6D-B4E6F2BDDA0C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A6-4370-8E6D-B4E6F2BDDA0C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A6-4370-8E6D-B4E6F2BDDA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14'!$D$29:$E$29</c:f>
              <c:numCache>
                <c:formatCode>0.0%</c:formatCode>
                <c:ptCount val="2"/>
                <c:pt idx="0">
                  <c:v>5.4903790803343608E-2</c:v>
                </c:pt>
                <c:pt idx="1">
                  <c:v>4.2322882455818257E-2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3A6-4370-8E6D-B4E6F2BDDA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2019 - 2020 - 2021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F9-4153-8C6B-3E84E5B7FC60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F9-4153-8C6B-3E84E5B7FC60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1958537915984725E-2"/>
                  <c:y val="9.210140014719999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CF9-4153-8C6B-3E84E5B7FC60}"/>
                </c:ext>
              </c:extLst>
            </c:dLbl>
            <c:dLbl>
              <c:idx val="1"/>
              <c:layout>
                <c:manualLayout>
                  <c:x val="-3.2733224222585927E-2"/>
                  <c:y val="-1.981178492326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CF9-4153-8C6B-3E84E5B7FC60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F9-4153-8C6B-3E84E5B7FC60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F9-4153-8C6B-3E84E5B7FC60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CF9-4153-8C6B-3E84E5B7FC60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F9-4153-8C6B-3E84E5B7FC60}"/>
                </c:ext>
              </c:extLst>
            </c:dLbl>
            <c:dLbl>
              <c:idx val="6"/>
              <c:layout>
                <c:manualLayout>
                  <c:x val="-5.8919803600654748E-2"/>
                  <c:y val="-1.1887070953957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F9-4153-8C6B-3E84E5B7FC60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CF9-4153-8C6B-3E84E5B7FC60}"/>
                </c:ext>
              </c:extLst>
            </c:dLbl>
            <c:dLbl>
              <c:idx val="8"/>
              <c:layout>
                <c:manualLayout>
                  <c:x val="-6.5466448445171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CF9-4153-8C6B-3E84E5B7FC60}"/>
                </c:ext>
              </c:extLst>
            </c:dLbl>
            <c:dLbl>
              <c:idx val="9"/>
              <c:layout>
                <c:manualLayout>
                  <c:x val="-5.4555373704309872E-2"/>
                  <c:y val="3.16988558772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CF9-4153-8C6B-3E84E5B7FC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14'!$D$22:$E$22</c:f>
              <c:numCache>
                <c:formatCode>0.0%</c:formatCode>
                <c:ptCount val="2"/>
                <c:pt idx="0">
                  <c:v>5.4903790803343608E-2</c:v>
                </c:pt>
                <c:pt idx="1">
                  <c:v>9.6655004131635303E-2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CF9-4153-8C6B-3E84E5B7FC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</a:t>
            </a:r>
            <a:r>
              <a:rPr lang="es-C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marzo </a:t>
            </a:r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5333" y="1436547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09CD57C-77C3-4353-91B0-66BFEECA61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518732"/>
              </p:ext>
            </p:extLst>
          </p:nvPr>
        </p:nvGraphicFramePr>
        <p:xfrm>
          <a:off x="555891" y="1772816"/>
          <a:ext cx="7993334" cy="2037225"/>
        </p:xfrm>
        <a:graphic>
          <a:graphicData uri="http://schemas.openxmlformats.org/drawingml/2006/table">
            <a:tbl>
              <a:tblPr/>
              <a:tblGrid>
                <a:gridCol w="258767">
                  <a:extLst>
                    <a:ext uri="{9D8B030D-6E8A-4147-A177-3AD203B41FA5}">
                      <a16:colId xmlns:a16="http://schemas.microsoft.com/office/drawing/2014/main" val="1325736841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2383496359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1828168829"/>
                    </a:ext>
                  </a:extLst>
                </a:gridCol>
                <a:gridCol w="3190606">
                  <a:extLst>
                    <a:ext uri="{9D8B030D-6E8A-4147-A177-3AD203B41FA5}">
                      <a16:colId xmlns:a16="http://schemas.microsoft.com/office/drawing/2014/main" val="3541477184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317818429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2118809353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2981820276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256422550"/>
                    </a:ext>
                  </a:extLst>
                </a:gridCol>
                <a:gridCol w="631393">
                  <a:extLst>
                    <a:ext uri="{9D8B030D-6E8A-4147-A177-3AD203B41FA5}">
                      <a16:colId xmlns:a16="http://schemas.microsoft.com/office/drawing/2014/main" val="2906167280"/>
                    </a:ext>
                  </a:extLst>
                </a:gridCol>
                <a:gridCol w="621042">
                  <a:extLst>
                    <a:ext uri="{9D8B030D-6E8A-4147-A177-3AD203B41FA5}">
                      <a16:colId xmlns:a16="http://schemas.microsoft.com/office/drawing/2014/main" val="1457200508"/>
                    </a:ext>
                  </a:extLst>
                </a:gridCol>
              </a:tblGrid>
              <a:tr h="1225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640831"/>
                  </a:ext>
                </a:extLst>
              </a:tr>
              <a:tr h="3752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862230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692860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473100"/>
                  </a:ext>
                </a:extLst>
              </a:tr>
              <a:tr h="1608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649862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574247"/>
                  </a:ext>
                </a:extLst>
              </a:tr>
              <a:tr h="153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8079737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678744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219185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511214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216.259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750414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908092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117613"/>
                  </a:ext>
                </a:extLst>
              </a:tr>
              <a:tr h="122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606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5" y="1549532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18AEA49-9338-440B-8C0C-D7EBC516D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613373"/>
              </p:ext>
            </p:extLst>
          </p:nvPr>
        </p:nvGraphicFramePr>
        <p:xfrm>
          <a:off x="576385" y="1844824"/>
          <a:ext cx="8028061" cy="1443077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562147284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2180749181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618862106"/>
                    </a:ext>
                  </a:extLst>
                </a:gridCol>
                <a:gridCol w="3034736">
                  <a:extLst>
                    <a:ext uri="{9D8B030D-6E8A-4147-A177-3AD203B41FA5}">
                      <a16:colId xmlns:a16="http://schemas.microsoft.com/office/drawing/2014/main" val="1422830149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721295211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558612248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507903621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763024903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1498334940"/>
                    </a:ext>
                  </a:extLst>
                </a:gridCol>
                <a:gridCol w="645688">
                  <a:extLst>
                    <a:ext uri="{9D8B030D-6E8A-4147-A177-3AD203B41FA5}">
                      <a16:colId xmlns:a16="http://schemas.microsoft.com/office/drawing/2014/main" val="373116358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033082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27230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418.164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4321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383.367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7330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3101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4207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8340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0051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227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315146"/>
              </p:ext>
            </p:extLst>
          </p:nvPr>
        </p:nvGraphicFramePr>
        <p:xfrm>
          <a:off x="450457" y="1988841"/>
          <a:ext cx="4086000" cy="251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77522"/>
              </p:ext>
            </p:extLst>
          </p:nvPr>
        </p:nvGraphicFramePr>
        <p:xfrm>
          <a:off x="4632681" y="1988841"/>
          <a:ext cx="4036393" cy="252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078814"/>
              </p:ext>
            </p:extLst>
          </p:nvPr>
        </p:nvGraphicFramePr>
        <p:xfrm>
          <a:off x="505529" y="2204864"/>
          <a:ext cx="8026911" cy="3456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9319348"/>
              </p:ext>
            </p:extLst>
          </p:nvPr>
        </p:nvGraphicFramePr>
        <p:xfrm>
          <a:off x="500062" y="2060848"/>
          <a:ext cx="7920881" cy="3663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B7B33A-8F5F-48C2-9306-3629BE089A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072734"/>
              </p:ext>
            </p:extLst>
          </p:nvPr>
        </p:nvGraphicFramePr>
        <p:xfrm>
          <a:off x="571749" y="1772816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451056749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293577244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54822555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007065015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9553601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46143846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249469848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4104783949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349203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453855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43.623.163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454.213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4.216.397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76192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18.611.965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2.532.852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5220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4.442.796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238.266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21714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86652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04966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340.834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3867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408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232.835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52978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87182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1.001.744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3145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5905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728120D-6152-485E-BC05-2E78B63FB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516964"/>
              </p:ext>
            </p:extLst>
          </p:nvPr>
        </p:nvGraphicFramePr>
        <p:xfrm>
          <a:off x="534947" y="1816255"/>
          <a:ext cx="7997495" cy="1329035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1938553505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1080409358"/>
                    </a:ext>
                  </a:extLst>
                </a:gridCol>
                <a:gridCol w="3128008">
                  <a:extLst>
                    <a:ext uri="{9D8B030D-6E8A-4147-A177-3AD203B41FA5}">
                      <a16:colId xmlns:a16="http://schemas.microsoft.com/office/drawing/2014/main" val="2147576616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936703424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14745415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14636988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093652313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2627276985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1987257818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303368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0680563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43.623.163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454.213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4.216.397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628694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1.468.968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047175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277.690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40185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24.396.209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454.213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2.051.575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0036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418.164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7379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0447" y="1410601"/>
            <a:ext cx="798336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0448" y="764704"/>
            <a:ext cx="7963106" cy="610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1685AB7-872A-40EE-B296-444AA3DBF0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166633"/>
              </p:ext>
            </p:extLst>
          </p:nvPr>
        </p:nvGraphicFramePr>
        <p:xfrm>
          <a:off x="590450" y="1704275"/>
          <a:ext cx="7963103" cy="2161502"/>
        </p:xfrm>
        <a:graphic>
          <a:graphicData uri="http://schemas.openxmlformats.org/drawingml/2006/table">
            <a:tbl>
              <a:tblPr/>
              <a:tblGrid>
                <a:gridCol w="266860">
                  <a:extLst>
                    <a:ext uri="{9D8B030D-6E8A-4147-A177-3AD203B41FA5}">
                      <a16:colId xmlns:a16="http://schemas.microsoft.com/office/drawing/2014/main" val="1540055509"/>
                    </a:ext>
                  </a:extLst>
                </a:gridCol>
                <a:gridCol w="266860">
                  <a:extLst>
                    <a:ext uri="{9D8B030D-6E8A-4147-A177-3AD203B41FA5}">
                      <a16:colId xmlns:a16="http://schemas.microsoft.com/office/drawing/2014/main" val="2957436023"/>
                    </a:ext>
                  </a:extLst>
                </a:gridCol>
                <a:gridCol w="266860">
                  <a:extLst>
                    <a:ext uri="{9D8B030D-6E8A-4147-A177-3AD203B41FA5}">
                      <a16:colId xmlns:a16="http://schemas.microsoft.com/office/drawing/2014/main" val="2272708978"/>
                    </a:ext>
                  </a:extLst>
                </a:gridCol>
                <a:gridCol w="3010181">
                  <a:extLst>
                    <a:ext uri="{9D8B030D-6E8A-4147-A177-3AD203B41FA5}">
                      <a16:colId xmlns:a16="http://schemas.microsoft.com/office/drawing/2014/main" val="3006219225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529340444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663832612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1888738360"/>
                    </a:ext>
                  </a:extLst>
                </a:gridCol>
                <a:gridCol w="715185">
                  <a:extLst>
                    <a:ext uri="{9D8B030D-6E8A-4147-A177-3AD203B41FA5}">
                      <a16:colId xmlns:a16="http://schemas.microsoft.com/office/drawing/2014/main" val="2213548248"/>
                    </a:ext>
                  </a:extLst>
                </a:gridCol>
                <a:gridCol w="651138">
                  <a:extLst>
                    <a:ext uri="{9D8B030D-6E8A-4147-A177-3AD203B41FA5}">
                      <a16:colId xmlns:a16="http://schemas.microsoft.com/office/drawing/2014/main" val="2739912056"/>
                    </a:ext>
                  </a:extLst>
                </a:gridCol>
                <a:gridCol w="640464">
                  <a:extLst>
                    <a:ext uri="{9D8B030D-6E8A-4147-A177-3AD203B41FA5}">
                      <a16:colId xmlns:a16="http://schemas.microsoft.com/office/drawing/2014/main" val="1870967373"/>
                    </a:ext>
                  </a:extLst>
                </a:gridCol>
              </a:tblGrid>
              <a:tr h="1244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467026"/>
                  </a:ext>
                </a:extLst>
              </a:tr>
              <a:tr h="3809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474419"/>
                  </a:ext>
                </a:extLst>
              </a:tr>
              <a:tr h="1632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1.468.968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252090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1.306.150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9814678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653527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477994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746632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76950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718127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572102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097321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21032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125019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4355407"/>
                  </a:ext>
                </a:extLst>
              </a:tr>
              <a:tr h="1244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53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88D24F8-8D72-423D-AD84-E88AF5094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123233"/>
              </p:ext>
            </p:extLst>
          </p:nvPr>
        </p:nvGraphicFramePr>
        <p:xfrm>
          <a:off x="566189" y="1700808"/>
          <a:ext cx="7886701" cy="18236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403799994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016672573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29086481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56162830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14596943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4025845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989008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47067321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076766553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243573917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20016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802887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0619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224.637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1124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6634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7906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5568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140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2591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5022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58019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483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6" y="1406590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22377"/>
            <a:ext cx="8028145" cy="6058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5C8B6E9-54DC-449B-AA53-B889EAD58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667787"/>
              </p:ext>
            </p:extLst>
          </p:nvPr>
        </p:nvGraphicFramePr>
        <p:xfrm>
          <a:off x="557675" y="1745284"/>
          <a:ext cx="8028454" cy="3385166"/>
        </p:xfrm>
        <a:graphic>
          <a:graphicData uri="http://schemas.openxmlformats.org/drawingml/2006/table">
            <a:tbl>
              <a:tblPr/>
              <a:tblGrid>
                <a:gridCol w="259904">
                  <a:extLst>
                    <a:ext uri="{9D8B030D-6E8A-4147-A177-3AD203B41FA5}">
                      <a16:colId xmlns:a16="http://schemas.microsoft.com/office/drawing/2014/main" val="170207548"/>
                    </a:ext>
                  </a:extLst>
                </a:gridCol>
                <a:gridCol w="259904">
                  <a:extLst>
                    <a:ext uri="{9D8B030D-6E8A-4147-A177-3AD203B41FA5}">
                      <a16:colId xmlns:a16="http://schemas.microsoft.com/office/drawing/2014/main" val="156846613"/>
                    </a:ext>
                  </a:extLst>
                </a:gridCol>
                <a:gridCol w="259904">
                  <a:extLst>
                    <a:ext uri="{9D8B030D-6E8A-4147-A177-3AD203B41FA5}">
                      <a16:colId xmlns:a16="http://schemas.microsoft.com/office/drawing/2014/main" val="3157276137"/>
                    </a:ext>
                  </a:extLst>
                </a:gridCol>
                <a:gridCol w="3204624">
                  <a:extLst>
                    <a:ext uri="{9D8B030D-6E8A-4147-A177-3AD203B41FA5}">
                      <a16:colId xmlns:a16="http://schemas.microsoft.com/office/drawing/2014/main" val="177092834"/>
                    </a:ext>
                  </a:extLst>
                </a:gridCol>
                <a:gridCol w="696545">
                  <a:extLst>
                    <a:ext uri="{9D8B030D-6E8A-4147-A177-3AD203B41FA5}">
                      <a16:colId xmlns:a16="http://schemas.microsoft.com/office/drawing/2014/main" val="436045477"/>
                    </a:ext>
                  </a:extLst>
                </a:gridCol>
                <a:gridCol w="696545">
                  <a:extLst>
                    <a:ext uri="{9D8B030D-6E8A-4147-A177-3AD203B41FA5}">
                      <a16:colId xmlns:a16="http://schemas.microsoft.com/office/drawing/2014/main" val="306423070"/>
                    </a:ext>
                  </a:extLst>
                </a:gridCol>
                <a:gridCol w="696545">
                  <a:extLst>
                    <a:ext uri="{9D8B030D-6E8A-4147-A177-3AD203B41FA5}">
                      <a16:colId xmlns:a16="http://schemas.microsoft.com/office/drawing/2014/main" val="2266117788"/>
                    </a:ext>
                  </a:extLst>
                </a:gridCol>
                <a:gridCol w="696545">
                  <a:extLst>
                    <a:ext uri="{9D8B030D-6E8A-4147-A177-3AD203B41FA5}">
                      <a16:colId xmlns:a16="http://schemas.microsoft.com/office/drawing/2014/main" val="2641352415"/>
                    </a:ext>
                  </a:extLst>
                </a:gridCol>
                <a:gridCol w="634167">
                  <a:extLst>
                    <a:ext uri="{9D8B030D-6E8A-4147-A177-3AD203B41FA5}">
                      <a16:colId xmlns:a16="http://schemas.microsoft.com/office/drawing/2014/main" val="1590959850"/>
                    </a:ext>
                  </a:extLst>
                </a:gridCol>
                <a:gridCol w="623771">
                  <a:extLst>
                    <a:ext uri="{9D8B030D-6E8A-4147-A177-3AD203B41FA5}">
                      <a16:colId xmlns:a16="http://schemas.microsoft.com/office/drawing/2014/main" val="3033311349"/>
                    </a:ext>
                  </a:extLst>
                </a:gridCol>
              </a:tblGrid>
              <a:tr h="123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08088"/>
                  </a:ext>
                </a:extLst>
              </a:tr>
              <a:tr h="3787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498721"/>
                  </a:ext>
                </a:extLst>
              </a:tr>
              <a:tr h="1623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24.396.209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454.213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2.051.575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923897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4.638.485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618.698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133038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825.949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7063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42.730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226867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42.730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043055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087081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2967503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219126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340.825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316565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340.825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838235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98549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120380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40451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007206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19.554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263902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1.001.744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862474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1.001.744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019365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225.605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687997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942003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553.366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201946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7438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082159"/>
                  </a:ext>
                </a:extLst>
              </a:tr>
              <a:tr h="123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61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3864</TotalTime>
  <Words>1824</Words>
  <Application>Microsoft Office PowerPoint</Application>
  <PresentationFormat>Presentación en pantalla (4:3)</PresentationFormat>
  <Paragraphs>931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FEBRERO DE 2021 PARTIDA 14:  MINISTERIO DE BIENES NACIONALES</vt:lpstr>
      <vt:lpstr>Presentación de PowerPoint</vt:lpstr>
      <vt:lpstr>Presentación de PowerPoint</vt:lpstr>
      <vt:lpstr>Presentación de PowerPoint</vt:lpstr>
      <vt:lpstr>EJECUCIÓN ACUMULADA DE GASTOS A FEBRERO DE 2021  PARTIDA 14 MINISTERIO DE BIENES NACIONALES</vt:lpstr>
      <vt:lpstr>EJECUCIÓN ACUMULADA DE GASTOS A FEBRERO DE 2021  PARTIDA 14 RESUMEN POR CAPÍTULOS</vt:lpstr>
      <vt:lpstr>EJECUCIÓN ACUMULADA DE GASTOS A FEBRERO DE 2021  PARTIDA 14. CAPÍTULO 01. PROGRAMA 01: SUBSECRETARÍA DE BIENES NACIONALES </vt:lpstr>
      <vt:lpstr>EJECUCIÓN ACUMULADA DE GASTOS A FEBRERO DE 2021  PARTIDA 14. CAPÍTULO 01. PROGRAMA 03: REGULARIZACIÓN DE LA PROPIEDAD RAÍZ</vt:lpstr>
      <vt:lpstr>EJECUCIÓN ACUMULADA DE GASTOS A FEBRERO DE 2021  PARTIDA 14. CAPÍTULO 01. PROGRAMA 04: ADMINISTRACIÓN DE BIENES</vt:lpstr>
      <vt:lpstr>EJECUCIÓN ACUMULADA DE GASTOS A FEBRERO DE 2021  PARTIDA 14. CAPÍTULO 01. PROGRAMA 04: ADMINISTRACIÓN DE BIENES</vt:lpstr>
      <vt:lpstr>EJECUCIÓN ACUMULADA DE GASTOS A FEBRERO DE 2021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264</cp:revision>
  <cp:lastPrinted>2019-10-14T13:03:08Z</cp:lastPrinted>
  <dcterms:created xsi:type="dcterms:W3CDTF">2016-06-23T13:38:47Z</dcterms:created>
  <dcterms:modified xsi:type="dcterms:W3CDTF">2021-04-14T20:57:55Z</dcterms:modified>
</cp:coreProperties>
</file>