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22" r:id="rId17"/>
    <p:sldId id="323" r:id="rId18"/>
    <p:sldId id="324" r:id="rId19"/>
    <p:sldId id="325" r:id="rId20"/>
    <p:sldId id="326" r:id="rId21"/>
    <p:sldId id="319" r:id="rId22"/>
    <p:sldId id="332" r:id="rId23"/>
    <p:sldId id="334" r:id="rId24"/>
    <p:sldId id="331" r:id="rId25"/>
    <p:sldId id="330" r:id="rId26"/>
    <p:sldId id="329" r:id="rId27"/>
    <p:sldId id="328" r:id="rId28"/>
    <p:sldId id="336" r:id="rId29"/>
    <p:sldId id="335" r:id="rId30"/>
    <p:sldId id="337" r:id="rId31"/>
    <p:sldId id="327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8D-4B97-9033-BB80355C3240}"/>
            </c:ext>
          </c:extLst>
        </c:ser>
        <c:ser>
          <c:idx val="0"/>
          <c:order val="1"/>
          <c:tx>
            <c:strRef>
              <c:f>'Partida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8D-4B97-9033-BB80355C3240}"/>
            </c:ext>
          </c:extLst>
        </c:ser>
        <c:ser>
          <c:idx val="1"/>
          <c:order val="2"/>
          <c:tx>
            <c:strRef>
              <c:f>'Partida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38D-4B97-9033-BB80355C3240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8D-4B97-9033-BB80355C3240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8D-4B97-9033-BB80355C3240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8D-4B97-9033-BB80355C3240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8D-4B97-9033-BB80355C3240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D-4B97-9033-BB80355C3240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D-4B97-9033-BB80355C3240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D-4B97-9033-BB80355C3240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D-4B97-9033-BB80355C3240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8D-4B97-9033-BB80355C3240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8D-4B97-9033-BB80355C32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13'!$D$24:$E$24</c:f>
              <c:numCache>
                <c:formatCode>0.0%</c:formatCode>
                <c:ptCount val="2"/>
                <c:pt idx="0">
                  <c:v>4.0323206726136269E-2</c:v>
                </c:pt>
                <c:pt idx="1">
                  <c:v>0.12253255703017579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38D-4B97-9033-BB80355C32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8964800"/>
        <c:axId val="328969504"/>
      </c:lineChart>
      <c:catAx>
        <c:axId val="32896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9504"/>
        <c:crosses val="autoZero"/>
        <c:auto val="1"/>
        <c:lblAlgn val="ctr"/>
        <c:lblOffset val="100"/>
        <c:noMultiLvlLbl val="0"/>
      </c:catAx>
      <c:valAx>
        <c:axId val="328969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4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F-4F13-AF38-6B02AAE1EA0B}"/>
            </c:ext>
          </c:extLst>
        </c:ser>
        <c:ser>
          <c:idx val="0"/>
          <c:order val="1"/>
          <c:tx>
            <c:strRef>
              <c:f>'Partida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BF-4F13-AF38-6B02AAE1EA0B}"/>
            </c:ext>
          </c:extLst>
        </c:ser>
        <c:ser>
          <c:idx val="1"/>
          <c:order val="2"/>
          <c:tx>
            <c:strRef>
              <c:f>'Partida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BF-4F13-AF38-6B02AAE1EA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13'!$D$31:$E$31</c:f>
              <c:numCache>
                <c:formatCode>0.0%</c:formatCode>
                <c:ptCount val="2"/>
                <c:pt idx="0">
                  <c:v>4.0323206726136269E-2</c:v>
                </c:pt>
                <c:pt idx="1">
                  <c:v>8.3396072917030939E-2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BF-4F13-AF38-6B02AAE1EA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8965192"/>
        <c:axId val="328969896"/>
      </c:barChart>
      <c:catAx>
        <c:axId val="32896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9896"/>
        <c:crosses val="autoZero"/>
        <c:auto val="1"/>
        <c:lblAlgn val="ctr"/>
        <c:lblOffset val="100"/>
        <c:noMultiLvlLbl val="0"/>
      </c:catAx>
      <c:valAx>
        <c:axId val="328969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51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564382"/>
              </p:ext>
            </p:extLst>
          </p:nvPr>
        </p:nvGraphicFramePr>
        <p:xfrm>
          <a:off x="458476" y="1988841"/>
          <a:ext cx="8210796" cy="374441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7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561.420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94295"/>
              </p:ext>
            </p:extLst>
          </p:nvPr>
        </p:nvGraphicFramePr>
        <p:xfrm>
          <a:off x="566872" y="1821161"/>
          <a:ext cx="8119926" cy="4684450"/>
        </p:xfrm>
        <a:graphic>
          <a:graphicData uri="http://schemas.openxmlformats.org/drawingml/2006/table">
            <a:tbl>
              <a:tblPr/>
              <a:tblGrid>
                <a:gridCol w="81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6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301.482.863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25.341.293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6.101.155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772.974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8.138.543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8.138.543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755.459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616.020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4.540.451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2.089.356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84.590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9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60096"/>
              </p:ext>
            </p:extLst>
          </p:nvPr>
        </p:nvGraphicFramePr>
        <p:xfrm>
          <a:off x="516740" y="1753084"/>
          <a:ext cx="8197398" cy="4600833"/>
        </p:xfrm>
        <a:graphic>
          <a:graphicData uri="http://schemas.openxmlformats.org/drawingml/2006/table">
            <a:tbl>
              <a:tblPr/>
              <a:tblGrid>
                <a:gridCol w="821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36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6.106.046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6.106.046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4.387.663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1.699.479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1.638.581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1.638.581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634.940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441.557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444.801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04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2.345.495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2.345.495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09016"/>
              </p:ext>
            </p:extLst>
          </p:nvPr>
        </p:nvGraphicFramePr>
        <p:xfrm>
          <a:off x="445266" y="2682628"/>
          <a:ext cx="8268873" cy="2026206"/>
        </p:xfrm>
        <a:graphic>
          <a:graphicData uri="http://schemas.openxmlformats.org/drawingml/2006/table">
            <a:tbl>
              <a:tblPr/>
              <a:tblGrid>
                <a:gridCol w="82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1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1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8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808512"/>
              </p:ext>
            </p:extLst>
          </p:nvPr>
        </p:nvGraphicFramePr>
        <p:xfrm>
          <a:off x="518864" y="1701747"/>
          <a:ext cx="8167935" cy="461734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4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5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4.797.446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4869790,0%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23710,0%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23710,0%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05907"/>
              </p:ext>
            </p:extLst>
          </p:nvPr>
        </p:nvGraphicFramePr>
        <p:xfrm>
          <a:off x="553836" y="2359120"/>
          <a:ext cx="8132962" cy="1789959"/>
        </p:xfrm>
        <a:graphic>
          <a:graphicData uri="http://schemas.openxmlformats.org/drawingml/2006/table">
            <a:tbl>
              <a:tblPr/>
              <a:tblGrid>
                <a:gridCol w="81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8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8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9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3.662.275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62811"/>
              </p:ext>
            </p:extLst>
          </p:nvPr>
        </p:nvGraphicFramePr>
        <p:xfrm>
          <a:off x="592988" y="2114368"/>
          <a:ext cx="8093813" cy="304282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1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47526"/>
              </p:ext>
            </p:extLst>
          </p:nvPr>
        </p:nvGraphicFramePr>
        <p:xfrm>
          <a:off x="508033" y="2396742"/>
          <a:ext cx="8167942" cy="2904463"/>
        </p:xfrm>
        <a:graphic>
          <a:graphicData uri="http://schemas.openxmlformats.org/drawingml/2006/table">
            <a:tbl>
              <a:tblPr/>
              <a:tblGrid>
                <a:gridCol w="81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1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0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4.011.695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2.776.456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288.365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946.874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9468740,0%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75175"/>
              </p:ext>
            </p:extLst>
          </p:nvPr>
        </p:nvGraphicFramePr>
        <p:xfrm>
          <a:off x="454958" y="2041672"/>
          <a:ext cx="8210796" cy="294882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0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4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5225880,0%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3521"/>
              </p:ext>
            </p:extLst>
          </p:nvPr>
        </p:nvGraphicFramePr>
        <p:xfrm>
          <a:off x="518864" y="2064550"/>
          <a:ext cx="8167934" cy="3092641"/>
        </p:xfrm>
        <a:graphic>
          <a:graphicData uri="http://schemas.openxmlformats.org/drawingml/2006/table">
            <a:tbl>
              <a:tblPr/>
              <a:tblGrid>
                <a:gridCol w="825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3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4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37134"/>
              </p:ext>
            </p:extLst>
          </p:nvPr>
        </p:nvGraphicFramePr>
        <p:xfrm>
          <a:off x="518864" y="2181652"/>
          <a:ext cx="8167935" cy="244235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3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1.271.128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20753"/>
              </p:ext>
            </p:extLst>
          </p:nvPr>
        </p:nvGraphicFramePr>
        <p:xfrm>
          <a:off x="518864" y="2420890"/>
          <a:ext cx="8167935" cy="273629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5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5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44167"/>
              </p:ext>
            </p:extLst>
          </p:nvPr>
        </p:nvGraphicFramePr>
        <p:xfrm>
          <a:off x="518864" y="2492900"/>
          <a:ext cx="8167935" cy="28361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0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2.303.728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725.262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725.262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781182"/>
              </p:ext>
            </p:extLst>
          </p:nvPr>
        </p:nvGraphicFramePr>
        <p:xfrm>
          <a:off x="533397" y="2206277"/>
          <a:ext cx="8167935" cy="251781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5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23.248.587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18.085.781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4.953.925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34.216.075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19.181.451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10.526.422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7.768.240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7.768.240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823596"/>
              </p:ext>
            </p:extLst>
          </p:nvPr>
        </p:nvGraphicFramePr>
        <p:xfrm>
          <a:off x="518864" y="2402400"/>
          <a:ext cx="8167935" cy="252128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1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2.892.157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132480"/>
              </p:ext>
            </p:extLst>
          </p:nvPr>
        </p:nvGraphicFramePr>
        <p:xfrm>
          <a:off x="518865" y="2116528"/>
          <a:ext cx="8148814" cy="3422486"/>
        </p:xfrm>
        <a:graphic>
          <a:graphicData uri="http://schemas.openxmlformats.org/drawingml/2006/table">
            <a:tbl>
              <a:tblPr/>
              <a:tblGrid>
                <a:gridCol w="81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1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1.784.289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92946"/>
              </p:ext>
            </p:extLst>
          </p:nvPr>
        </p:nvGraphicFramePr>
        <p:xfrm>
          <a:off x="515075" y="2671481"/>
          <a:ext cx="8171725" cy="2037353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3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5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4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292770"/>
              </p:ext>
            </p:extLst>
          </p:nvPr>
        </p:nvGraphicFramePr>
        <p:xfrm>
          <a:off x="518864" y="2587049"/>
          <a:ext cx="8167935" cy="156203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8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6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2.463.896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2.463.896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79363"/>
              </p:ext>
            </p:extLst>
          </p:nvPr>
        </p:nvGraphicFramePr>
        <p:xfrm>
          <a:off x="518864" y="2429730"/>
          <a:ext cx="8167935" cy="171934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31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9034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22247"/>
              </p:ext>
            </p:extLst>
          </p:nvPr>
        </p:nvGraphicFramePr>
        <p:xfrm>
          <a:off x="518864" y="2204866"/>
          <a:ext cx="8167935" cy="252027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3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9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597424"/>
              </p:ext>
            </p:extLst>
          </p:nvPr>
        </p:nvGraphicFramePr>
        <p:xfrm>
          <a:off x="539552" y="1614486"/>
          <a:ext cx="8147248" cy="3974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5" y="637287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07440"/>
              </p:ext>
            </p:extLst>
          </p:nvPr>
        </p:nvGraphicFramePr>
        <p:xfrm>
          <a:off x="517795" y="1825734"/>
          <a:ext cx="8169004" cy="4418353"/>
        </p:xfrm>
        <a:graphic>
          <a:graphicData uri="http://schemas.openxmlformats.org/drawingml/2006/table">
            <a:tbl>
              <a:tblPr/>
              <a:tblGrid>
                <a:gridCol w="818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4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11.931.276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875.157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10.537.000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10.537.000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22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10.537.000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078045"/>
              </p:ext>
            </p:extLst>
          </p:nvPr>
        </p:nvGraphicFramePr>
        <p:xfrm>
          <a:off x="466600" y="1609724"/>
          <a:ext cx="8220200" cy="405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50314"/>
              </p:ext>
            </p:extLst>
          </p:nvPr>
        </p:nvGraphicFramePr>
        <p:xfrm>
          <a:off x="606313" y="2189768"/>
          <a:ext cx="7638096" cy="3061798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879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782.184.289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25.805.083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95.843.041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220.993.871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5.284.103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33.124.249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93.435.212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35.261.399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13.158.465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811631,7%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161.890.545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3.822.709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3.715.085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-72.399.446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16030017,0%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39511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7C03F2-1568-4DE8-B0F9-AB7C0177C5BD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2314446177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1555720911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628528286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680756475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515213194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266743869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675086459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2955893759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93867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66768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6.498.543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19600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1.455.553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55869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5.042.990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28308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595.686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47162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301.482.863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25.341.293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22853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2535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18.817.705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0077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25377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3.662.275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25246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1.886.394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0571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4.011.695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5367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2138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883.304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49041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1.271.128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090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114.005.705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2.114.259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32.609.841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0133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07736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3.515.669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1375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55.888.131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20.465.994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23.248.587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9623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16.897.632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-730.331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2.892.157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0866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20.426.540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2.782.815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73926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170.613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862258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47495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99312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81.775.232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11.931.276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56957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37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49969"/>
              </p:ext>
            </p:extLst>
          </p:nvPr>
        </p:nvGraphicFramePr>
        <p:xfrm>
          <a:off x="467544" y="2126874"/>
          <a:ext cx="8281779" cy="3966415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96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459.215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9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9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259971"/>
              </p:ext>
            </p:extLst>
          </p:nvPr>
        </p:nvGraphicFramePr>
        <p:xfrm>
          <a:off x="561321" y="2348878"/>
          <a:ext cx="8210797" cy="331237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45492"/>
              </p:ext>
            </p:extLst>
          </p:nvPr>
        </p:nvGraphicFramePr>
        <p:xfrm>
          <a:off x="395538" y="2204864"/>
          <a:ext cx="8289498" cy="3096341"/>
        </p:xfrm>
        <a:graphic>
          <a:graphicData uri="http://schemas.openxmlformats.org/drawingml/2006/table">
            <a:tbl>
              <a:tblPr/>
              <a:tblGrid>
                <a:gridCol w="8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3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5.042.990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5.042.990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2.867.025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746.321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4025</TotalTime>
  <Words>5774</Words>
  <Application>Microsoft Office PowerPoint</Application>
  <PresentationFormat>Presentación en pantalla (4:3)</PresentationFormat>
  <Paragraphs>3165</Paragraphs>
  <Slides>30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FEBRERO DE 2021 PARTIDA 13: MINISTERIO DE AGRICULTURA</vt:lpstr>
      <vt:lpstr>COMPORTAMIENTO DE LA EJECUCIÓN ACUMULADA DE GASTOS A FEBRERO DE 2021  PARTIDA 13 MINISTERIO DE AGRICULTURA</vt:lpstr>
      <vt:lpstr>COMPORTAMIENTO DE LA EJECUCIÓN ACUMULADA DE GASTOS A FEBRERO DE 2021  PARTIDA 13 MINISTERIO DE AGRICULTURA</vt:lpstr>
      <vt:lpstr>COMPORTAMIENTO DE LA EJECUCIÓN ACUMULADA DE GASTOS A FEBRERO DE 2021  PARTIDA 13 MINISTERIO DE AGRICULTURA</vt:lpstr>
      <vt:lpstr>EJECUCIÓN ACUMULADA DE GASTOS A FEBRERO DE 2021 PARTIDA 13 MINISTERIO DE AGRICULTURA</vt:lpstr>
      <vt:lpstr>EJECUCIÓN ACUMULADA DE GASTOS A FEBRERO DE 2021  PARTIDA 13 MINISTERIO DE AGRICULTURA RESUMEN POR CAPÍTULOS</vt:lpstr>
      <vt:lpstr>EJECUCIÓN ACUMULADA DE GASTOS A FEBRERO DE 2021  PARTIDA 13. CAPÍTULO 01. PROGRAMA 01:  SUBSECRETARÍA DE AGRICULTURA</vt:lpstr>
      <vt:lpstr>EJECUCIÓN ACUMULADA DE GASTOS A FEBRERO DE 2021  PARTIDA 13. CAPÍTULO 01. PROGRAMA 01:  SUBSECRETARÍA DE AGRICULTURA</vt:lpstr>
      <vt:lpstr>EJECUCIÓN ACUMULADA DE GASTOS A FEBRERO DE 2021  PARTIDA 13. CAPÍTULO 01. PROGRAMA 02:  INVESTIGACIÓN E INNOVACIÓN TECNOLÓGICA SILVOAGROPECUARIA</vt:lpstr>
      <vt:lpstr>EJECUCIÓN ACUMULADA DE GASTOS A FEBRERO DE 2021  PARTIDA 13. CAPÍTULO 02. PROGRAMA 01:  OFICINA DE ESTUDIOS Y POLÍTICAS AGRARIAS</vt:lpstr>
      <vt:lpstr>EJECUCIÓN ACUMULADA DE GASTOS A FEBRERO DE 2021  PARTIDA 13. CAPÍTULO 03. PROGRAMA 01:  INSTITUTO DE DESARROLLO AGROPECUARIO</vt:lpstr>
      <vt:lpstr>EJECUCIÓN ACUMULADA DE GASTOS A FEBRERO DE 2021  PARTIDA 13. CAPÍTULO 03. PROGRAMA 01:  INSTITUTO DE DESARROLLO AGROPECUARIO</vt:lpstr>
      <vt:lpstr>EJECUCIÓN ACUMULADA DE GASTOS A FEBRERO DE 2021  PARTIDA 13. CAPÍTULO 03. PROGRAMA:  INSTITUTO DE DESARROLLO  AGROPECUARIO FET COVID-19</vt:lpstr>
      <vt:lpstr>EJECUCIÓN ACUMULADA DE GASTOS A FEBRERO DE 2021  PARTIDA 13. CAPÍTULO 04. PROGRAMA 01:  SERVICIO AGRÍCOLA Y GANADERO</vt:lpstr>
      <vt:lpstr>EJECUCIÓN ACUMULADA DE GASTOS A FEBRERO DE 2021  PARTIDA 13. CAPÍTULO 04. PROGRAMA 04:  INSPECCIONES EXPORTACIONES SILVOAGROPECUARIAS</vt:lpstr>
      <vt:lpstr>EJECUCIÓN ACUMULADA DE GASTOS A FEBRERO DE 2021  PARTIDA 13. CAPÍTULO 04. PROGRAMA 05:  PROGRAMA DESARROLLO GANADERO</vt:lpstr>
      <vt:lpstr>EJECUCIÓN ACUMULADA DE GASTOS A FEBRERO DE 2021  PARTIDA 13. CAPÍTULO 04. PROGRAMA 06:  VIGILANCIA Y CONTROL SILVOAGRÍCOLA</vt:lpstr>
      <vt:lpstr>EJECUCIÓN ACUMULADA DE GASTOS A FEBRERO DE 2021  PARTIDA 13. CAPÍTULO 04. PROGRAMA 07:  PROGRAMA DE CONTROLES FRONTERIZOS</vt:lpstr>
      <vt:lpstr>EJECUCIÓN ACUMULADA DE GASTOS A FEBRERO DE 2021  PARTIDA 13. CAPÍTULO 04. PROGRAMA 08:  PROGRAMA GESTIÓN Y CONSERVACIÓN DE RECURSOS NATURALES RENOVABLES</vt:lpstr>
      <vt:lpstr>EJECUCIÓN ACUMULADA DE GASTOS A FEBRERO DE 2021  PARTIDA 13. CAPÍTULO 04. PROGRAMA 09:  LABORATORIOS</vt:lpstr>
      <vt:lpstr>EJECUCIÓN ACUMULADA DE GASTOS A FEBRERO DE 2021  PARTIDA 13. PROGRAMA:  GESTIÓN FORESTAL FET COVID-19</vt:lpstr>
      <vt:lpstr>EJECUCIÓN ACUMULADA DE GASTOS A FEBRERO DE 2021  PARTIDA 13. CAPÍTULO 05. PROGRAMA 01:  CORPORACIÓN NACIONAL FORESTAL</vt:lpstr>
      <vt:lpstr>EJECUCIÓN ACUMULADA DE GASTOS A FEBRERO DE 2021  PARTIDA 13. CAPÍTULO 05. PROGRAMA 03:  PROGRAMA DE MANEJO DEL FUEGO</vt:lpstr>
      <vt:lpstr>EJECUCIÓN ACUMULADA DE GASTOS A FEBRERO DE 2021  PARTIDA 13. CAPÍTULO 05. PROGRAMA 04:  ÁREAS SILVESTRES PROTEGIDAS</vt:lpstr>
      <vt:lpstr>EJECUCIÓN ACUMULADA DE GASTOS A FEBRERO DE 2021  PARTIDA 13. CAPÍTULO 05. PROGRAMA 05:  GESTIÓN FORESTAL</vt:lpstr>
      <vt:lpstr>EJECUCIÓN ACUMULADA DE GASTOS A FEBRERO DE 2021  PARTIDA 13. CAPÍTULO 05. PROGRAMA 06:  PROGRAMA  DE ARBORIZACIÓN URBANA</vt:lpstr>
      <vt:lpstr>EJECUCIÓN ACUMULADA DE GASTOS A FEBRERO DE 2021  PARTIDA 13. PROGRAMA:  PROGRAMAS DE EMPLEOS</vt:lpstr>
      <vt:lpstr>EJECUCIÓN ACUMULADA DE GASTOS A FEBRERO DE 2021  PARTIDA 13. PROGRAMA:  AREAS SILVESTRES PROTEGIDAS FET COVID-19</vt:lpstr>
      <vt:lpstr>EJECUCIÓN ACUMULADA DE GASTOS A FEBRERO DE 2021  PARTIDA 13. PROGRAMA:  COMISIÓN NACIONAL DE RIEGO FET COVID-19</vt:lpstr>
      <vt:lpstr>EJECUCIÓN ACUMULADA DE GASTOS A FEBRERO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325</cp:revision>
  <cp:lastPrinted>2019-06-03T14:10:49Z</cp:lastPrinted>
  <dcterms:created xsi:type="dcterms:W3CDTF">2016-06-23T13:38:47Z</dcterms:created>
  <dcterms:modified xsi:type="dcterms:W3CDTF">2021-08-09T20:29:48Z</dcterms:modified>
</cp:coreProperties>
</file>