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8" r:id="rId19"/>
    <p:sldId id="334" r:id="rId20"/>
    <p:sldId id="335" r:id="rId21"/>
    <p:sldId id="329" r:id="rId22"/>
    <p:sldId id="333" r:id="rId23"/>
    <p:sldId id="332" r:id="rId24"/>
    <p:sldId id="331" r:id="rId25"/>
    <p:sldId id="330" r:id="rId26"/>
    <p:sldId id="324" r:id="rId27"/>
    <p:sldId id="336" r:id="rId28"/>
    <p:sldId id="325" r:id="rId29"/>
    <p:sldId id="337" r:id="rId30"/>
    <p:sldId id="326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7-4104-808B-60D3BDE4B8BB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7-4104-808B-60D3BDE4B8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44-46E9-9605-6295174A7E89}"/>
            </c:ext>
          </c:extLst>
        </c:ser>
        <c:ser>
          <c:idx val="1"/>
          <c:order val="1"/>
          <c:tx>
            <c:strRef>
              <c:f>'Partida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44-46E9-9605-6295174A7E89}"/>
            </c:ext>
          </c:extLst>
        </c:ser>
        <c:ser>
          <c:idx val="2"/>
          <c:order val="2"/>
          <c:tx>
            <c:strRef>
              <c:f>'Partida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44-46E9-9605-6295174A7E89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44-46E9-9605-6295174A7E89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44-46E9-9605-6295174A7E89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44-46E9-9605-6295174A7E89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44-46E9-9605-6295174A7E89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44-46E9-9605-6295174A7E89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F44-46E9-9605-6295174A7E89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F44-46E9-9605-6295174A7E89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F44-46E9-9605-6295174A7E89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44-46E9-9605-6295174A7E89}"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F44-46E9-9605-6295174A7E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12'!$D$33:$E$33</c:f>
              <c:numCache>
                <c:formatCode>0.0%</c:formatCode>
                <c:ptCount val="2"/>
                <c:pt idx="0">
                  <c:v>6.9664206993816383E-2</c:v>
                </c:pt>
                <c:pt idx="1">
                  <c:v>6.2158422963842282E-2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F44-46E9-9605-6295174A7E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0281304"/>
        <c:axId val="430273856"/>
      </c:barChart>
      <c:catAx>
        <c:axId val="43028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73856"/>
        <c:crosses val="autoZero"/>
        <c:auto val="1"/>
        <c:lblAlgn val="ctr"/>
        <c:lblOffset val="100"/>
        <c:noMultiLvlLbl val="0"/>
      </c:catAx>
      <c:valAx>
        <c:axId val="4302738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8130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D3-4615-8309-F7C76EEA7D7B}"/>
            </c:ext>
          </c:extLst>
        </c:ser>
        <c:ser>
          <c:idx val="1"/>
          <c:order val="1"/>
          <c:tx>
            <c:strRef>
              <c:f>'Partida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D3-4615-8309-F7C76EEA7D7B}"/>
            </c:ext>
          </c:extLst>
        </c:ser>
        <c:ser>
          <c:idx val="2"/>
          <c:order val="2"/>
          <c:tx>
            <c:strRef>
              <c:f>'Partida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D3-4615-8309-F7C76EEA7D7B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D3-4615-8309-F7C76EEA7D7B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D3-4615-8309-F7C76EEA7D7B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D3-4615-8309-F7C76EEA7D7B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D3-4615-8309-F7C76EEA7D7B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D3-4615-8309-F7C76EEA7D7B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D3-4615-8309-F7C76EEA7D7B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D3-4615-8309-F7C76EEA7D7B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D3-4615-8309-F7C76EEA7D7B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D3-4615-8309-F7C76EEA7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12'!$D$26:$E$26</c:f>
              <c:numCache>
                <c:formatCode>0.0%</c:formatCode>
                <c:ptCount val="2"/>
                <c:pt idx="0">
                  <c:v>6.9664206993816383E-2</c:v>
                </c:pt>
                <c:pt idx="1">
                  <c:v>0.13178777054440402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3D3-4615-8309-F7C76EEA7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0278168"/>
        <c:axId val="430274640"/>
      </c:lineChart>
      <c:catAx>
        <c:axId val="43027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74640"/>
        <c:crosses val="autoZero"/>
        <c:auto val="1"/>
        <c:lblAlgn val="ctr"/>
        <c:lblOffset val="100"/>
        <c:noMultiLvlLbl val="0"/>
      </c:catAx>
      <c:valAx>
        <c:axId val="4302746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02781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76724"/>
              </p:ext>
            </p:extLst>
          </p:nvPr>
        </p:nvGraphicFramePr>
        <p:xfrm>
          <a:off x="474239" y="1844825"/>
          <a:ext cx="8210797" cy="394284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5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6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9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28.371.407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3.642.060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1.441.868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971196"/>
              </p:ext>
            </p:extLst>
          </p:nvPr>
        </p:nvGraphicFramePr>
        <p:xfrm>
          <a:off x="476004" y="1855103"/>
          <a:ext cx="8210796" cy="3985795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5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157.622.656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34.883.352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2.041.182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9.524.739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9.524.739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2288737,3%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2288737,3%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33169"/>
              </p:ext>
            </p:extLst>
          </p:nvPr>
        </p:nvGraphicFramePr>
        <p:xfrm>
          <a:off x="530868" y="1772813"/>
          <a:ext cx="8149819" cy="4464499"/>
        </p:xfrm>
        <a:graphic>
          <a:graphicData uri="http://schemas.openxmlformats.org/drawingml/2006/table">
            <a:tbl>
              <a:tblPr/>
              <a:tblGrid>
                <a:gridCol w="816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2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5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5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5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1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9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8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1.336.975.825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197.101.588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14.662.390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740.689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793.303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425.938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411.447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101.383.549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101.208.171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79.095,7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79.095,7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5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50270"/>
              </p:ext>
            </p:extLst>
          </p:nvPr>
        </p:nvGraphicFramePr>
        <p:xfrm>
          <a:off x="509462" y="1855116"/>
          <a:ext cx="8177337" cy="4094166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5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3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85.101.549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15.525.976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8.949.312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5.430,4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5.430,4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0567"/>
              </p:ext>
            </p:extLst>
          </p:nvPr>
        </p:nvGraphicFramePr>
        <p:xfrm>
          <a:off x="518864" y="1988842"/>
          <a:ext cx="8167935" cy="400774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1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5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66.468.946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22.360.589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10.943.486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-84.750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10.943.486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1059024,6%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1059024,6%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73424"/>
              </p:ext>
            </p:extLst>
          </p:nvPr>
        </p:nvGraphicFramePr>
        <p:xfrm>
          <a:off x="518863" y="2060848"/>
          <a:ext cx="8167936" cy="3412195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33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5.200.191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605.393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20.710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38347"/>
              </p:ext>
            </p:extLst>
          </p:nvPr>
        </p:nvGraphicFramePr>
        <p:xfrm>
          <a:off x="518862" y="2114366"/>
          <a:ext cx="8093813" cy="3503651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6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9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149.371.416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27.638.466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2027510,9%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2027510,9%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6808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537" y="728769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632867"/>
              </p:ext>
            </p:extLst>
          </p:nvPr>
        </p:nvGraphicFramePr>
        <p:xfrm>
          <a:off x="592988" y="2395194"/>
          <a:ext cx="8074360" cy="2113926"/>
        </p:xfrm>
        <a:graphic>
          <a:graphicData uri="http://schemas.openxmlformats.org/drawingml/2006/table">
            <a:tbl>
              <a:tblPr/>
              <a:tblGrid>
                <a:gridCol w="808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9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9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44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9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41322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71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648262"/>
              </p:ext>
            </p:extLst>
          </p:nvPr>
        </p:nvGraphicFramePr>
        <p:xfrm>
          <a:off x="518860" y="2576432"/>
          <a:ext cx="8093815" cy="1860681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22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6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366381"/>
              </p:ext>
            </p:extLst>
          </p:nvPr>
        </p:nvGraphicFramePr>
        <p:xfrm>
          <a:off x="518860" y="2074932"/>
          <a:ext cx="8093815" cy="3293543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1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6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612.663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98.323.696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612.663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1.075.844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1.075.844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97.247.852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97.247.852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612.663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229802"/>
              </p:ext>
            </p:extLst>
          </p:nvPr>
        </p:nvGraphicFramePr>
        <p:xfrm>
          <a:off x="528176" y="1607343"/>
          <a:ext cx="8078247" cy="44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46250"/>
              </p:ext>
            </p:extLst>
          </p:nvPr>
        </p:nvGraphicFramePr>
        <p:xfrm>
          <a:off x="518862" y="2204859"/>
          <a:ext cx="8093813" cy="316361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00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9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366.233.358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366.181.733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366.181.733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236600"/>
              </p:ext>
            </p:extLst>
          </p:nvPr>
        </p:nvGraphicFramePr>
        <p:xfrm>
          <a:off x="518862" y="2492895"/>
          <a:ext cx="8093813" cy="259228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94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5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8455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70876"/>
              </p:ext>
            </p:extLst>
          </p:nvPr>
        </p:nvGraphicFramePr>
        <p:xfrm>
          <a:off x="608456" y="2058569"/>
          <a:ext cx="8004220" cy="2661837"/>
        </p:xfrm>
        <a:graphic>
          <a:graphicData uri="http://schemas.openxmlformats.org/drawingml/2006/table">
            <a:tbl>
              <a:tblPr/>
              <a:tblGrid>
                <a:gridCol w="801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4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9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9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8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0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4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1.774.958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44.504.716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44.504.716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0" y="51857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85188"/>
              </p:ext>
            </p:extLst>
          </p:nvPr>
        </p:nvGraphicFramePr>
        <p:xfrm>
          <a:off x="518862" y="2297098"/>
          <a:ext cx="8093816" cy="2140012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2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6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83585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523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82076"/>
              </p:ext>
            </p:extLst>
          </p:nvPr>
        </p:nvGraphicFramePr>
        <p:xfrm>
          <a:off x="518860" y="2573114"/>
          <a:ext cx="8093815" cy="150395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9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63766"/>
              </p:ext>
            </p:extLst>
          </p:nvPr>
        </p:nvGraphicFramePr>
        <p:xfrm>
          <a:off x="476000" y="1912154"/>
          <a:ext cx="8167941" cy="4094807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714.670.494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130.310.358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30.825.076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30.825.076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74.195.931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74.195.931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74.195.931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2359120,5%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19168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64163"/>
              </p:ext>
            </p:extLst>
          </p:nvPr>
        </p:nvGraphicFramePr>
        <p:xfrm>
          <a:off x="476001" y="2445936"/>
          <a:ext cx="8167941" cy="1964372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63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125277"/>
              </p:ext>
            </p:extLst>
          </p:nvPr>
        </p:nvGraphicFramePr>
        <p:xfrm>
          <a:off x="476004" y="1892951"/>
          <a:ext cx="8210795" cy="407567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2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20.971.202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4.377.601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193776,8%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3720" y="165371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11739"/>
              </p:ext>
            </p:extLst>
          </p:nvPr>
        </p:nvGraphicFramePr>
        <p:xfrm>
          <a:off x="476004" y="2348881"/>
          <a:ext cx="8210795" cy="280830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99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0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816797"/>
              </p:ext>
            </p:extLst>
          </p:nvPr>
        </p:nvGraphicFramePr>
        <p:xfrm>
          <a:off x="476001" y="2114363"/>
          <a:ext cx="8093813" cy="340286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6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8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282.348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861016"/>
              </p:ext>
            </p:extLst>
          </p:nvPr>
        </p:nvGraphicFramePr>
        <p:xfrm>
          <a:off x="417237" y="1609724"/>
          <a:ext cx="8115203" cy="448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501150"/>
              </p:ext>
            </p:extLst>
          </p:nvPr>
        </p:nvGraphicFramePr>
        <p:xfrm>
          <a:off x="518864" y="2204864"/>
          <a:ext cx="8159581" cy="3124182"/>
        </p:xfrm>
        <a:graphic>
          <a:graphicData uri="http://schemas.openxmlformats.org/drawingml/2006/table">
            <a:tbl>
              <a:tblPr/>
              <a:tblGrid>
                <a:gridCol w="81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4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1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2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1.145.735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176.808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105209,3%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105209,3%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388243"/>
              </p:ext>
            </p:extLst>
          </p:nvPr>
        </p:nvGraphicFramePr>
        <p:xfrm>
          <a:off x="466600" y="1614486"/>
          <a:ext cx="8137847" cy="43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789649"/>
              </p:ext>
            </p:extLst>
          </p:nvPr>
        </p:nvGraphicFramePr>
        <p:xfrm>
          <a:off x="606313" y="2125586"/>
          <a:ext cx="7638096" cy="3247635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964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78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3.388.976.907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-13.961.293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446.625.711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230.441.450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30.586.527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22.559.846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17.241.768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9.870.102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5.306.607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-783.561.405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2.716.404.533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749.990.942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170.141.535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74.195.931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167.560.542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84797" y="638286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E11810C-9853-4A5B-8FFC-70523875059F}"/>
              </a:ext>
            </a:extLst>
          </p:cNvPr>
          <p:cNvGraphicFramePr>
            <a:graphicFrameLocks noGrp="1"/>
          </p:cNvGraphicFramePr>
          <p:nvPr/>
        </p:nvGraphicFramePr>
        <p:xfrm>
          <a:off x="1104281" y="1821043"/>
          <a:ext cx="6935438" cy="4360503"/>
        </p:xfrm>
        <a:graphic>
          <a:graphicData uri="http://schemas.openxmlformats.org/drawingml/2006/table">
            <a:tbl>
              <a:tblPr/>
              <a:tblGrid>
                <a:gridCol w="282848">
                  <a:extLst>
                    <a:ext uri="{9D8B030D-6E8A-4147-A177-3AD203B41FA5}">
                      <a16:colId xmlns:a16="http://schemas.microsoft.com/office/drawing/2014/main" val="2533656554"/>
                    </a:ext>
                  </a:extLst>
                </a:gridCol>
                <a:gridCol w="282848">
                  <a:extLst>
                    <a:ext uri="{9D8B030D-6E8A-4147-A177-3AD203B41FA5}">
                      <a16:colId xmlns:a16="http://schemas.microsoft.com/office/drawing/2014/main" val="4167812935"/>
                    </a:ext>
                  </a:extLst>
                </a:gridCol>
                <a:gridCol w="2658774">
                  <a:extLst>
                    <a:ext uri="{9D8B030D-6E8A-4147-A177-3AD203B41FA5}">
                      <a16:colId xmlns:a16="http://schemas.microsoft.com/office/drawing/2014/main" val="1169866984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844674131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477374766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2639525166"/>
                    </a:ext>
                  </a:extLst>
                </a:gridCol>
                <a:gridCol w="758033">
                  <a:extLst>
                    <a:ext uri="{9D8B030D-6E8A-4147-A177-3AD203B41FA5}">
                      <a16:colId xmlns:a16="http://schemas.microsoft.com/office/drawing/2014/main" val="3048872395"/>
                    </a:ext>
                  </a:extLst>
                </a:gridCol>
                <a:gridCol w="678836">
                  <a:extLst>
                    <a:ext uri="{9D8B030D-6E8A-4147-A177-3AD203B41FA5}">
                      <a16:colId xmlns:a16="http://schemas.microsoft.com/office/drawing/2014/main" val="4238449940"/>
                    </a:ext>
                  </a:extLst>
                </a:gridCol>
              </a:tblGrid>
              <a:tr h="135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837685"/>
                  </a:ext>
                </a:extLst>
              </a:tr>
              <a:tr h="415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767351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22.500.644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3.030.675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513332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2.133.497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703301"/>
                  </a:ext>
                </a:extLst>
              </a:tr>
              <a:tr h="157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1.847.197.352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-663.504.870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304.925.738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8269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18.085.362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2.924.396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67605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28.371.407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-19.754.774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3.642.060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78466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157.622.656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34.883.352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83662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1.336.975.825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197.101.588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54843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85.101.549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15.525.976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4214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66.468.946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22.360.589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2647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5.200.191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635866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149.371.416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27.638.466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723851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485.667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20363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5.793.482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293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612.663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73878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380.495.675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289.665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146293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125.580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956806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063397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836160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198721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714.670.494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-109.051.280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130.310.358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995803"/>
                  </a:ext>
                </a:extLst>
              </a:tr>
              <a:tr h="237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923955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20.971.202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4.377.601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429339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70.412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918704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282.348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23873"/>
                  </a:ext>
                </a:extLst>
              </a:tr>
              <a:tr h="169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2.374.636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976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790576"/>
              </p:ext>
            </p:extLst>
          </p:nvPr>
        </p:nvGraphicFramePr>
        <p:xfrm>
          <a:off x="405026" y="2030686"/>
          <a:ext cx="8210793" cy="3756194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8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6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22.500.644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822401"/>
              </p:ext>
            </p:extLst>
          </p:nvPr>
        </p:nvGraphicFramePr>
        <p:xfrm>
          <a:off x="405026" y="2564904"/>
          <a:ext cx="8210793" cy="2736302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34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7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32370"/>
              </p:ext>
            </p:extLst>
          </p:nvPr>
        </p:nvGraphicFramePr>
        <p:xfrm>
          <a:off x="561321" y="1930065"/>
          <a:ext cx="8210798" cy="415495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1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18.085.362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2.924.396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24378,5%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24378,5%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4003</TotalTime>
  <Words>5737</Words>
  <Application>Microsoft Office PowerPoint</Application>
  <PresentationFormat>Presentación en pantalla (4:3)</PresentationFormat>
  <Paragraphs>3262</Paragraphs>
  <Slides>30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FEBRERO DE 2021 PARTIDA 12: MINISTERIO DE OBRAS PÚBLICAS</vt:lpstr>
      <vt:lpstr>EJECUCIÓN ACUMULADA DE GASTOS A FEBRERO DE 2021  PARTIDA 12 MINISTERIO DE OBRAS PÚBLICAS</vt:lpstr>
      <vt:lpstr>EJECUCIÓN ACUMULADA DE GASTOS A FEBRERO DE 2021  PARTIDA 12 MINISTERIO DE OBRAS PÚBLICAS</vt:lpstr>
      <vt:lpstr>EJECUCIÓN ACUMULADA DE GASTOS A FEBRERO DE 2021  PARTIDA 12 MINISTERIO DE OBRAS PÚBLICAS</vt:lpstr>
      <vt:lpstr>EJECUCIÓN ACUMULADA DE GASTOS A FEBRERO DE 2021  PARTIDA 12 MINISTERIO DE OBRAS PÚBLICAS</vt:lpstr>
      <vt:lpstr>EJECUCIÓN ACUMULADA DE GASTOS A FEBRERO DE 2021  PARTIDA 12 MINISTERIO DE OBRAS PÚBLICAS RESUMEN POR CAPÍTULOS</vt:lpstr>
      <vt:lpstr>EJECUCIÓN ACUMULADA DE GASTOS A FEBRERO DE 2021  PARTIDA 12. CAPÍTULO 01. PROGRAMA 01: SECRETARÍA Y ADMINISTRACIÓN GENERAL</vt:lpstr>
      <vt:lpstr>EJECUCIÓN ACUMULADA DE GASTOS A FEBRERO DE 2021  PARTIDA 12. CAPÍTULO 01. PROGRAMA: SECRETARÍA Y ADMINISTRACIÓN GENERAL FET COVID-19</vt:lpstr>
      <vt:lpstr>EJECUCIÓN ACUMULADA DE GASTOS A FEBRERO DE 2021  PARTIDA 12. CAPÍTULO 02. PROGRAMA 01: ADMINISTRACIÓN Y EJECUCIÓN DE OBRAS PÚBLICAS</vt:lpstr>
      <vt:lpstr>EJECUCIÓN ACUMULADA DE GASTOS A FEBRERO DE 2021  PARTIDA 12. CAPÍTULO 02. PROGRAMA 02: DIRECCIÓN DE ARQUITECTURA</vt:lpstr>
      <vt:lpstr>EJECUCIÓN ACUMULADA DE GASTOS A FEBRERO DE 2021  PARTIDA 12. CAPÍTULO 02. PROGRAMA 03: DIRECCIÓN DE OBRAS HIDRÁULICAS</vt:lpstr>
      <vt:lpstr>EJECUCIÓN ACUMULADA DE GASTOS A FEBRERO DE 2021  PARTIDA 12. CAPÍTULO 02. PROGRAMA 04: DIRECCIÓN DE VIALIDAD</vt:lpstr>
      <vt:lpstr>EJECUCIÓN ACUMULADA DE GASTOS A FEBRERO DE 2021  PARTIDA 12. CAPÍTULO 02. PROGRAMA 06: DIRECCIÓN DE OBRAS PORTUARIAS</vt:lpstr>
      <vt:lpstr>EJECUCIÓN ACUMULADA DE GASTOS A FEBRERO DE 2021  PARTIDA 12. CAPÍTULO 02. PROGRAMA 07: DIRECCIÓN DE AEROPUERTOS</vt:lpstr>
      <vt:lpstr>EJECUCIÓN ACUMULADA DE GASTOS A FEBRERO DE 2021  PARTIDA 12. CAPÍTULO 02. PROGRAMA 11: DIRECCIÓN DE PLANEAMIENTO</vt:lpstr>
      <vt:lpstr>EJECUCIÓN ACUMULADA DE GASTOS A FEBRERO DE 2021  PARTIDA 12. CAPÍTULO 02. PROGRAMA 12: AGUA POTABLE RURAL</vt:lpstr>
      <vt:lpstr>EJECUCIÓN ACUMULADA DE GASTOS A FEBRERO DE 2021  PARTIDA 12. PROGRAMA ADMINISTRACIÓN Y EJECUCIÓN  DE OBRAS PÚBLICAS FET COVID-19</vt:lpstr>
      <vt:lpstr>EJECUCIÓN ACUMULADA DE GASTOS A FEBRERO DE 2021  PARTIDA 12. PROGRAMA: DIRECCIÓN DE ARQUITECTURA FET COVID-19</vt:lpstr>
      <vt:lpstr>EJECUCIÓN ACUMULADA DE GASTOS A FEBRERO DE 2021  PARTIDA 12. PROGRAMA: DIRECCIÓN DE OBRAS HIDRAULICAS FET COVID-19</vt:lpstr>
      <vt:lpstr>EJECUCIÓN ACUMULADA DE GASTOS A FEBRERO DE 2021  PARTIDA 12. PROGRAMA: DIRECCIÓN DE VIALIDAD FET COVID-19</vt:lpstr>
      <vt:lpstr>EJECUCIÓN ACUMULADA DE GASTOS A FEBRERO DE 2021  PARTIDA 12. PROGRAMA: DIRECCIÓN DE OBRAS PORTUARIAS FET COVID-19</vt:lpstr>
      <vt:lpstr>EJECUCIÓN ACUMULADA DE GASTOS A FEBRERO DE 2021  PARTIDA 12. PROGRAMA: DIRECCIÓN DE AEROPUERTOS FET COVID-19</vt:lpstr>
      <vt:lpstr>EJECUCIÓN ACUMULADA DE GASTOS A FEBRERO DE 2021  PARTIDA 12. PROGRAMA: DIRECCIÓN DE PLANEAMIENTO FET COVID-19</vt:lpstr>
      <vt:lpstr>EJECUCIÓN ACUMULADA DE GASTOS A FEBRERO DE 2021  PARTIDA 12. PROGRAMA: AGUA POTABLE RURAL FET COVID-19</vt:lpstr>
      <vt:lpstr>EJECUCIÓN ACUMULADA DE GASTOS A FEBRERO DE 2021  PARTIDA 12. CAPÍTULO 03. PROGRAMA 01: DIRECCIÓN GENERAL DE CONCESIONES DE OBRAS PÚBLICAS</vt:lpstr>
      <vt:lpstr>EJECUCIÓN ACUMULADA DE GASTOS A FEBRERO DE 2021  PARTIDA 12. CAPÍTULO 03. PROGRAMA: DIRECCIÓN GENERAL DE CONCESIONES DE OBRAS PÚBLICAS FET COVID-19</vt:lpstr>
      <vt:lpstr>EJECUCIÓN ACUMULADA DE GASTOS A FEBRERO DE 2021  PARTIDA 12. CAPÍTULO 04. PROGRAMA 01: DIRECCIÓN GENERAL DE AGUAS</vt:lpstr>
      <vt:lpstr>EJECUCIÓN ACUMULADA DE GASTOS A FEBRERO DE 2021  PARTIDA 12. CAPÍTULO 04. PROGRAMA: DIRECCIÓN GENERAL DE AGUAS FET COVID-19</vt:lpstr>
      <vt:lpstr>EJECUCIÓN ACUMULADA DE GASTOS A FEBRERO DE 2021  PARTIDA 12. CAPÍTULO 05. PROGRAMA 01: INSTITUTO NACIONAL DE HIDRÁULICA</vt:lpstr>
      <vt:lpstr>EJECUCIÓN ACUMULADA DE GASTOS A FEBRERO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321</cp:revision>
  <cp:lastPrinted>2019-06-03T14:10:49Z</cp:lastPrinted>
  <dcterms:created xsi:type="dcterms:W3CDTF">2016-06-23T13:38:47Z</dcterms:created>
  <dcterms:modified xsi:type="dcterms:W3CDTF">2021-08-09T20:10:11Z</dcterms:modified>
</cp:coreProperties>
</file>