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3" r:id="rId7"/>
    <p:sldId id="302" r:id="rId8"/>
    <p:sldId id="316" r:id="rId9"/>
    <p:sldId id="317" r:id="rId10"/>
    <p:sldId id="299" r:id="rId11"/>
    <p:sldId id="318" r:id="rId12"/>
    <p:sldId id="320" r:id="rId13"/>
    <p:sldId id="321" r:id="rId14"/>
    <p:sldId id="322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90" y="8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DF1-4119-B42C-5580B928B52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DF1-4119-B42C-5580B928B52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DF1-4119-B42C-5580B928B52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DF1-4119-B42C-5580B928B52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DF1-4119-B42C-5580B928B52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BDF1-4119-B42C-5580B928B52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BDF1-4119-B42C-5580B928B524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'Partida 06'!$B$51:$C$57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INTEGROS AL FISCO</c:v>
                  </c:pt>
                  <c:pt idx="4">
                    <c:v>ADQUISICIÓN DE ACTIVOS NO FINANCIEROS</c:v>
                  </c:pt>
                  <c:pt idx="5">
                    <c:v>INICIATIVAS DE INVERSIÓN</c:v>
                  </c:pt>
                  <c:pt idx="6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25</c:v>
                  </c:pt>
                  <c:pt idx="4">
                    <c:v>29</c:v>
                  </c:pt>
                  <c:pt idx="5">
                    <c:v>31</c:v>
                  </c:pt>
                  <c:pt idx="6">
                    <c:v>34</c:v>
                  </c:pt>
                </c:lvl>
              </c:multiLvlStrCache>
            </c:multiLvlStrRef>
          </c:cat>
          <c:val>
            <c:numRef>
              <c:f>'Partida 06'!$D$51:$D$57</c:f>
              <c:numCache>
                <c:formatCode>0.00%</c:formatCode>
                <c:ptCount val="7"/>
                <c:pt idx="0">
                  <c:v>0.6122079856835495</c:v>
                </c:pt>
                <c:pt idx="1">
                  <c:v>8.8637162235003009E-2</c:v>
                </c:pt>
                <c:pt idx="2">
                  <c:v>1.2516345481566675E-2</c:v>
                </c:pt>
                <c:pt idx="3">
                  <c:v>3.5550013203563234E-2</c:v>
                </c:pt>
                <c:pt idx="4">
                  <c:v>1.2840523754546541E-3</c:v>
                </c:pt>
                <c:pt idx="5">
                  <c:v>4.9768374532625195E-4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DF1-4119-B42C-5580B928B5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166797900262473"/>
          <c:y val="0.15483904834476334"/>
          <c:w val="0.33958398950131241"/>
          <c:h val="0.7870981288629243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2019 - 2020 - 2021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06'!$C$21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'Partida 06'!$D$18:$O$18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06'!$D$21:$O$21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0.1067650195738316</c:v>
                </c:pt>
                <c:pt idx="2">
                  <c:v>0.17457255305393124</c:v>
                </c:pt>
                <c:pt idx="3">
                  <c:v>0.27000665424535403</c:v>
                </c:pt>
                <c:pt idx="4">
                  <c:v>0.3275342132804035</c:v>
                </c:pt>
                <c:pt idx="5">
                  <c:v>0.39404606231816441</c:v>
                </c:pt>
                <c:pt idx="6">
                  <c:v>0.42246811662387229</c:v>
                </c:pt>
                <c:pt idx="7">
                  <c:v>0.44006388160713372</c:v>
                </c:pt>
                <c:pt idx="8">
                  <c:v>0.47879120936308617</c:v>
                </c:pt>
                <c:pt idx="9">
                  <c:v>0.5280924311648898</c:v>
                </c:pt>
                <c:pt idx="10">
                  <c:v>0.63852961340719916</c:v>
                </c:pt>
                <c:pt idx="11">
                  <c:v>0.91828003051538198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947-49A4-BA4D-C6B960024FA1}"/>
            </c:ext>
          </c:extLst>
        </c:ser>
        <c:ser>
          <c:idx val="1"/>
          <c:order val="1"/>
          <c:tx>
            <c:strRef>
              <c:f>'Partida 06'!$C$20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'Partida 06'!$D$18:$O$18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06'!$D$20:$O$20</c:f>
              <c:numCache>
                <c:formatCode>0.0%</c:formatCode>
                <c:ptCount val="12"/>
                <c:pt idx="0">
                  <c:v>5.4462743608583788E-2</c:v>
                </c:pt>
                <c:pt idx="1">
                  <c:v>0.10299116080658458</c:v>
                </c:pt>
                <c:pt idx="2">
                  <c:v>0.2018226404063436</c:v>
                </c:pt>
                <c:pt idx="3">
                  <c:v>0.27488417042755481</c:v>
                </c:pt>
                <c:pt idx="4">
                  <c:v>0.35432208519529901</c:v>
                </c:pt>
                <c:pt idx="5">
                  <c:v>0.44211528314627041</c:v>
                </c:pt>
                <c:pt idx="6">
                  <c:v>0.49946770167726179</c:v>
                </c:pt>
                <c:pt idx="7">
                  <c:v>0.57516255334460598</c:v>
                </c:pt>
                <c:pt idx="8">
                  <c:v>0.64645300912761094</c:v>
                </c:pt>
                <c:pt idx="9">
                  <c:v>0.72092394740142385</c:v>
                </c:pt>
                <c:pt idx="10">
                  <c:v>0.78862772115489488</c:v>
                </c:pt>
                <c:pt idx="11">
                  <c:v>0.95061205266875459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947-49A4-BA4D-C6B960024FA1}"/>
            </c:ext>
          </c:extLst>
        </c:ser>
        <c:ser>
          <c:idx val="2"/>
          <c:order val="2"/>
          <c:tx>
            <c:strRef>
              <c:f>'Partida 06'!$C$19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0555555555555582E-2"/>
                  <c:y val="-4.166666666666675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947-49A4-BA4D-C6B960024FA1}"/>
                </c:ext>
              </c:extLst>
            </c:dLbl>
            <c:dLbl>
              <c:idx val="1"/>
              <c:layout>
                <c:manualLayout>
                  <c:x val="-3.0555555555555555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947-49A4-BA4D-C6B960024FA1}"/>
                </c:ext>
              </c:extLst>
            </c:dLbl>
            <c:dLbl>
              <c:idx val="2"/>
              <c:layout>
                <c:manualLayout>
                  <c:x val="-4.1666666666666664E-2"/>
                  <c:y val="-6.0185185185185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947-49A4-BA4D-C6B960024FA1}"/>
                </c:ext>
              </c:extLst>
            </c:dLbl>
            <c:dLbl>
              <c:idx val="3"/>
              <c:layout>
                <c:manualLayout>
                  <c:x val="-5.2777777777777826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947-49A4-BA4D-C6B960024FA1}"/>
                </c:ext>
              </c:extLst>
            </c:dLbl>
            <c:dLbl>
              <c:idx val="4"/>
              <c:layout>
                <c:manualLayout>
                  <c:x val="-6.3888888888888939E-2"/>
                  <c:y val="-3.2407407407407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947-49A4-BA4D-C6B960024FA1}"/>
                </c:ext>
              </c:extLst>
            </c:dLbl>
            <c:dLbl>
              <c:idx val="5"/>
              <c:layout>
                <c:manualLayout>
                  <c:x val="-6.1111111111111109E-2"/>
                  <c:y val="-4.1666666666666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947-49A4-BA4D-C6B960024FA1}"/>
                </c:ext>
              </c:extLst>
            </c:dLbl>
            <c:dLbl>
              <c:idx val="6"/>
              <c:layout>
                <c:manualLayout>
                  <c:x val="-5.8333333333333438E-2"/>
                  <c:y val="-4.6296296296296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947-49A4-BA4D-C6B960024FA1}"/>
                </c:ext>
              </c:extLst>
            </c:dLbl>
            <c:dLbl>
              <c:idx val="7"/>
              <c:layout>
                <c:manualLayout>
                  <c:x val="-5.8333333333333438E-2"/>
                  <c:y val="-3.7037037037037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947-49A4-BA4D-C6B960024FA1}"/>
                </c:ext>
              </c:extLst>
            </c:dLbl>
            <c:dLbl>
              <c:idx val="8"/>
              <c:layout>
                <c:manualLayout>
                  <c:x val="-5.8333333333333334E-2"/>
                  <c:y val="-1.8518518518518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947-49A4-BA4D-C6B960024FA1}"/>
                </c:ext>
              </c:extLst>
            </c:dLbl>
            <c:dLbl>
              <c:idx val="9"/>
              <c:layout>
                <c:manualLayout>
                  <c:x val="-6.1111111111111213E-2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947-49A4-BA4D-C6B960024FA1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06'!$D$18:$O$18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06'!$D$19:$E$19</c:f>
              <c:numCache>
                <c:formatCode>0.0%</c:formatCode>
                <c:ptCount val="2"/>
                <c:pt idx="0">
                  <c:v>8.8867486810906976E-2</c:v>
                </c:pt>
                <c:pt idx="1">
                  <c:v>0.14561751012021071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A947-49A4-BA4D-C6B960024F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1191680"/>
        <c:axId val="431189720"/>
      </c:lineChart>
      <c:catAx>
        <c:axId val="431191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31189720"/>
        <c:crosses val="autoZero"/>
        <c:auto val="1"/>
        <c:lblAlgn val="ctr"/>
        <c:lblOffset val="100"/>
        <c:noMultiLvlLbl val="0"/>
      </c:catAx>
      <c:valAx>
        <c:axId val="431189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3119168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2019 - 2020 - 2021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06'!$C$27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06'!$D$24:$O$24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06'!$D$27:$O$27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3.9338769615076104E-2</c:v>
                </c:pt>
                <c:pt idx="2">
                  <c:v>6.7807533480099644E-2</c:v>
                </c:pt>
                <c:pt idx="3">
                  <c:v>9.5960572561099772E-2</c:v>
                </c:pt>
                <c:pt idx="4">
                  <c:v>5.7657877104288345E-2</c:v>
                </c:pt>
                <c:pt idx="5">
                  <c:v>6.7365634542631128E-2</c:v>
                </c:pt>
                <c:pt idx="6">
                  <c:v>2.8966492860787438E-2</c:v>
                </c:pt>
                <c:pt idx="7">
                  <c:v>2.7600669122489645E-2</c:v>
                </c:pt>
                <c:pt idx="8">
                  <c:v>3.8727327755952459E-2</c:v>
                </c:pt>
                <c:pt idx="9">
                  <c:v>4.9301221801803595E-2</c:v>
                </c:pt>
                <c:pt idx="10">
                  <c:v>0.11063953992620409</c:v>
                </c:pt>
                <c:pt idx="11">
                  <c:v>0.21065016884573584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DD-4810-8815-E4C294C53544}"/>
            </c:ext>
          </c:extLst>
        </c:ser>
        <c:ser>
          <c:idx val="1"/>
          <c:order val="1"/>
          <c:tx>
            <c:strRef>
              <c:f>'Partida 06'!$C$26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06'!$D$24:$O$24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06'!$D$26:$O$26</c:f>
              <c:numCache>
                <c:formatCode>0.0%</c:formatCode>
                <c:ptCount val="12"/>
                <c:pt idx="0">
                  <c:v>5.4462743608583788E-2</c:v>
                </c:pt>
                <c:pt idx="1">
                  <c:v>4.8904152220822415E-2</c:v>
                </c:pt>
                <c:pt idx="2">
                  <c:v>9.895423394691967E-2</c:v>
                </c:pt>
                <c:pt idx="3">
                  <c:v>6.5141144994470351E-2</c:v>
                </c:pt>
                <c:pt idx="4">
                  <c:v>7.4740363346872257E-2</c:v>
                </c:pt>
                <c:pt idx="5">
                  <c:v>7.7038588503579322E-2</c:v>
                </c:pt>
                <c:pt idx="6">
                  <c:v>5.7755669126523801E-2</c:v>
                </c:pt>
                <c:pt idx="7">
                  <c:v>7.9924524039447234E-2</c:v>
                </c:pt>
                <c:pt idx="8">
                  <c:v>7.2450408081152315E-2</c:v>
                </c:pt>
                <c:pt idx="9">
                  <c:v>6.857469771832965E-2</c:v>
                </c:pt>
                <c:pt idx="10">
                  <c:v>6.6584227743739885E-2</c:v>
                </c:pt>
                <c:pt idx="11">
                  <c:v>0.18173315521497299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DD-4810-8815-E4C294C53544}"/>
            </c:ext>
          </c:extLst>
        </c:ser>
        <c:ser>
          <c:idx val="2"/>
          <c:order val="2"/>
          <c:tx>
            <c:strRef>
              <c:f>'Partida 06'!$C$25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7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06'!$D$24:$O$24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06'!$D$25:$E$25</c:f>
              <c:numCache>
                <c:formatCode>0.0%</c:formatCode>
                <c:ptCount val="2"/>
                <c:pt idx="0">
                  <c:v>8.8867486810906976E-2</c:v>
                </c:pt>
                <c:pt idx="1">
                  <c:v>5.6750023309303732E-2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DD-4810-8815-E4C294C535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1194424"/>
        <c:axId val="431193248"/>
      </c:barChart>
      <c:catAx>
        <c:axId val="431194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31193248"/>
        <c:crosses val="autoZero"/>
        <c:auto val="1"/>
        <c:lblAlgn val="ctr"/>
        <c:lblOffset val="100"/>
        <c:noMultiLvlLbl val="0"/>
      </c:catAx>
      <c:valAx>
        <c:axId val="431193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3119442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FEBRERO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RELACIONES EXTERIORES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57012" y="663862"/>
            <a:ext cx="809592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02: PROMOCIÓN DE EXPORTACIONES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309856"/>
              </p:ext>
            </p:extLst>
          </p:nvPr>
        </p:nvGraphicFramePr>
        <p:xfrm>
          <a:off x="530871" y="1749145"/>
          <a:ext cx="8122069" cy="4487374"/>
        </p:xfrm>
        <a:graphic>
          <a:graphicData uri="http://schemas.openxmlformats.org/drawingml/2006/table">
            <a:tbl>
              <a:tblPr/>
              <a:tblGrid>
                <a:gridCol w="632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3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64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64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5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58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84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84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86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96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26.216.441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26.216.441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3.519.366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12.786.088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12.786.088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1.723.103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1.542.908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1.542.908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10.662.919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10.662.919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495.629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Imagen de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8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8.116.136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8.116.136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495.629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7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Estrategia de Fomento y Promoción de Inversión Extranjera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8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3.262.421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3.262.421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8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Exportación de Servicios Hacienda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772.606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8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PROCHILE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2.654.366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2.654.366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8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Pymes Estrategias Sectoriales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8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Origen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932.909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8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8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8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8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8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8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115185,3%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115185,3%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8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115185,3%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115185,3%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2218" y="5657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4" y="756679"/>
            <a:ext cx="8167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03. PROGRAMA 01: DIRECCIÓN DE FRONTERAS Y LÍMITES DE ESTADO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251254"/>
              </p:ext>
            </p:extLst>
          </p:nvPr>
        </p:nvGraphicFramePr>
        <p:xfrm>
          <a:off x="518863" y="2132858"/>
          <a:ext cx="8167938" cy="3312361"/>
        </p:xfrm>
        <a:graphic>
          <a:graphicData uri="http://schemas.openxmlformats.org/drawingml/2006/table">
            <a:tbl>
              <a:tblPr/>
              <a:tblGrid>
                <a:gridCol w="634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89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6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6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88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59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15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157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1899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06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6.492.929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6.492.929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2.598.003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2.598.003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397.174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de Fronteras y Límites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49009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3" y="747173"/>
            <a:ext cx="8167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04. PROGRAMA 01: INSTITUTO ANTÁRTICO CHILENO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195591"/>
              </p:ext>
            </p:extLst>
          </p:nvPr>
        </p:nvGraphicFramePr>
        <p:xfrm>
          <a:off x="518865" y="1798238"/>
          <a:ext cx="8167934" cy="4231885"/>
        </p:xfrm>
        <a:graphic>
          <a:graphicData uri="http://schemas.openxmlformats.org/drawingml/2006/table">
            <a:tbl>
              <a:tblPr/>
              <a:tblGrid>
                <a:gridCol w="723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02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30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10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10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17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0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30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24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2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5.878.070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5.878.070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2.669.026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2.669.026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295.158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324.317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324.317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21.511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268.783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268.783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Feria Antártica Escolar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101.508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de la Ciencia Antártica Concursable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497.057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Logística para Apoyo de Actividades Antárticas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1.425.948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1.425.948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222.591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Tésis Antárticas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35.998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35.998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Antártico Internacional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189.418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189.418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4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Infraestructura en Plataformas Científico-Logísticas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376.685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376.685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22.951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2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2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2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64293,6%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64293,6%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2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64293,6%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64293,6%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563302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160847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2" y="681228"/>
            <a:ext cx="816793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05. PROGRAMA 01: AGENCIA DE COOPERACIÓN INTERNACIONAL DE CHILE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393568"/>
              </p:ext>
            </p:extLst>
          </p:nvPr>
        </p:nvGraphicFramePr>
        <p:xfrm>
          <a:off x="518862" y="2132856"/>
          <a:ext cx="8167931" cy="2728565"/>
        </p:xfrm>
        <a:graphic>
          <a:graphicData uri="http://schemas.openxmlformats.org/drawingml/2006/table">
            <a:tbl>
              <a:tblPr/>
              <a:tblGrid>
                <a:gridCol w="631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4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89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51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5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51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25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77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77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250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17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7.193.400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7.193.400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866.544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3.133.608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3.133.608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402.261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445.694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445.694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Sur-Sur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445.694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5799F86A-5B2D-4B9E-9B31-3BC7AC077E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6460005"/>
              </p:ext>
            </p:extLst>
          </p:nvPr>
        </p:nvGraphicFramePr>
        <p:xfrm>
          <a:off x="395625" y="1952625"/>
          <a:ext cx="8248313" cy="4063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4A92460F-D5B6-40AA-A662-AF00F4F69A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4084760"/>
              </p:ext>
            </p:extLst>
          </p:nvPr>
        </p:nvGraphicFramePr>
        <p:xfrm>
          <a:off x="417237" y="2057400"/>
          <a:ext cx="8210797" cy="396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1FBC083C-B7CD-45D8-94E0-797BCAE9C7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3551786"/>
              </p:ext>
            </p:extLst>
          </p:nvPr>
        </p:nvGraphicFramePr>
        <p:xfrm>
          <a:off x="466600" y="2057400"/>
          <a:ext cx="8210798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67544" y="5192781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77160" y="162573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67544" y="780549"/>
            <a:ext cx="813166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843358"/>
              </p:ext>
            </p:extLst>
          </p:nvPr>
        </p:nvGraphicFramePr>
        <p:xfrm>
          <a:off x="477161" y="2247177"/>
          <a:ext cx="8122053" cy="2324158"/>
        </p:xfrm>
        <a:graphic>
          <a:graphicData uri="http://schemas.openxmlformats.org/drawingml/2006/table">
            <a:tbl>
              <a:tblPr/>
              <a:tblGrid>
                <a:gridCol w="814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8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56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56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56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77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70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70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16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03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87.593.779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87.593.779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12.755.188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53.625.611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53.625.611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7.408.891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7.764.064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7.764.064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21.837.721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21.837.721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1.567.546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2.960.708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4" y="731409"/>
            <a:ext cx="821925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40922" y="1646417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148199"/>
              </p:ext>
            </p:extLst>
          </p:nvPr>
        </p:nvGraphicFramePr>
        <p:xfrm>
          <a:off x="467546" y="2348875"/>
          <a:ext cx="8219253" cy="2942900"/>
        </p:xfrm>
        <a:graphic>
          <a:graphicData uri="http://schemas.openxmlformats.org/drawingml/2006/table">
            <a:tbl>
              <a:tblPr/>
              <a:tblGrid>
                <a:gridCol w="811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6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16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6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16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40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1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11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457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87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150" y="5571187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561321" y="792744"/>
            <a:ext cx="812547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RESUMEN POR CAPÍTULOS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365853"/>
              </p:ext>
            </p:extLst>
          </p:nvPr>
        </p:nvGraphicFramePr>
        <p:xfrm>
          <a:off x="539150" y="2222041"/>
          <a:ext cx="8147648" cy="2510941"/>
        </p:xfrm>
        <a:graphic>
          <a:graphicData uri="http://schemas.openxmlformats.org/drawingml/2006/table">
            <a:tbl>
              <a:tblPr/>
              <a:tblGrid>
                <a:gridCol w="268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2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56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00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90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00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62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62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438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32.839.743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32.839.743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4.789.008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Fronteras y Límites de Estado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6.492.929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6.492.929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743.499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5.878.070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5.878.070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1.250.936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Cooperación Internacional de Chile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7.193.400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7.193.400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866.544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9.607.759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9.607.759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1.585.835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26.216.441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26.216.441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3.519.366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2784" y="63009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8586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542899" y="648554"/>
            <a:ext cx="807347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750273"/>
              </p:ext>
            </p:extLst>
          </p:nvPr>
        </p:nvGraphicFramePr>
        <p:xfrm>
          <a:off x="549932" y="1817102"/>
          <a:ext cx="8073479" cy="4456090"/>
        </p:xfrm>
        <a:graphic>
          <a:graphicData uri="http://schemas.openxmlformats.org/drawingml/2006/table">
            <a:tbl>
              <a:tblPr/>
              <a:tblGrid>
                <a:gridCol w="583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4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32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55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55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55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88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05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051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056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30" marR="9330" marT="93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330" marR="9330" marT="93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36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32.839.743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32.839.743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4.789.008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24.140.989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24.140.989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3.475.986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4.387.172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4.387.172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543.923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0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1.408.970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1.408.970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0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218.459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218.459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0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Chileno de Campos de Hielo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85.381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0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Dignitem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43.078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43.078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0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Política Exterior y Relaciones Internacionales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0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0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0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555.948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555.948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0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Académico en Relaciones Internacionales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155.918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155.918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0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Reuniones Internacionales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242.333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242.333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0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Integración Vecinal con Zonas Fronterizas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30.796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30.796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0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Inserción Internacional de las Regiones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59.377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59.377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0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Oficina de Desarrollo Organizacional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67.524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0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0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0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0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0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74654,1%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74654,1%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0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74654,1%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74654,1%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4468" y="580526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5" y="162550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467545" y="728824"/>
            <a:ext cx="821925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01: DIRECCIÓN GENERAL DE RELACIONES ECONÓMICAS INTERNACIONALES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062561"/>
              </p:ext>
            </p:extLst>
          </p:nvPr>
        </p:nvGraphicFramePr>
        <p:xfrm>
          <a:off x="467546" y="1994166"/>
          <a:ext cx="8219254" cy="3811104"/>
        </p:xfrm>
        <a:graphic>
          <a:graphicData uri="http://schemas.openxmlformats.org/drawingml/2006/table">
            <a:tbl>
              <a:tblPr/>
              <a:tblGrid>
                <a:gridCol w="774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9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47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47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47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1026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9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4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9.607.759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9.607.759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1.585.835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8.297.897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8.297.897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873.676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0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0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Negociaciones y Administración de Acuerdos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Comercial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0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Profundización Inserción Económica Asia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0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0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0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0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0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41408,2%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41408,2%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3985</TotalTime>
  <Words>2308</Words>
  <Application>Microsoft Office PowerPoint</Application>
  <PresentationFormat>Presentación en pantalla (4:3)</PresentationFormat>
  <Paragraphs>1248</Paragraphs>
  <Slides>13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1_Tema de Office</vt:lpstr>
      <vt:lpstr>Tema de Office</vt:lpstr>
      <vt:lpstr>EJECUCIÓN PRESUPUESTARIA DE GASTOS ACUMULADA AL MES DE FEBRERO DE 2021 PARTIDA 06: MINISTERIO DE RELACIONES EXTERIORES</vt:lpstr>
      <vt:lpstr>EJECUCIÓN ACUMULADA DE GASTOS A FEBRERO DE 2021  PARTIDA 06 MINISTERIO DE RELACIONES EXTERIORES</vt:lpstr>
      <vt:lpstr>EJECUCIÓN ACUMULADA DE GASTOS A FEBRERO DE 2021  PARTIDA 06 MINISTERIO DE RELACIONES EXTERIORES</vt:lpstr>
      <vt:lpstr>EJECUCIÓN ACUMULADA DE GASTOS A FEBRERO DE 2021  PARTIDA 06 MINISTERIO DE RELACIONES EXTERIORES</vt:lpstr>
      <vt:lpstr>EJECUCIÓN ACUMULADA DE GASTOS A FEBRERO DE 2021  PARTIDA 06 MINISTERIO DE RELACIONES EXTERIORES</vt:lpstr>
      <vt:lpstr>EJECUCIÓN ACUMULADA DE GASTOS A FEBRERO DE 2021  PARTIDA 06 MINISTERIO DE RELACIONES EXTERIORES</vt:lpstr>
      <vt:lpstr>EJECUCIÓN ACUMULADA DE GASTOS A FEBRERO DE 2021  PARTIDA 06 RESUMEN POR CAPÍTULOS</vt:lpstr>
      <vt:lpstr>EJECUCIÓN ACUMULADA DE GASTOS A FEBRERO DE 2021  PARTIDA 06. CAPÍTULO 01. PROGRAMA 01: SECRETARÍA Y ADMINISTRACIÓN GENERAL Y SERVICIO EXTERIOR</vt:lpstr>
      <vt:lpstr>EJECUCIÓN ACUMULADA DE GASTOS A FEBRERO DE 2021  PARTIDA 06. CAPÍTULO 02. PROGRAMA 01: DIRECCIÓN GENERAL DE RELACIONES ECONÓMICAS INTERNACIONALES</vt:lpstr>
      <vt:lpstr>EJECUCIÓN ACUMULADA DE GASTOS A FEBRERO DE 2021  PARTIDA 06. CAPÍTULO 02. PROGRAMA 02: PROMOCIÓN DE EXPORTACIONES</vt:lpstr>
      <vt:lpstr>EJECUCIÓN ACUMULADA DE GASTOS A FEBRERO DE 2021  PARTIDA 06. CAPÍTULO 03. PROGRAMA 01: DIRECCIÓN DE FRONTERAS Y LÍMITES DE ESTADO</vt:lpstr>
      <vt:lpstr>EJECUCIÓN ACUMULADA DE GASTOS A FEBRERO DE 2021  PARTIDA 06. CAPÍTULO 04. PROGRAMA 01: INSTITUTO ANTÁRTICO CHILENO</vt:lpstr>
      <vt:lpstr>EJECUCIÓN ACUMULADA DE GASTOS A FEBRERO DE 2021  PARTIDA 06. CAPÍTULO 05. PROGRAMA 01: AGENCIA DE COOPERACIÓN INTERNACIONAL DE CHILE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323</cp:revision>
  <cp:lastPrinted>2019-06-03T14:10:49Z</cp:lastPrinted>
  <dcterms:created xsi:type="dcterms:W3CDTF">2016-06-23T13:38:47Z</dcterms:created>
  <dcterms:modified xsi:type="dcterms:W3CDTF">2021-04-28T01:21:27Z</dcterms:modified>
</cp:coreProperties>
</file>